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3" r:id="rId2"/>
    <p:sldId id="265" r:id="rId3"/>
    <p:sldId id="266" r:id="rId4"/>
    <p:sldId id="264" r:id="rId5"/>
    <p:sldId id="267" r:id="rId6"/>
    <p:sldId id="257" r:id="rId7"/>
    <p:sldId id="258" r:id="rId8"/>
    <p:sldId id="268" r:id="rId9"/>
    <p:sldId id="259" r:id="rId10"/>
    <p:sldId id="26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19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F2F1B3-91B6-4534-9CED-9C69EF14B85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E942FB-95EF-4D44-9B68-1A7066A99E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Тверской край в </a:t>
            </a:r>
            <a:r>
              <a:rPr lang="en-US" dirty="0" smtClean="0"/>
              <a:t>XV</a:t>
            </a:r>
            <a:r>
              <a:rPr lang="ru-RU" dirty="0" smtClean="0"/>
              <a:t> 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Эпиграф </a:t>
            </a:r>
            <a:endParaRPr lang="ru-RU" dirty="0" smtClean="0"/>
          </a:p>
          <a:p>
            <a:r>
              <a:rPr lang="ru-RU" dirty="0" smtClean="0"/>
              <a:t>Два чувства дивно близки нам – </a:t>
            </a:r>
          </a:p>
          <a:p>
            <a:r>
              <a:rPr lang="ru-RU" dirty="0" smtClean="0"/>
              <a:t>В них обретает сердце пищу:</a:t>
            </a:r>
          </a:p>
          <a:p>
            <a:r>
              <a:rPr lang="ru-RU" dirty="0" smtClean="0"/>
              <a:t>Любовь к родному пепелищу, </a:t>
            </a:r>
          </a:p>
          <a:p>
            <a:r>
              <a:rPr lang="ru-RU" dirty="0" smtClean="0"/>
              <a:t>Любовь к отеческим гробам.</a:t>
            </a:r>
          </a:p>
          <a:p>
            <a:r>
              <a:rPr lang="ru-RU" dirty="0" smtClean="0"/>
              <a:t>                          А.С. Пушкин.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van III of Russia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6417"/>
            <a:ext cx="3672408" cy="497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18864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Иван </a:t>
            </a:r>
            <a:r>
              <a:rPr lang="en-US" sz="4000" b="1" dirty="0" smtClean="0"/>
              <a:t>III </a:t>
            </a:r>
            <a:r>
              <a:rPr lang="ru-RU" sz="4000" b="1" dirty="0" smtClean="0"/>
              <a:t>Васильевич</a:t>
            </a:r>
            <a:endParaRPr lang="ru-RU" sz="4000" b="1" dirty="0"/>
          </a:p>
        </p:txBody>
      </p:sp>
      <p:pic>
        <p:nvPicPr>
          <p:cNvPr id="4100" name="Picture 4" descr="https://upload.wikimedia.org/wikipedia/commons/thumb/8/89/Facial_Chronicle_-_b.12%2C_p.171.gif/320px-Facial_Chronicle_-_b.12%2C_p.17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624" y="1439000"/>
            <a:ext cx="3048000" cy="483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77624" y="115561"/>
            <a:ext cx="341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Битва на реке Угре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8705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599" y="1340768"/>
          <a:ext cx="6840761" cy="3024335"/>
        </p:xfrm>
        <a:graphic>
          <a:graphicData uri="http://schemas.openxmlformats.org/drawingml/2006/table">
            <a:tbl>
              <a:tblPr/>
              <a:tblGrid>
                <a:gridCol w="1785044"/>
                <a:gridCol w="1487537"/>
                <a:gridCol w="3568180"/>
              </a:tblGrid>
              <a:tr h="3024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5. Повторим немного!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  </a:t>
                      </a: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Используя полученные знания, выполни, пожалуйста, задания из ПРИЛОЖЕНИЯ 1.</a:t>
                      </a: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425" name="Picture 1" descr="j02932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32856"/>
            <a:ext cx="476250" cy="42862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-3310825"/>
            <a:ext cx="7100855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Д/З: 1. § 12.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2. Составь 2-3 вопроса по теме параграфа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или кроссворд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339952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урок! Вы замечательно работали!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Основные  понятия  и  персоналии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Тверской князь – «брат» московскому;</a:t>
            </a:r>
          </a:p>
          <a:p>
            <a:r>
              <a:rPr lang="ru-RU" dirty="0" smtClean="0"/>
              <a:t>Тверской князь – «младший брат» московскому;</a:t>
            </a:r>
          </a:p>
          <a:p>
            <a:r>
              <a:rPr lang="ru-RU" dirty="0" err="1" smtClean="0"/>
              <a:t>Бежецкий</a:t>
            </a:r>
            <a:r>
              <a:rPr lang="ru-RU" dirty="0" smtClean="0"/>
              <a:t> Верх;</a:t>
            </a:r>
          </a:p>
          <a:p>
            <a:r>
              <a:rPr lang="ru-RU" dirty="0" smtClean="0"/>
              <a:t>Дмитрий </a:t>
            </a:r>
            <a:r>
              <a:rPr lang="ru-RU" dirty="0" err="1" smtClean="0"/>
              <a:t>Шемяка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Василий Васильевич Тёмный;</a:t>
            </a:r>
          </a:p>
          <a:p>
            <a:r>
              <a:rPr lang="ru-RU" dirty="0" smtClean="0"/>
              <a:t>Иван </a:t>
            </a:r>
            <a:r>
              <a:rPr lang="en-GB" dirty="0" smtClean="0"/>
              <a:t>III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    даты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1425 – 1461гг.- правление Бориса Александровича;</a:t>
            </a:r>
          </a:p>
          <a:p>
            <a:r>
              <a:rPr lang="ru-RU" dirty="0" smtClean="0"/>
              <a:t>1440г., 1456г., 1462г., 1485г.- договоры Твери и Москвы;</a:t>
            </a:r>
          </a:p>
          <a:p>
            <a:r>
              <a:rPr lang="ru-RU" dirty="0" smtClean="0"/>
              <a:t>1480г.- битва на р.Угре;</a:t>
            </a:r>
          </a:p>
          <a:p>
            <a:r>
              <a:rPr lang="ru-RU" dirty="0" smtClean="0"/>
              <a:t>1485г. сентябрь - поход Ивана </a:t>
            </a:r>
            <a:r>
              <a:rPr lang="en-GB" dirty="0" smtClean="0"/>
              <a:t>III</a:t>
            </a:r>
            <a:r>
              <a:rPr lang="ru-RU" dirty="0" smtClean="0"/>
              <a:t> на Тверь, бегство Михаила Борисовича в Литву, покорение Твери;</a:t>
            </a:r>
          </a:p>
          <a:p>
            <a:r>
              <a:rPr lang="ru-RU" dirty="0" smtClean="0"/>
              <a:t>1497г.- окончательное включение Твери в состав единого Московского государства.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700808"/>
          <a:ext cx="7560839" cy="4176464"/>
        </p:xfrm>
        <a:graphic>
          <a:graphicData uri="http://schemas.openxmlformats.org/drawingml/2006/table">
            <a:tbl>
              <a:tblPr/>
              <a:tblGrid>
                <a:gridCol w="2016224"/>
                <a:gridCol w="1645534"/>
                <a:gridCol w="3899081"/>
              </a:tblGrid>
              <a:tr h="183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Что нужно знать.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Источник знаний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Задания для самопроверки.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1. Приход к власти Бориса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Александровича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§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12 стр.56            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абз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 1-2 </a:t>
                      </a: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Когда и как Борис Александрович стал тверским князем?</a:t>
                      </a: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1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428625" cy="542925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Тверской край в </a:t>
            </a:r>
            <a:r>
              <a:rPr lang="en-US" dirty="0" smtClean="0"/>
              <a:t>XV</a:t>
            </a:r>
            <a:r>
              <a:rPr lang="ru-RU" dirty="0" smtClean="0"/>
              <a:t> в.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Борис Александрович Тверской</a:t>
            </a:r>
            <a:endParaRPr lang="ru-RU" dirty="0"/>
          </a:p>
        </p:txBody>
      </p:sp>
      <p:pic>
        <p:nvPicPr>
          <p:cNvPr id="1026" name="Picture 2" descr="Facial Chronicle - b.15, p. 016 - Death of Boris Alexandrovich of Tver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18784"/>
            <a:ext cx="3660760" cy="500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99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2164594"/>
          <a:ext cx="6984775" cy="2848582"/>
        </p:xfrm>
        <a:graphic>
          <a:graphicData uri="http://schemas.openxmlformats.org/drawingml/2006/table">
            <a:tbl>
              <a:tblPr/>
              <a:tblGrid>
                <a:gridCol w="1822623"/>
                <a:gridCol w="1518853"/>
                <a:gridCol w="3643299"/>
              </a:tblGrid>
              <a:tr h="2848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2. Отношения с Литвой.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§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12стр.56 абз.3</a:t>
                      </a: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Назови причины заключения договора между Тверью и Литвой.</a:t>
                      </a: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8914" name="Picture 2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08920"/>
            <a:ext cx="428625" cy="5429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3" y="1628800"/>
          <a:ext cx="6840761" cy="4023360"/>
        </p:xfrm>
        <a:graphic>
          <a:graphicData uri="http://schemas.openxmlformats.org/drawingml/2006/table">
            <a:tbl>
              <a:tblPr/>
              <a:tblGrid>
                <a:gridCol w="1785044"/>
                <a:gridCol w="1487537"/>
                <a:gridCol w="3568180"/>
              </a:tblGrid>
              <a:tr h="2736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3. Тверь и Москва.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Из рассказа учителя определи даты и условия договоров Твери с Москвой.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Почему московские князья шли на уступки Твери?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Каковы итоги правления князя Бориса Александровича?</a:t>
                      </a: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9089" name="Sound"/>
          <p:cNvSpPr>
            <a:spLocks noEditPoints="1" noChangeArrowheads="1"/>
          </p:cNvSpPr>
          <p:nvPr/>
        </p:nvSpPr>
        <p:spPr bwMode="auto">
          <a:xfrm>
            <a:off x="3491880" y="2996952"/>
            <a:ext cx="342900" cy="3429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48680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Василий </a:t>
            </a:r>
            <a:r>
              <a:rPr lang="en-US" sz="4800" b="1" dirty="0" smtClean="0"/>
              <a:t>III</a:t>
            </a:r>
            <a:r>
              <a:rPr lang="ru-RU" sz="4800" b="1" dirty="0" smtClean="0"/>
              <a:t> Тёмный</a:t>
            </a:r>
            <a:endParaRPr lang="ru-RU" sz="4800" b="1" dirty="0"/>
          </a:p>
        </p:txBody>
      </p:sp>
      <p:pic>
        <p:nvPicPr>
          <p:cNvPr id="2050" name="Picture 2" descr="Vasili III of Rus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767" y="1379677"/>
            <a:ext cx="4542489" cy="523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6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404664"/>
          <a:ext cx="6984777" cy="6217920"/>
        </p:xfrm>
        <a:graphic>
          <a:graphicData uri="http://schemas.openxmlformats.org/drawingml/2006/table">
            <a:tbl>
              <a:tblPr/>
              <a:tblGrid>
                <a:gridCol w="1822623"/>
                <a:gridCol w="1518854"/>
                <a:gridCol w="3643300"/>
              </a:tblGrid>
              <a:tr h="5760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4. Присоединение Твери к Московскому государству.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§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12 стр.58-59  абз.5 – до конца § 12</a:t>
                      </a: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Вспомни из ранее изученного и найди в тексте учебника причины присоединения Твери к Московскому государству.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Что послужило поводом для походов московского войска на Тверь?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Когда Тверское княжество утратило самостоятельность и вошло в состав Московского государства?</a:t>
                      </a:r>
                    </a:p>
                  </a:txBody>
                  <a:tcPr marL="61181" marR="6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01" name="Picture 1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00808"/>
            <a:ext cx="428625" cy="54292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339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Franklin Gothic Book</vt:lpstr>
      <vt:lpstr>Franklin Gothic Medium</vt:lpstr>
      <vt:lpstr>Times New Roman</vt:lpstr>
      <vt:lpstr>Wingdings 2</vt:lpstr>
      <vt:lpstr>Трек</vt:lpstr>
      <vt:lpstr>Тверской край в XV в.</vt:lpstr>
      <vt:lpstr>Основные  понятия  и  персоналии  </vt:lpstr>
      <vt:lpstr>Основные     даты  </vt:lpstr>
      <vt:lpstr>Тверской край в XV в.</vt:lpstr>
      <vt:lpstr>Борис Александрович Тверской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урок! Вы замечательно работали!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Svetlana</cp:lastModifiedBy>
  <cp:revision>9</cp:revision>
  <dcterms:created xsi:type="dcterms:W3CDTF">2012-01-23T15:56:07Z</dcterms:created>
  <dcterms:modified xsi:type="dcterms:W3CDTF">2016-01-28T11:10:08Z</dcterms:modified>
</cp:coreProperties>
</file>