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302" r:id="rId3"/>
    <p:sldId id="284" r:id="rId4"/>
    <p:sldId id="271" r:id="rId5"/>
    <p:sldId id="261" r:id="rId6"/>
    <p:sldId id="286" r:id="rId7"/>
    <p:sldId id="305" r:id="rId8"/>
    <p:sldId id="288" r:id="rId9"/>
    <p:sldId id="291" r:id="rId10"/>
    <p:sldId id="309" r:id="rId11"/>
    <p:sldId id="263" r:id="rId12"/>
    <p:sldId id="264" r:id="rId13"/>
    <p:sldId id="308" r:id="rId14"/>
    <p:sldId id="311" r:id="rId15"/>
    <p:sldId id="275" r:id="rId16"/>
    <p:sldId id="280" r:id="rId17"/>
    <p:sldId id="276" r:id="rId18"/>
    <p:sldId id="297" r:id="rId19"/>
    <p:sldId id="277" r:id="rId20"/>
    <p:sldId id="283" r:id="rId21"/>
    <p:sldId id="313" r:id="rId22"/>
    <p:sldId id="267" r:id="rId23"/>
    <p:sldId id="312" r:id="rId24"/>
    <p:sldId id="314" r:id="rId25"/>
    <p:sldId id="265" r:id="rId26"/>
    <p:sldId id="260"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267" y="-77"/>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3" d="100"/>
          <a:sy n="83" d="100"/>
        </p:scale>
        <p:origin x="-199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A83B4AE-A5BD-4CE6-8971-B2CB6CCF06AC}" type="datetimeFigureOut">
              <a:rPr lang="ru-RU" smtClean="0"/>
              <a:pPr/>
              <a:t>01.01.2016</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80E0E5-FA31-4A53-A76F-E3C17415406D}" type="slidenum">
              <a:rPr lang="ru-RU" smtClean="0"/>
              <a:pPr/>
              <a:t>‹#›</a:t>
            </a:fld>
            <a:endParaRPr lang="ru-RU"/>
          </a:p>
        </p:txBody>
      </p:sp>
    </p:spTree>
    <p:extLst>
      <p:ext uri="{BB962C8B-B14F-4D97-AF65-F5344CB8AC3E}">
        <p14:creationId xmlns:p14="http://schemas.microsoft.com/office/powerpoint/2010/main" val="3224802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79325B-6520-431B-813C-ABD3E09DAB98}" type="datetimeFigureOut">
              <a:rPr lang="ru-RU" smtClean="0"/>
              <a:pPr/>
              <a:t>01.01.2016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A57756-8B15-42EB-9FA3-EA229694AB81}" type="slidenum">
              <a:rPr lang="ru-RU" smtClean="0"/>
              <a:pPr/>
              <a:t>‹#›</a:t>
            </a:fld>
            <a:endParaRPr lang="ru-RU"/>
          </a:p>
        </p:txBody>
      </p:sp>
    </p:spTree>
    <p:extLst>
      <p:ext uri="{BB962C8B-B14F-4D97-AF65-F5344CB8AC3E}">
        <p14:creationId xmlns:p14="http://schemas.microsoft.com/office/powerpoint/2010/main" val="1611636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5E3F871-EAF6-44B0-9CF1-D23580FCC551}" type="slidenum">
              <a:rPr lang="ru-RU" smtClean="0"/>
              <a:pPr/>
              <a:t>26</a:t>
            </a:fld>
            <a:endParaRPr lang="ru-RU"/>
          </a:p>
        </p:txBody>
      </p:sp>
      <p:sp>
        <p:nvSpPr>
          <p:cNvPr id="5" name="Нижний колонтитул 4"/>
          <p:cNvSpPr>
            <a:spLocks noGrp="1"/>
          </p:cNvSpPr>
          <p:nvPr>
            <p:ph type="ftr" sz="quarter" idx="11"/>
          </p:nvPr>
        </p:nvSpPr>
        <p:spPr/>
        <p:txBody>
          <a:bodyPr/>
          <a:lstStyle/>
          <a:p>
            <a:r>
              <a:rPr lang="ru-RU" smtClean="0"/>
              <a:t>ВЕО</a:t>
            </a:r>
            <a:endParaRPr lang="ru-RU"/>
          </a:p>
        </p:txBody>
      </p:sp>
    </p:spTree>
    <p:extLst>
      <p:ext uri="{BB962C8B-B14F-4D97-AF65-F5344CB8AC3E}">
        <p14:creationId xmlns:p14="http://schemas.microsoft.com/office/powerpoint/2010/main" val="17309066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708920"/>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03648" y="4293096"/>
            <a:ext cx="6400800" cy="144016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37C7DB4-1BCB-4959-8DD9-6A15E51D768B}" type="datetimeFigureOut">
              <a:rPr lang="ru-RU" smtClean="0"/>
              <a:pPr/>
              <a:t>01.01.2016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E760C58-6C33-4421-9AE9-C77C5608D0D6}" type="slidenum">
              <a:rPr lang="ru-RU" smtClean="0"/>
              <a:pPr/>
              <a:t>‹#›</a:t>
            </a:fld>
            <a:endParaRPr lang="ru-RU"/>
          </a:p>
        </p:txBody>
      </p:sp>
    </p:spTree>
    <p:extLst>
      <p:ext uri="{BB962C8B-B14F-4D97-AF65-F5344CB8AC3E}">
        <p14:creationId xmlns:p14="http://schemas.microsoft.com/office/powerpoint/2010/main" val="2520010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274638"/>
            <a:ext cx="6707088" cy="1143000"/>
          </a:xfr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979712" y="1600200"/>
            <a:ext cx="6707088" cy="45259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E760C58-6C33-4421-9AE9-C77C5608D0D6}" type="slidenum">
              <a:rPr lang="ru-RU" smtClean="0"/>
              <a:pPr/>
              <a:t>‹#›</a:t>
            </a:fld>
            <a:endParaRPr lang="ru-RU"/>
          </a:p>
        </p:txBody>
      </p:sp>
    </p:spTree>
    <p:extLst>
      <p:ext uri="{BB962C8B-B14F-4D97-AF65-F5344CB8AC3E}">
        <p14:creationId xmlns:p14="http://schemas.microsoft.com/office/powerpoint/2010/main" val="3440753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051720" y="274638"/>
            <a:ext cx="442528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E760C58-6C33-4421-9AE9-C77C5608D0D6}" type="slidenum">
              <a:rPr lang="ru-RU" smtClean="0"/>
              <a:pPr/>
              <a:t>‹#›</a:t>
            </a:fld>
            <a:endParaRPr lang="ru-RU"/>
          </a:p>
        </p:txBody>
      </p:sp>
    </p:spTree>
    <p:extLst>
      <p:ext uri="{BB962C8B-B14F-4D97-AF65-F5344CB8AC3E}">
        <p14:creationId xmlns:p14="http://schemas.microsoft.com/office/powerpoint/2010/main" val="155327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37C7DB4-1BCB-4959-8DD9-6A15E51D768B}" type="datetimeFigureOut">
              <a:rPr lang="ru-RU" smtClean="0"/>
              <a:pPr/>
              <a:t>01.01.2016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E760C58-6C33-4421-9AE9-C77C5608D0D6}" type="slidenum">
              <a:rPr lang="ru-RU" smtClean="0"/>
              <a:pPr/>
              <a:t>‹#›</a:t>
            </a:fld>
            <a:endParaRPr lang="ru-RU"/>
          </a:p>
        </p:txBody>
      </p:sp>
    </p:spTree>
    <p:extLst>
      <p:ext uri="{BB962C8B-B14F-4D97-AF65-F5344CB8AC3E}">
        <p14:creationId xmlns:p14="http://schemas.microsoft.com/office/powerpoint/2010/main" val="3712148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3933056"/>
            <a:ext cx="7772400" cy="1362075"/>
          </a:xfrm>
        </p:spPr>
        <p:txBody>
          <a:bodyPr anchor="t"/>
          <a:lstStyle>
            <a:lvl1pPr algn="ctr">
              <a:defRPr sz="4000" b="1" cap="all"/>
            </a:lvl1pPr>
          </a:lstStyle>
          <a:p>
            <a:r>
              <a:rPr lang="ru-RU" smtClean="0"/>
              <a:t>Образец заголовка</a:t>
            </a:r>
            <a:endParaRPr lang="ru-RU" dirty="0"/>
          </a:p>
        </p:txBody>
      </p:sp>
      <p:sp>
        <p:nvSpPr>
          <p:cNvPr id="3" name="Текст 2"/>
          <p:cNvSpPr>
            <a:spLocks noGrp="1"/>
          </p:cNvSpPr>
          <p:nvPr>
            <p:ph type="body" idx="1"/>
          </p:nvPr>
        </p:nvSpPr>
        <p:spPr>
          <a:xfrm>
            <a:off x="683568" y="2636912"/>
            <a:ext cx="7772400" cy="128416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37C7DB4-1BCB-4959-8DD9-6A15E51D768B}" type="datetimeFigureOut">
              <a:rPr lang="ru-RU" smtClean="0"/>
              <a:pPr/>
              <a:t>01.01.2016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E760C58-6C33-4421-9AE9-C77C5608D0D6}" type="slidenum">
              <a:rPr lang="ru-RU" smtClean="0"/>
              <a:pPr/>
              <a:t>‹#›</a:t>
            </a:fld>
            <a:endParaRPr lang="ru-RU"/>
          </a:p>
        </p:txBody>
      </p:sp>
    </p:spTree>
    <p:extLst>
      <p:ext uri="{BB962C8B-B14F-4D97-AF65-F5344CB8AC3E}">
        <p14:creationId xmlns:p14="http://schemas.microsoft.com/office/powerpoint/2010/main" val="1307868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2005675" y="1578563"/>
            <a:ext cx="339052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508104" y="1600200"/>
            <a:ext cx="31786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37C7DB4-1BCB-4959-8DD9-6A15E51D768B}" type="datetimeFigureOut">
              <a:rPr lang="ru-RU" smtClean="0"/>
              <a:pPr/>
              <a:t>01.01.2016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E760C58-6C33-4421-9AE9-C77C5608D0D6}" type="slidenum">
              <a:rPr lang="ru-RU" smtClean="0"/>
              <a:pPr/>
              <a:t>‹#›</a:t>
            </a:fld>
            <a:endParaRPr lang="ru-RU"/>
          </a:p>
        </p:txBody>
      </p:sp>
    </p:spTree>
    <p:extLst>
      <p:ext uri="{BB962C8B-B14F-4D97-AF65-F5344CB8AC3E}">
        <p14:creationId xmlns:p14="http://schemas.microsoft.com/office/powerpoint/2010/main" val="2481705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274638"/>
            <a:ext cx="6707088" cy="1143000"/>
          </a:xfrm>
        </p:spPr>
        <p:txBody>
          <a:bodyPr/>
          <a:lstStyle>
            <a:lvl1pPr>
              <a:defRPr/>
            </a:lvl1pPr>
          </a:lstStyle>
          <a:p>
            <a:r>
              <a:rPr lang="ru-RU" smtClean="0"/>
              <a:t>Образец заголовка</a:t>
            </a:r>
            <a:endParaRPr lang="ru-RU" dirty="0"/>
          </a:p>
        </p:txBody>
      </p:sp>
      <p:sp>
        <p:nvSpPr>
          <p:cNvPr id="3" name="Текст 2"/>
          <p:cNvSpPr>
            <a:spLocks noGrp="1"/>
          </p:cNvSpPr>
          <p:nvPr>
            <p:ph type="body" idx="1"/>
          </p:nvPr>
        </p:nvSpPr>
        <p:spPr>
          <a:xfrm>
            <a:off x="1907704" y="1535113"/>
            <a:ext cx="331236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1907704" y="2204864"/>
            <a:ext cx="33201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292080" y="1535113"/>
            <a:ext cx="33947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5292080" y="2174875"/>
            <a:ext cx="33947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37C7DB4-1BCB-4959-8DD9-6A15E51D768B}" type="datetimeFigureOut">
              <a:rPr lang="ru-RU" smtClean="0"/>
              <a:pPr/>
              <a:t>01.01.2016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E760C58-6C33-4421-9AE9-C77C5608D0D6}" type="slidenum">
              <a:rPr lang="ru-RU" smtClean="0"/>
              <a:pPr/>
              <a:t>‹#›</a:t>
            </a:fld>
            <a:endParaRPr lang="ru-RU"/>
          </a:p>
        </p:txBody>
      </p:sp>
    </p:spTree>
    <p:extLst>
      <p:ext uri="{BB962C8B-B14F-4D97-AF65-F5344CB8AC3E}">
        <p14:creationId xmlns:p14="http://schemas.microsoft.com/office/powerpoint/2010/main" val="845060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74638"/>
            <a:ext cx="6779096" cy="1143000"/>
          </a:xfrm>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37C7DB4-1BCB-4959-8DD9-6A15E51D768B}" type="datetimeFigureOut">
              <a:rPr lang="ru-RU" smtClean="0"/>
              <a:pPr/>
              <a:t>01.01.2016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E760C58-6C33-4421-9AE9-C77C5608D0D6}" type="slidenum">
              <a:rPr lang="ru-RU" smtClean="0"/>
              <a:pPr/>
              <a:t>‹#›</a:t>
            </a:fld>
            <a:endParaRPr lang="ru-RU"/>
          </a:p>
        </p:txBody>
      </p:sp>
    </p:spTree>
    <p:extLst>
      <p:ext uri="{BB962C8B-B14F-4D97-AF65-F5344CB8AC3E}">
        <p14:creationId xmlns:p14="http://schemas.microsoft.com/office/powerpoint/2010/main" val="427060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37C7DB4-1BCB-4959-8DD9-6A15E51D768B}" type="datetimeFigureOut">
              <a:rPr lang="ru-RU" smtClean="0"/>
              <a:pPr/>
              <a:t>01.01.2016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E760C58-6C33-4421-9AE9-C77C5608D0D6}" type="slidenum">
              <a:rPr lang="ru-RU" smtClean="0"/>
              <a:pPr/>
              <a:t>‹#›</a:t>
            </a:fld>
            <a:endParaRPr lang="ru-RU"/>
          </a:p>
        </p:txBody>
      </p:sp>
    </p:spTree>
    <p:extLst>
      <p:ext uri="{BB962C8B-B14F-4D97-AF65-F5344CB8AC3E}">
        <p14:creationId xmlns:p14="http://schemas.microsoft.com/office/powerpoint/2010/main" val="4130820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60648"/>
            <a:ext cx="2576265" cy="792088"/>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644008" y="273050"/>
            <a:ext cx="40427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1979712" y="1196752"/>
            <a:ext cx="2520280" cy="496855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37C7DB4-1BCB-4959-8DD9-6A15E51D768B}" type="datetimeFigureOut">
              <a:rPr lang="ru-RU" smtClean="0"/>
              <a:pPr/>
              <a:t>01.01.2016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E760C58-6C33-4421-9AE9-C77C5608D0D6}" type="slidenum">
              <a:rPr lang="ru-RU" smtClean="0"/>
              <a:pPr/>
              <a:t>‹#›</a:t>
            </a:fld>
            <a:endParaRPr lang="ru-RU"/>
          </a:p>
        </p:txBody>
      </p:sp>
    </p:spTree>
    <p:extLst>
      <p:ext uri="{BB962C8B-B14F-4D97-AF65-F5344CB8AC3E}">
        <p14:creationId xmlns:p14="http://schemas.microsoft.com/office/powerpoint/2010/main" val="4137228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7744" y="4797152"/>
            <a:ext cx="6408712"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267744" y="404664"/>
            <a:ext cx="6048672" cy="41764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2267744" y="5373216"/>
            <a:ext cx="64087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37C7DB4-1BCB-4959-8DD9-6A15E51D768B}" type="datetimeFigureOut">
              <a:rPr lang="ru-RU" smtClean="0"/>
              <a:pPr/>
              <a:t>01.01.2016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E760C58-6C33-4421-9AE9-C77C5608D0D6}" type="slidenum">
              <a:rPr lang="ru-RU" smtClean="0"/>
              <a:pPr/>
              <a:t>‹#›</a:t>
            </a:fld>
            <a:endParaRPr lang="ru-RU"/>
          </a:p>
        </p:txBody>
      </p:sp>
    </p:spTree>
    <p:extLst>
      <p:ext uri="{BB962C8B-B14F-4D97-AF65-F5344CB8AC3E}">
        <p14:creationId xmlns:p14="http://schemas.microsoft.com/office/powerpoint/2010/main" val="1833029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74638"/>
            <a:ext cx="6779096"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907704" y="1600200"/>
            <a:ext cx="6779096"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C7DB4-1BCB-4959-8DD9-6A15E51D768B}" type="datetimeFigureOut">
              <a:rPr lang="ru-RU" smtClean="0"/>
              <a:pPr/>
              <a:t>01.01.2016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760C58-6C33-4421-9AE9-C77C5608D0D6}" type="slidenum">
              <a:rPr lang="ru-RU" smtClean="0"/>
              <a:pPr/>
              <a:t>‹#›</a:t>
            </a:fld>
            <a:endParaRPr lang="ru-RU"/>
          </a:p>
        </p:txBody>
      </p:sp>
    </p:spTree>
    <p:extLst>
      <p:ext uri="{BB962C8B-B14F-4D97-AF65-F5344CB8AC3E}">
        <p14:creationId xmlns:p14="http://schemas.microsoft.com/office/powerpoint/2010/main" val="2676056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i="1" kern="1200">
          <a:solidFill>
            <a:schemeClr val="accent2">
              <a:lumMod val="75000"/>
            </a:schemeClr>
          </a:solidFill>
          <a:latin typeface="Book Antiqua" panose="0204060205030503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Book Antiqua" panose="02040602050305030304"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Book Antiqua" panose="02040602050305030304"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Book Antiqua" panose="020406020503050303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Book Antiqua" panose="02040602050305030304"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Book Antiqua" panose="020406020503050303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images.yandex.r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b="1" dirty="0" smtClean="0"/>
              <a:t>Город  Мышкин</a:t>
            </a:r>
            <a:endParaRPr lang="ru-RU" b="1" dirty="0"/>
          </a:p>
        </p:txBody>
      </p:sp>
      <p:sp>
        <p:nvSpPr>
          <p:cNvPr id="3" name="Подзаголовок 2"/>
          <p:cNvSpPr>
            <a:spLocks noGrp="1"/>
          </p:cNvSpPr>
          <p:nvPr>
            <p:ph type="subTitle" idx="1"/>
          </p:nvPr>
        </p:nvSpPr>
        <p:spPr/>
        <p:txBody>
          <a:bodyPr>
            <a:normAutofit fontScale="92500" lnSpcReduction="10000"/>
          </a:bodyPr>
          <a:lstStyle/>
          <a:p>
            <a:r>
              <a:rPr lang="ru-RU" dirty="0" smtClean="0"/>
              <a:t>Презентацию подготовила учитель начальных классов ГБОУ школа №777 </a:t>
            </a:r>
            <a:r>
              <a:rPr lang="ru-RU" dirty="0" err="1" smtClean="0"/>
              <a:t>Ворошилина</a:t>
            </a:r>
            <a:r>
              <a:rPr lang="ru-RU" dirty="0" smtClean="0"/>
              <a:t> В.В.</a:t>
            </a:r>
            <a:endParaRPr lang="ru-RU" dirty="0"/>
          </a:p>
        </p:txBody>
      </p:sp>
    </p:spTree>
    <p:extLst>
      <p:ext uri="{BB962C8B-B14F-4D97-AF65-F5344CB8AC3E}">
        <p14:creationId xmlns:p14="http://schemas.microsoft.com/office/powerpoint/2010/main" val="144358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2"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t>Площадь Вечного огня в центре города</a:t>
            </a:r>
            <a:endParaRPr lang="ru-RU" sz="2400" b="1" dirty="0"/>
          </a:p>
        </p:txBody>
      </p:sp>
      <p:sp>
        <p:nvSpPr>
          <p:cNvPr id="3" name="Текст 2"/>
          <p:cNvSpPr>
            <a:spLocks noGrp="1"/>
          </p:cNvSpPr>
          <p:nvPr>
            <p:ph type="body" idx="1"/>
          </p:nvPr>
        </p:nvSpPr>
        <p:spPr/>
        <p:txBody>
          <a:bodyPr/>
          <a:lstStyle/>
          <a:p>
            <a:endParaRPr lang="ru-RU" dirty="0"/>
          </a:p>
        </p:txBody>
      </p:sp>
      <p:pic>
        <p:nvPicPr>
          <p:cNvPr id="7" name="Содержимое 6" descr="Рисунок10.jpg"/>
          <p:cNvPicPr>
            <a:picLocks noGrp="1" noChangeAspect="1"/>
          </p:cNvPicPr>
          <p:nvPr>
            <p:ph sz="half" idx="2"/>
          </p:nvPr>
        </p:nvPicPr>
        <p:blipFill>
          <a:blip r:embed="rId2" cstate="print"/>
          <a:stretch>
            <a:fillRect/>
          </a:stretch>
        </p:blipFill>
        <p:spPr>
          <a:xfrm>
            <a:off x="1977300" y="2205038"/>
            <a:ext cx="3181212" cy="3951287"/>
          </a:xfrm>
        </p:spPr>
      </p:pic>
      <p:sp>
        <p:nvSpPr>
          <p:cNvPr id="5" name="Текст 4"/>
          <p:cNvSpPr>
            <a:spLocks noGrp="1"/>
          </p:cNvSpPr>
          <p:nvPr>
            <p:ph type="body" sz="quarter" idx="3"/>
          </p:nvPr>
        </p:nvSpPr>
        <p:spPr/>
        <p:txBody>
          <a:bodyPr/>
          <a:lstStyle/>
          <a:p>
            <a:endParaRPr lang="ru-RU"/>
          </a:p>
        </p:txBody>
      </p:sp>
      <p:pic>
        <p:nvPicPr>
          <p:cNvPr id="8" name="Содержимое 7" descr="Рисунок11.jpg"/>
          <p:cNvPicPr>
            <a:picLocks noGrp="1" noChangeAspect="1"/>
          </p:cNvPicPr>
          <p:nvPr>
            <p:ph sz="quarter" idx="4"/>
          </p:nvPr>
        </p:nvPicPr>
        <p:blipFill>
          <a:blip r:embed="rId3" cstate="print"/>
          <a:stretch>
            <a:fillRect/>
          </a:stretch>
        </p:blipFill>
        <p:spPr>
          <a:xfrm>
            <a:off x="5433635" y="2174875"/>
            <a:ext cx="3112254" cy="395128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7"/>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nodeType="clickEffect">
                                  <p:stCondLst>
                                    <p:cond delay="0"/>
                                  </p:stCondLst>
                                  <p:childTnLst>
                                    <p:animScale>
                                      <p:cBhvr>
                                        <p:cTn id="15"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Рисунок 4" descr="0_147bf0_5fd7233a_XL.jpg"/>
          <p:cNvPicPr>
            <a:picLocks noGrp="1" noChangeAspect="1"/>
          </p:cNvPicPr>
          <p:nvPr>
            <p:ph type="pic" idx="1"/>
          </p:nvPr>
        </p:nvPicPr>
        <p:blipFill>
          <a:blip r:embed="rId2" cstate="print"/>
          <a:srcRect t="3963" b="3963"/>
          <a:stretch>
            <a:fillRect/>
          </a:stretch>
        </p:blipFill>
        <p:spPr>
          <a:xfrm>
            <a:off x="2267744" y="620688"/>
            <a:ext cx="6048672" cy="3312368"/>
          </a:xfrm>
        </p:spPr>
      </p:pic>
      <p:sp>
        <p:nvSpPr>
          <p:cNvPr id="4" name="Текст 3"/>
          <p:cNvSpPr>
            <a:spLocks noGrp="1"/>
          </p:cNvSpPr>
          <p:nvPr>
            <p:ph type="body" sz="half" idx="2"/>
          </p:nvPr>
        </p:nvSpPr>
        <p:spPr>
          <a:xfrm>
            <a:off x="2267744" y="4077072"/>
            <a:ext cx="6048672" cy="2160240"/>
          </a:xfrm>
        </p:spPr>
        <p:txBody>
          <a:bodyPr>
            <a:normAutofit fontScale="92500" lnSpcReduction="20000"/>
          </a:bodyPr>
          <a:lstStyle/>
          <a:p>
            <a:r>
              <a:rPr lang="ru-RU" sz="2400" b="1" dirty="0" smtClean="0">
                <a:solidFill>
                  <a:schemeClr val="accent6">
                    <a:lumMod val="50000"/>
                  </a:schemeClr>
                </a:solidFill>
              </a:rPr>
              <a:t>В Мышкине множество необычных музеев, благодаря которым этот город стал известен не только по всей России, но и за её пределами. Тут есть всё: от наличников, икон и лукошек до колбасного пресса с лимонадной машиной</a:t>
            </a:r>
            <a:r>
              <a:rPr lang="ru-RU" sz="2400" dirty="0" smtClean="0"/>
              <a:t>.</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Музей мыши</a:t>
            </a:r>
            <a:br>
              <a:rPr lang="ru-RU" b="1" dirty="0" smtClean="0"/>
            </a:br>
            <a:endParaRPr lang="ru-RU" dirty="0"/>
          </a:p>
        </p:txBody>
      </p:sp>
      <p:sp>
        <p:nvSpPr>
          <p:cNvPr id="3" name="Содержимое 2"/>
          <p:cNvSpPr>
            <a:spLocks noGrp="1"/>
          </p:cNvSpPr>
          <p:nvPr>
            <p:ph sz="half" idx="1"/>
          </p:nvPr>
        </p:nvSpPr>
        <p:spPr/>
        <p:txBody>
          <a:bodyPr>
            <a:normAutofit fontScale="40000" lnSpcReduction="20000"/>
          </a:bodyPr>
          <a:lstStyle/>
          <a:p>
            <a:r>
              <a:rPr lang="ru-RU" sz="5100" b="1" i="1" dirty="0" smtClean="0">
                <a:solidFill>
                  <a:schemeClr val="accent6">
                    <a:lumMod val="50000"/>
                  </a:schemeClr>
                </a:solidFill>
              </a:rPr>
              <a:t>Историю города хранит Музей мыши, который основали в 1966 году жители города</a:t>
            </a:r>
          </a:p>
          <a:p>
            <a:r>
              <a:rPr lang="ru-RU" sz="5100" b="1" i="1" dirty="0" smtClean="0">
                <a:solidFill>
                  <a:schemeClr val="accent6">
                    <a:lumMod val="50000"/>
                  </a:schemeClr>
                </a:solidFill>
              </a:rPr>
              <a:t>В музее более 5000 «обитателей» всех мастей: из фарфора, дерева, металла, пластика, текстильные и вязаные мышки ручной работы, целые мышиные семейства, коллекция значков с изображением мыши.</a:t>
            </a:r>
          </a:p>
          <a:p>
            <a:endParaRPr lang="ru-RU" b="1" i="1" dirty="0">
              <a:solidFill>
                <a:schemeClr val="accent6">
                  <a:lumMod val="50000"/>
                </a:schemeClr>
              </a:solidFill>
            </a:endParaRPr>
          </a:p>
        </p:txBody>
      </p:sp>
      <p:pic>
        <p:nvPicPr>
          <p:cNvPr id="5" name="Содержимое 4" descr="597297320-300x170.jpg"/>
          <p:cNvPicPr>
            <a:picLocks noGrp="1" noChangeAspect="1"/>
          </p:cNvPicPr>
          <p:nvPr>
            <p:ph sz="half" idx="2"/>
          </p:nvPr>
        </p:nvPicPr>
        <p:blipFill>
          <a:blip r:embed="rId2" cstate="print"/>
          <a:stretch>
            <a:fillRect/>
          </a:stretch>
        </p:blipFill>
        <p:spPr>
          <a:xfrm>
            <a:off x="5364088" y="1556792"/>
            <a:ext cx="3312368" cy="36004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amond(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nodeType="clickEffect">
                                  <p:stCondLst>
                                    <p:cond delay="0"/>
                                  </p:stCondLst>
                                  <p:childTnLst>
                                    <p:animScale>
                                      <p:cBhvr>
                                        <p:cTn id="21"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Рисунок9.jpg"/>
          <p:cNvPicPr>
            <a:picLocks noGrp="1" noChangeAspect="1"/>
          </p:cNvPicPr>
          <p:nvPr>
            <p:ph sz="half" idx="2"/>
          </p:nvPr>
        </p:nvPicPr>
        <p:blipFill>
          <a:blip r:embed="rId2" cstate="print"/>
          <a:stretch>
            <a:fillRect/>
          </a:stretch>
        </p:blipFill>
        <p:spPr>
          <a:xfrm>
            <a:off x="4283968" y="1628800"/>
            <a:ext cx="4690864" cy="4680520"/>
          </a:xfrm>
        </p:spPr>
      </p:pic>
      <p:sp>
        <p:nvSpPr>
          <p:cNvPr id="2" name="Заголовок 1"/>
          <p:cNvSpPr>
            <a:spLocks noGrp="1"/>
          </p:cNvSpPr>
          <p:nvPr>
            <p:ph type="title"/>
          </p:nvPr>
        </p:nvSpPr>
        <p:spPr/>
        <p:txBody>
          <a:bodyPr>
            <a:normAutofit/>
          </a:bodyPr>
          <a:lstStyle/>
          <a:p>
            <a:r>
              <a:rPr lang="ru-RU" sz="2400" b="1" dirty="0" smtClean="0"/>
              <a:t>Музей </a:t>
            </a:r>
            <a:r>
              <a:rPr lang="ru-RU" sz="2400" b="1" dirty="0" err="1" smtClean="0"/>
              <a:t>Мыши-единственный</a:t>
            </a:r>
            <a:r>
              <a:rPr lang="ru-RU" sz="2400" b="1" dirty="0" smtClean="0"/>
              <a:t> в мире.</a:t>
            </a:r>
            <a:br>
              <a:rPr lang="ru-RU" sz="2400" b="1" dirty="0" smtClean="0"/>
            </a:br>
            <a:r>
              <a:rPr lang="ru-RU" sz="2400" b="1" dirty="0" smtClean="0"/>
              <a:t>Новый музей.                    Старый музей.</a:t>
            </a:r>
            <a:endParaRPr lang="ru-RU" sz="2400" b="1" dirty="0"/>
          </a:p>
        </p:txBody>
      </p:sp>
      <p:pic>
        <p:nvPicPr>
          <p:cNvPr id="5" name="Содержимое 4" descr="Рисунок8.jpg"/>
          <p:cNvPicPr>
            <a:picLocks noGrp="1" noChangeAspect="1"/>
          </p:cNvPicPr>
          <p:nvPr>
            <p:ph sz="half" idx="1"/>
          </p:nvPr>
        </p:nvPicPr>
        <p:blipFill>
          <a:blip r:embed="rId3" cstate="print"/>
          <a:stretch>
            <a:fillRect/>
          </a:stretch>
        </p:blipFill>
        <p:spPr>
          <a:xfrm>
            <a:off x="1835696" y="1268760"/>
            <a:ext cx="3888432" cy="301399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5"/>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nodeType="clickEffect">
                                  <p:stCondLst>
                                    <p:cond delay="0"/>
                                  </p:stCondLst>
                                  <p:childTnLst>
                                    <p:animScale>
                                      <p:cBhvr>
                                        <p:cTn id="15"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Рисунок 4" descr="Рисунок12.jpg"/>
          <p:cNvPicPr>
            <a:picLocks noGrp="1" noChangeAspect="1"/>
          </p:cNvPicPr>
          <p:nvPr>
            <p:ph type="pic" idx="1"/>
          </p:nvPr>
        </p:nvPicPr>
        <p:blipFill>
          <a:blip r:embed="rId2" cstate="print"/>
          <a:srcRect t="3943" b="3943"/>
          <a:stretch>
            <a:fillRect/>
          </a:stretch>
        </p:blipFill>
        <p:spPr>
          <a:xfrm>
            <a:off x="2267744" y="404664"/>
            <a:ext cx="6480720" cy="5544616"/>
          </a:xfrm>
        </p:spPr>
      </p:pic>
      <p:sp>
        <p:nvSpPr>
          <p:cNvPr id="4" name="Текст 3"/>
          <p:cNvSpPr>
            <a:spLocks noGrp="1"/>
          </p:cNvSpPr>
          <p:nvPr>
            <p:ph type="body" sz="half" idx="2"/>
          </p:nvPr>
        </p:nvSpPr>
        <p:spPr/>
        <p:txBody>
          <a:bodyPr/>
          <a:lstStyle/>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sz="2400" b="1" dirty="0"/>
          </a:p>
        </p:txBody>
      </p:sp>
      <p:pic>
        <p:nvPicPr>
          <p:cNvPr id="4" name="Содержимое 3" descr="4.jpg"/>
          <p:cNvPicPr>
            <a:picLocks noGrp="1" noChangeAspect="1"/>
          </p:cNvPicPr>
          <p:nvPr>
            <p:ph idx="1"/>
          </p:nvPr>
        </p:nvPicPr>
        <p:blipFill>
          <a:blip r:embed="rId2" cstate="print"/>
          <a:stretch>
            <a:fillRect/>
          </a:stretch>
        </p:blipFill>
        <p:spPr>
          <a:xfrm>
            <a:off x="2267744" y="476672"/>
            <a:ext cx="6396277" cy="557748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myshkin_flax.jpg"/>
          <p:cNvPicPr>
            <a:picLocks noGrp="1" noChangeAspect="1"/>
          </p:cNvPicPr>
          <p:nvPr>
            <p:ph idx="1"/>
          </p:nvPr>
        </p:nvPicPr>
        <p:blipFill>
          <a:blip r:embed="rId2" cstate="print"/>
          <a:stretch>
            <a:fillRect/>
          </a:stretch>
        </p:blipFill>
        <p:spPr>
          <a:xfrm>
            <a:off x="2051721" y="548680"/>
            <a:ext cx="6768752" cy="557748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foto49.jpg"/>
          <p:cNvPicPr>
            <a:picLocks noGrp="1" noChangeAspect="1"/>
          </p:cNvPicPr>
          <p:nvPr>
            <p:ph idx="1"/>
          </p:nvPr>
        </p:nvPicPr>
        <p:blipFill>
          <a:blip r:embed="rId2" cstate="print"/>
          <a:stretch>
            <a:fillRect/>
          </a:stretch>
        </p:blipFill>
        <p:spPr>
          <a:xfrm>
            <a:off x="1907704" y="404664"/>
            <a:ext cx="6912768" cy="554461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e-kskursii.jpg"/>
          <p:cNvPicPr>
            <a:picLocks noGrp="1" noChangeAspect="1"/>
          </p:cNvPicPr>
          <p:nvPr>
            <p:ph idx="1"/>
          </p:nvPr>
        </p:nvPicPr>
        <p:blipFill>
          <a:blip r:embed="rId2" cstate="print"/>
          <a:stretch>
            <a:fillRect/>
          </a:stretch>
        </p:blipFill>
        <p:spPr>
          <a:xfrm>
            <a:off x="2051720" y="260648"/>
            <a:ext cx="6696744" cy="5400599"/>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390202920.jpg"/>
          <p:cNvPicPr>
            <a:picLocks noGrp="1" noChangeAspect="1"/>
          </p:cNvPicPr>
          <p:nvPr>
            <p:ph idx="1"/>
          </p:nvPr>
        </p:nvPicPr>
        <p:blipFill>
          <a:blip r:embed="rId2" cstate="print"/>
          <a:stretch>
            <a:fillRect/>
          </a:stretch>
        </p:blipFill>
        <p:spPr>
          <a:xfrm>
            <a:off x="2123728" y="476672"/>
            <a:ext cx="6768752" cy="561662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Город </a:t>
            </a:r>
            <a:r>
              <a:rPr lang="ru-RU" dirty="0" err="1" smtClean="0"/>
              <a:t>Мышкин-Золотое</a:t>
            </a:r>
            <a:r>
              <a:rPr lang="ru-RU" dirty="0" smtClean="0"/>
              <a:t> кольцо России.</a:t>
            </a:r>
            <a:endParaRPr lang="ru-RU" dirty="0"/>
          </a:p>
        </p:txBody>
      </p:sp>
      <p:pic>
        <p:nvPicPr>
          <p:cNvPr id="4" name="Содержимое 3" descr="Рисунок2.jpg"/>
          <p:cNvPicPr>
            <a:picLocks noGrp="1" noChangeAspect="1"/>
          </p:cNvPicPr>
          <p:nvPr>
            <p:ph idx="1"/>
          </p:nvPr>
        </p:nvPicPr>
        <p:blipFill>
          <a:blip r:embed="rId2" cstate="print"/>
          <a:stretch>
            <a:fillRect/>
          </a:stretch>
        </p:blipFill>
        <p:spPr>
          <a:xfrm>
            <a:off x="2123728" y="1600200"/>
            <a:ext cx="6624735" cy="478112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t>Музей валенок</a:t>
            </a:r>
            <a:endParaRPr lang="ru-RU" sz="2400" b="1" dirty="0"/>
          </a:p>
        </p:txBody>
      </p:sp>
      <p:pic>
        <p:nvPicPr>
          <p:cNvPr id="4" name="Содержимое 3" descr="13.jpg"/>
          <p:cNvPicPr>
            <a:picLocks noGrp="1" noChangeAspect="1"/>
          </p:cNvPicPr>
          <p:nvPr>
            <p:ph idx="1"/>
          </p:nvPr>
        </p:nvPicPr>
        <p:blipFill>
          <a:blip r:embed="rId2" cstate="print"/>
          <a:stretch>
            <a:fillRect/>
          </a:stretch>
        </p:blipFill>
        <p:spPr>
          <a:xfrm flipH="1">
            <a:off x="2123728" y="1484784"/>
            <a:ext cx="6624736" cy="460851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7744" y="5085184"/>
            <a:ext cx="6408712" cy="278706"/>
          </a:xfrm>
        </p:spPr>
        <p:txBody>
          <a:bodyPr>
            <a:noAutofit/>
          </a:bodyPr>
          <a:lstStyle/>
          <a:p>
            <a:endParaRPr lang="ru-RU" sz="2400" dirty="0"/>
          </a:p>
        </p:txBody>
      </p:sp>
      <p:pic>
        <p:nvPicPr>
          <p:cNvPr id="5" name="Рисунок 4" descr="Рисунок15.jpg"/>
          <p:cNvPicPr>
            <a:picLocks noGrp="1" noChangeAspect="1"/>
          </p:cNvPicPr>
          <p:nvPr>
            <p:ph type="pic" idx="1"/>
          </p:nvPr>
        </p:nvPicPr>
        <p:blipFill>
          <a:blip r:embed="rId2" cstate="print"/>
          <a:srcRect l="3331" r="3331"/>
          <a:stretch>
            <a:fillRect/>
          </a:stretch>
        </p:blipFill>
        <p:spPr>
          <a:xfrm>
            <a:off x="2267744" y="404664"/>
            <a:ext cx="6264696" cy="4896544"/>
          </a:xfrm>
        </p:spPr>
      </p:pic>
      <p:sp>
        <p:nvSpPr>
          <p:cNvPr id="6" name="Заголовок 1"/>
          <p:cNvSpPr>
            <a:spLocks noGrp="1"/>
          </p:cNvSpPr>
          <p:nvPr>
            <p:ph type="body" sz="half" idx="2"/>
          </p:nvPr>
        </p:nvSpPr>
        <p:spPr/>
        <p:txBody>
          <a:bodyPr>
            <a:noAutofit/>
          </a:bodyPr>
          <a:lstStyle/>
          <a:p>
            <a:r>
              <a:rPr lang="ru-RU" sz="2400" b="1" i="1" dirty="0" smtClean="0">
                <a:solidFill>
                  <a:schemeClr val="accent6">
                    <a:lumMod val="50000"/>
                  </a:schemeClr>
                </a:solidFill>
              </a:rPr>
              <a:t>Как валенками лечили </a:t>
            </a:r>
            <a:r>
              <a:rPr lang="ru-RU" sz="2400" b="1" i="1" dirty="0" err="1" smtClean="0">
                <a:solidFill>
                  <a:schemeClr val="accent6">
                    <a:lumMod val="50000"/>
                  </a:schemeClr>
                </a:solidFill>
              </a:rPr>
              <a:t>простуду,как</a:t>
            </a:r>
            <a:r>
              <a:rPr lang="ru-RU" sz="2400" b="1" i="1" dirty="0" smtClean="0">
                <a:solidFill>
                  <a:schemeClr val="accent6">
                    <a:lumMod val="50000"/>
                  </a:schemeClr>
                </a:solidFill>
              </a:rPr>
              <a:t> по валенкам выбирали невесту…</a:t>
            </a:r>
            <a:endParaRPr lang="ru-RU" sz="2400" b="1" i="1" dirty="0">
              <a:solidFill>
                <a:schemeClr val="accent6">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t>Музей уникальной техники «</a:t>
            </a:r>
            <a:r>
              <a:rPr lang="ru-RU" sz="2400" b="1" dirty="0" err="1" smtClean="0"/>
              <a:t>Мышкинский</a:t>
            </a:r>
            <a:r>
              <a:rPr lang="ru-RU" sz="2400" b="1" dirty="0" smtClean="0"/>
              <a:t> </a:t>
            </a:r>
            <a:r>
              <a:rPr lang="ru-RU" sz="2400" b="1" dirty="0" err="1" smtClean="0"/>
              <a:t>СамоходЪ</a:t>
            </a:r>
            <a:r>
              <a:rPr lang="ru-RU" sz="2400" b="1" dirty="0" smtClean="0"/>
              <a:t>»</a:t>
            </a:r>
            <a:endParaRPr lang="ru-RU" sz="2400" b="1" dirty="0"/>
          </a:p>
        </p:txBody>
      </p:sp>
      <p:pic>
        <p:nvPicPr>
          <p:cNvPr id="4" name="Содержимое 3" descr="0_147c05_c1eeb7b6_XL.jpg"/>
          <p:cNvPicPr>
            <a:picLocks noGrp="1" noChangeAspect="1"/>
          </p:cNvPicPr>
          <p:nvPr>
            <p:ph idx="1"/>
          </p:nvPr>
        </p:nvPicPr>
        <p:blipFill>
          <a:blip r:embed="rId2" cstate="print"/>
          <a:stretch>
            <a:fillRect/>
          </a:stretch>
        </p:blipFill>
        <p:spPr>
          <a:xfrm>
            <a:off x="2411760" y="1628800"/>
            <a:ext cx="6120680" cy="4237211"/>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476672"/>
            <a:ext cx="6779096" cy="936104"/>
          </a:xfrm>
        </p:spPr>
        <p:txBody>
          <a:bodyPr>
            <a:normAutofit fontScale="90000"/>
          </a:bodyPr>
          <a:lstStyle/>
          <a:p>
            <a:pPr>
              <a:defRPr/>
            </a:pPr>
            <a:r>
              <a:rPr lang="ru-RU" sz="2400" b="1" dirty="0" smtClean="0">
                <a:solidFill>
                  <a:srgbClr val="800000"/>
                </a:solidFill>
                <a:effectLst>
                  <a:outerShdw blurRad="38100" dist="38100" dir="2700000" algn="tl">
                    <a:srgbClr val="000000"/>
                  </a:outerShdw>
                </a:effectLst>
              </a:rPr>
              <a:t/>
            </a:r>
            <a:br>
              <a:rPr lang="ru-RU" sz="2400" b="1" dirty="0" smtClean="0">
                <a:solidFill>
                  <a:srgbClr val="800000"/>
                </a:solidFill>
                <a:effectLst>
                  <a:outerShdw blurRad="38100" dist="38100" dir="2700000" algn="tl">
                    <a:srgbClr val="000000"/>
                  </a:outerShdw>
                </a:effectLst>
              </a:rPr>
            </a:br>
            <a:r>
              <a:rPr lang="ru-RU" sz="2200" b="1" dirty="0" smtClean="0">
                <a:solidFill>
                  <a:srgbClr val="000000"/>
                </a:solidFill>
                <a:effectLst>
                  <a:outerShdw blurRad="38100" dist="38100" dir="2700000" algn="tl">
                    <a:srgbClr val="FFFFFF"/>
                  </a:outerShdw>
                </a:effectLst>
              </a:rPr>
              <a:t/>
            </a:r>
            <a:br>
              <a:rPr lang="ru-RU" sz="2200" b="1" dirty="0" smtClean="0">
                <a:solidFill>
                  <a:srgbClr val="000000"/>
                </a:solidFill>
                <a:effectLst>
                  <a:outerShdw blurRad="38100" dist="38100" dir="2700000" algn="tl">
                    <a:srgbClr val="FFFFFF"/>
                  </a:outerShdw>
                </a:effectLst>
              </a:rPr>
            </a:br>
            <a:r>
              <a:rPr lang="ru-RU" sz="2400" b="1" dirty="0" smtClean="0">
                <a:solidFill>
                  <a:schemeClr val="accent6">
                    <a:lumMod val="50000"/>
                  </a:schemeClr>
                </a:solidFill>
                <a:effectLst>
                  <a:outerShdw blurRad="38100" dist="38100" dir="2700000" algn="tl">
                    <a:srgbClr val="FFFFFF"/>
                  </a:outerShdw>
                </a:effectLst>
              </a:rPr>
              <a:t>Музей столицы лоцманов(историко-бытовой</a:t>
            </a:r>
            <a:r>
              <a:rPr lang="ru-RU" sz="2200" b="1" dirty="0" smtClean="0">
                <a:solidFill>
                  <a:srgbClr val="000000"/>
                </a:solidFill>
                <a:effectLst>
                  <a:outerShdw blurRad="38100" dist="38100" dir="2700000" algn="tl">
                    <a:srgbClr val="FFFFFF"/>
                  </a:outerShdw>
                </a:effectLst>
              </a:rPr>
              <a:t>)</a:t>
            </a:r>
            <a:endParaRPr lang="ru-RU" dirty="0"/>
          </a:p>
        </p:txBody>
      </p:sp>
      <p:pic>
        <p:nvPicPr>
          <p:cNvPr id="5" name="Содержимое 4" descr="Рисунок13.jpg"/>
          <p:cNvPicPr>
            <a:picLocks noGrp="1" noChangeAspect="1"/>
          </p:cNvPicPr>
          <p:nvPr>
            <p:ph sz="half" idx="1"/>
          </p:nvPr>
        </p:nvPicPr>
        <p:blipFill>
          <a:blip r:embed="rId2" cstate="print"/>
          <a:stretch>
            <a:fillRect/>
          </a:stretch>
        </p:blipFill>
        <p:spPr>
          <a:xfrm>
            <a:off x="2117736" y="1700808"/>
            <a:ext cx="3165453" cy="4403130"/>
          </a:xfrm>
        </p:spPr>
      </p:pic>
      <p:pic>
        <p:nvPicPr>
          <p:cNvPr id="6" name="Содержимое 5" descr="Рисунок14.jpg"/>
          <p:cNvPicPr>
            <a:picLocks noGrp="1" noChangeAspect="1"/>
          </p:cNvPicPr>
          <p:nvPr>
            <p:ph sz="half" idx="2"/>
          </p:nvPr>
        </p:nvPicPr>
        <p:blipFill>
          <a:blip r:embed="rId3" cstate="print"/>
          <a:stretch>
            <a:fillRect/>
          </a:stretch>
        </p:blipFill>
        <p:spPr>
          <a:xfrm>
            <a:off x="5508625" y="1772816"/>
            <a:ext cx="3178175" cy="431656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5"/>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nodeType="clickEffect">
                                  <p:stCondLst>
                                    <p:cond delay="0"/>
                                  </p:stCondLst>
                                  <p:childTnLst>
                                    <p:animScale>
                                      <p:cBhvr>
                                        <p:cTn id="15"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Дом ремёсел в Мышкине.</a:t>
            </a:r>
            <a:endParaRPr lang="ru-RU" dirty="0"/>
          </a:p>
        </p:txBody>
      </p:sp>
      <p:pic>
        <p:nvPicPr>
          <p:cNvPr id="5" name="Рисунок 4" descr="Рисунок16.jpg"/>
          <p:cNvPicPr>
            <a:picLocks noGrp="1" noChangeAspect="1"/>
          </p:cNvPicPr>
          <p:nvPr>
            <p:ph type="pic" idx="1"/>
          </p:nvPr>
        </p:nvPicPr>
        <p:blipFill>
          <a:blip r:embed="rId2" cstate="print"/>
          <a:srcRect l="6039" r="6039"/>
          <a:stretch>
            <a:fillRect/>
          </a:stretch>
        </p:blipFill>
        <p:spPr/>
      </p:pic>
      <p:sp>
        <p:nvSpPr>
          <p:cNvPr id="4" name="Текст 3"/>
          <p:cNvSpPr>
            <a:spLocks noGrp="1"/>
          </p:cNvSpPr>
          <p:nvPr>
            <p:ph type="body" sz="half" idx="2"/>
          </p:nvPr>
        </p:nvSpPr>
        <p:spPr/>
        <p:txBody>
          <a:bodyPr>
            <a:noAutofit/>
          </a:bodyPr>
          <a:lstStyle/>
          <a:p>
            <a:r>
              <a:rPr lang="ru-RU" sz="2000" b="1" i="1" dirty="0" smtClean="0">
                <a:solidFill>
                  <a:schemeClr val="accent6">
                    <a:lumMod val="50000"/>
                  </a:schemeClr>
                </a:solidFill>
              </a:rPr>
              <a:t>В Доме ремёсел организован музей живых ремёсел с </a:t>
            </a:r>
            <a:r>
              <a:rPr lang="ru-RU" sz="2000" b="1" i="1" dirty="0" err="1" smtClean="0">
                <a:solidFill>
                  <a:schemeClr val="accent6">
                    <a:lumMod val="50000"/>
                  </a:schemeClr>
                </a:solidFill>
              </a:rPr>
              <a:t>кузницец,гончарной</a:t>
            </a:r>
            <a:r>
              <a:rPr lang="ru-RU" sz="2000" b="1" i="1" dirty="0" smtClean="0">
                <a:solidFill>
                  <a:schemeClr val="accent6">
                    <a:lumMod val="50000"/>
                  </a:schemeClr>
                </a:solidFill>
              </a:rPr>
              <a:t> и стекольной мастерской.</a:t>
            </a:r>
            <a:endParaRPr lang="ru-RU" sz="2000" b="1" i="1" dirty="0">
              <a:solidFill>
                <a:schemeClr val="accent6">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amond(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7744" y="4797152"/>
            <a:ext cx="6408712" cy="216024"/>
          </a:xfrm>
        </p:spPr>
        <p:txBody>
          <a:bodyPr>
            <a:normAutofit fontScale="90000"/>
          </a:bodyPr>
          <a:lstStyle/>
          <a:p>
            <a:endParaRPr lang="ru-RU" dirty="0"/>
          </a:p>
        </p:txBody>
      </p:sp>
      <p:pic>
        <p:nvPicPr>
          <p:cNvPr id="5" name="Рисунок 4" descr="dsc4227stitch1-e1434196694274.jpg"/>
          <p:cNvPicPr>
            <a:picLocks noGrp="1" noChangeAspect="1"/>
          </p:cNvPicPr>
          <p:nvPr>
            <p:ph type="pic" idx="1"/>
          </p:nvPr>
        </p:nvPicPr>
        <p:blipFill>
          <a:blip r:embed="rId2" cstate="print"/>
          <a:srcRect l="30740" r="30740"/>
          <a:stretch>
            <a:fillRect/>
          </a:stretch>
        </p:blipFill>
        <p:spPr>
          <a:xfrm>
            <a:off x="2267744" y="404664"/>
            <a:ext cx="6408712" cy="4176464"/>
          </a:xfrm>
        </p:spPr>
      </p:pic>
      <p:sp>
        <p:nvSpPr>
          <p:cNvPr id="4" name="Текст 3"/>
          <p:cNvSpPr>
            <a:spLocks noGrp="1"/>
          </p:cNvSpPr>
          <p:nvPr>
            <p:ph type="body" sz="half" idx="2"/>
          </p:nvPr>
        </p:nvSpPr>
        <p:spPr>
          <a:xfrm>
            <a:off x="2267744" y="5085184"/>
            <a:ext cx="6408712" cy="1092894"/>
          </a:xfrm>
        </p:spPr>
        <p:txBody>
          <a:bodyPr>
            <a:noAutofit/>
          </a:bodyPr>
          <a:lstStyle/>
          <a:p>
            <a:r>
              <a:rPr lang="ru-RU" sz="2000" dirty="0" smtClean="0"/>
              <a:t>Поднявшись на смотровую площадку на колокольне собора, можно увидеть </a:t>
            </a:r>
            <a:r>
              <a:rPr lang="ru-RU" sz="2000" b="1" dirty="0" smtClean="0"/>
              <a:t>панораму города Мышкина с высоты птичьего полёта.</a:t>
            </a:r>
            <a:endParaRPr lang="ru-RU"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fontScale="90000"/>
          </a:bodyPr>
          <a:lstStyle/>
          <a:p>
            <a:r>
              <a:rPr lang="ru-RU" dirty="0" smtClean="0"/>
              <a:t>Использованные источники</a:t>
            </a:r>
            <a:endParaRPr lang="ru-RU" dirty="0"/>
          </a:p>
        </p:txBody>
      </p:sp>
      <p:sp>
        <p:nvSpPr>
          <p:cNvPr id="8" name="Объект 7"/>
          <p:cNvSpPr>
            <a:spLocks noGrp="1"/>
          </p:cNvSpPr>
          <p:nvPr>
            <p:ph idx="1"/>
          </p:nvPr>
        </p:nvSpPr>
        <p:spPr>
          <a:xfrm>
            <a:off x="2123728" y="2564904"/>
            <a:ext cx="6563072" cy="2808312"/>
          </a:xfrm>
        </p:spPr>
        <p:txBody>
          <a:bodyPr>
            <a:normAutofit/>
          </a:bodyPr>
          <a:lstStyle/>
          <a:p>
            <a:pPr algn="ctr"/>
            <a:r>
              <a:rPr lang="ru-RU" b="1" i="1" dirty="0" smtClean="0"/>
              <a:t>http://yandex.ru/</a:t>
            </a:r>
          </a:p>
          <a:p>
            <a:pPr algn="ctr"/>
            <a:r>
              <a:rPr lang="ru-RU" b="1" i="1" dirty="0" smtClean="0">
                <a:hlinkClick r:id="rId3"/>
              </a:rPr>
              <a:t>http://images.yandex.ru/</a:t>
            </a:r>
            <a:endParaRPr lang="ru-RU" b="1" i="1" dirty="0" smtClean="0"/>
          </a:p>
          <a:p>
            <a:pPr>
              <a:buNone/>
            </a:pPr>
            <a:endParaRPr lang="en-US" dirty="0"/>
          </a:p>
        </p:txBody>
      </p:sp>
      <p:sp>
        <p:nvSpPr>
          <p:cNvPr id="9" name="Нижний колонтитул 8"/>
          <p:cNvSpPr>
            <a:spLocks noGrp="1"/>
          </p:cNvSpPr>
          <p:nvPr>
            <p:ph type="ftr" sz="quarter" idx="11"/>
          </p:nvPr>
        </p:nvSpPr>
        <p:spPr>
          <a:xfrm>
            <a:off x="7524328" y="6381328"/>
            <a:ext cx="1368152" cy="365125"/>
          </a:xfrm>
        </p:spPr>
        <p:txBody>
          <a:bodyPr/>
          <a:lstStyle/>
          <a:p>
            <a:r>
              <a:rPr lang="ru-RU" sz="2000" dirty="0" smtClean="0">
                <a:latin typeface="Cheshirskiy Cat" pitchFamily="34" charset="0"/>
              </a:rPr>
              <a:t>ВЕО</a:t>
            </a:r>
            <a:endParaRPr lang="ru-RU" dirty="0">
              <a:latin typeface="Cheshirskiy Cat" pitchFamily="34" charset="0"/>
            </a:endParaRPr>
          </a:p>
        </p:txBody>
      </p:sp>
    </p:spTree>
    <p:extLst>
      <p:ext uri="{BB962C8B-B14F-4D97-AF65-F5344CB8AC3E}">
        <p14:creationId xmlns:p14="http://schemas.microsoft.com/office/powerpoint/2010/main" val="2005543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b="1" dirty="0" smtClean="0"/>
              <a:t>Герб города Мышкина</a:t>
            </a:r>
            <a:endParaRPr lang="ru-RU" sz="2400" b="1" dirty="0"/>
          </a:p>
        </p:txBody>
      </p:sp>
      <p:pic>
        <p:nvPicPr>
          <p:cNvPr id="4" name="Содержимое 3" descr="IMG_0127.jpg"/>
          <p:cNvPicPr>
            <a:picLocks noGrp="1" noChangeAspect="1"/>
          </p:cNvPicPr>
          <p:nvPr>
            <p:ph idx="1"/>
          </p:nvPr>
        </p:nvPicPr>
        <p:blipFill>
          <a:blip r:embed="rId2" cstate="print"/>
          <a:stretch>
            <a:fillRect/>
          </a:stretch>
        </p:blipFill>
        <p:spPr>
          <a:xfrm>
            <a:off x="2123728" y="1196752"/>
            <a:ext cx="6552728" cy="504056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74638"/>
            <a:ext cx="6779096" cy="1426170"/>
          </a:xfrm>
        </p:spPr>
        <p:txBody>
          <a:bodyPr>
            <a:normAutofit/>
          </a:bodyPr>
          <a:lstStyle/>
          <a:p>
            <a:r>
              <a:rPr lang="ru-RU" sz="2000" b="1" i="0" dirty="0" smtClean="0">
                <a:solidFill>
                  <a:schemeClr val="accent6">
                    <a:lumMod val="50000"/>
                  </a:schemeClr>
                </a:solidFill>
              </a:rPr>
              <a:t> </a:t>
            </a:r>
            <a:r>
              <a:rPr lang="ru-RU" sz="2400" b="1" i="0" dirty="0" smtClean="0">
                <a:solidFill>
                  <a:schemeClr val="accent6">
                    <a:lumMod val="50000"/>
                  </a:schemeClr>
                </a:solidFill>
              </a:rPr>
              <a:t>Город известен с 15 века. В нём проживает 6,5 тыс. жителей.</a:t>
            </a:r>
            <a:endParaRPr lang="ru-RU" sz="2400" b="1" i="0" dirty="0">
              <a:solidFill>
                <a:schemeClr val="accent6">
                  <a:lumMod val="50000"/>
                </a:schemeClr>
              </a:solidFill>
            </a:endParaRPr>
          </a:p>
        </p:txBody>
      </p:sp>
      <p:pic>
        <p:nvPicPr>
          <p:cNvPr id="4" name="Содержимое 3" descr="11.JPG"/>
          <p:cNvPicPr>
            <a:picLocks noGrp="1" noChangeAspect="1"/>
          </p:cNvPicPr>
          <p:nvPr>
            <p:ph idx="1"/>
          </p:nvPr>
        </p:nvPicPr>
        <p:blipFill>
          <a:blip r:embed="rId2" cstate="print"/>
          <a:stretch>
            <a:fillRect/>
          </a:stretch>
        </p:blipFill>
        <p:spPr>
          <a:xfrm>
            <a:off x="2280179" y="1600200"/>
            <a:ext cx="6034617" cy="45259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74638"/>
            <a:ext cx="6779096" cy="58018"/>
          </a:xfrm>
        </p:spPr>
        <p:txBody>
          <a:bodyPr>
            <a:normAutofit fontScale="90000"/>
          </a:bodyPr>
          <a:lstStyle/>
          <a:p>
            <a:endParaRPr lang="ru-RU" dirty="0"/>
          </a:p>
        </p:txBody>
      </p:sp>
      <p:sp>
        <p:nvSpPr>
          <p:cNvPr id="5" name="Прямоугольник 4"/>
          <p:cNvSpPr/>
          <p:nvPr/>
        </p:nvSpPr>
        <p:spPr>
          <a:xfrm>
            <a:off x="2195736" y="908721"/>
            <a:ext cx="6606480" cy="1200329"/>
          </a:xfrm>
          <a:prstGeom prst="rect">
            <a:avLst/>
          </a:prstGeom>
        </p:spPr>
        <p:txBody>
          <a:bodyPr wrap="square">
            <a:spAutoFit/>
          </a:bodyPr>
          <a:lstStyle/>
          <a:p>
            <a:r>
              <a:rPr lang="ru-RU" sz="2400" b="1" i="1" dirty="0" smtClean="0">
                <a:solidFill>
                  <a:schemeClr val="accent6">
                    <a:lumMod val="50000"/>
                  </a:schemeClr>
                </a:solidFill>
                <a:latin typeface="Book Antiqua" pitchFamily="18" charset="0"/>
              </a:rPr>
              <a:t>Мышкин протянулся вдоль Волги на 4 километра – при желании город можно обойти пешком всего за 1 день</a:t>
            </a:r>
            <a:r>
              <a:rPr lang="ru-RU" sz="2400" dirty="0" smtClean="0">
                <a:latin typeface="Book Antiqua" pitchFamily="18" charset="0"/>
              </a:rPr>
              <a:t>! </a:t>
            </a:r>
            <a:endParaRPr lang="ru-RU" sz="2400" dirty="0">
              <a:latin typeface="Book Antiqua" pitchFamily="18" charset="0"/>
            </a:endParaRPr>
          </a:p>
        </p:txBody>
      </p:sp>
      <p:pic>
        <p:nvPicPr>
          <p:cNvPr id="8" name="Содержимое 7" descr="0_147bd6_33c38633_XL.jpg"/>
          <p:cNvPicPr>
            <a:picLocks noGrp="1" noChangeAspect="1"/>
          </p:cNvPicPr>
          <p:nvPr>
            <p:ph idx="1"/>
          </p:nvPr>
        </p:nvPicPr>
        <p:blipFill>
          <a:blip r:embed="rId2" cstate="print"/>
          <a:stretch>
            <a:fillRect/>
          </a:stretch>
        </p:blipFill>
        <p:spPr>
          <a:xfrm>
            <a:off x="2195736" y="2060848"/>
            <a:ext cx="6336704" cy="384706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74638"/>
            <a:ext cx="6779096" cy="2218258"/>
          </a:xfrm>
        </p:spPr>
        <p:txBody>
          <a:bodyPr>
            <a:normAutofit fontScale="90000"/>
          </a:bodyPr>
          <a:lstStyle/>
          <a:p>
            <a:r>
              <a:rPr lang="ru-RU" sz="2400" b="1" dirty="0" err="1" smtClean="0"/>
              <a:t>Предполагается,что</a:t>
            </a:r>
            <a:r>
              <a:rPr lang="ru-RU" sz="2400" b="1" dirty="0" smtClean="0"/>
              <a:t> название происходит от </a:t>
            </a:r>
            <a:r>
              <a:rPr lang="ru-RU" sz="2400" b="1" dirty="0" err="1" smtClean="0"/>
              <a:t>прозвищного</a:t>
            </a:r>
            <a:r>
              <a:rPr lang="ru-RU" sz="2400" b="1" dirty="0" smtClean="0"/>
              <a:t>  имени </a:t>
            </a:r>
            <a:r>
              <a:rPr lang="ru-RU" sz="2400" b="1" dirty="0" err="1" smtClean="0"/>
              <a:t>Мышка.По</a:t>
            </a:r>
            <a:r>
              <a:rPr lang="ru-RU" sz="2400" b="1" dirty="0" smtClean="0"/>
              <a:t> легенде один князь лёг отдохнуть на берегу </a:t>
            </a:r>
            <a:r>
              <a:rPr lang="ru-RU" sz="2400" b="1" dirty="0" err="1" smtClean="0"/>
              <a:t>Волги,проснулся</a:t>
            </a:r>
            <a:r>
              <a:rPr lang="ru-RU" sz="2400" b="1" dirty="0" smtClean="0"/>
              <a:t> </a:t>
            </a:r>
            <a:r>
              <a:rPr lang="ru-RU" sz="2400" b="1" dirty="0" err="1" smtClean="0"/>
              <a:t>оттого,что</a:t>
            </a:r>
            <a:r>
              <a:rPr lang="ru-RU" sz="2400" b="1" dirty="0" smtClean="0"/>
              <a:t> по его лицу проползла </a:t>
            </a:r>
            <a:r>
              <a:rPr lang="ru-RU" sz="2400" b="1" dirty="0" err="1" smtClean="0"/>
              <a:t>мышка.Вначале</a:t>
            </a:r>
            <a:r>
              <a:rPr lang="ru-RU" sz="2400" b="1" dirty="0" smtClean="0"/>
              <a:t> он </a:t>
            </a:r>
            <a:r>
              <a:rPr lang="ru-RU" sz="2400" b="1" dirty="0" err="1" smtClean="0"/>
              <a:t>рассердился,но</a:t>
            </a:r>
            <a:r>
              <a:rPr lang="ru-RU" sz="2400" b="1" dirty="0" smtClean="0"/>
              <a:t> потом </a:t>
            </a:r>
            <a:r>
              <a:rPr lang="ru-RU" sz="2400" b="1" dirty="0" err="1" smtClean="0"/>
              <a:t>увидел,что</a:t>
            </a:r>
            <a:r>
              <a:rPr lang="ru-RU" sz="2400" b="1" dirty="0" smtClean="0"/>
              <a:t> Мышка спасла его от подползающей змеи.</a:t>
            </a:r>
            <a:endParaRPr lang="ru-RU" sz="2400" b="1" dirty="0"/>
          </a:p>
        </p:txBody>
      </p:sp>
      <p:pic>
        <p:nvPicPr>
          <p:cNvPr id="4" name="Содержимое 3" descr="0_d9b16_2ddfabf3_XL.jpg"/>
          <p:cNvPicPr>
            <a:picLocks noGrp="1" noChangeAspect="1"/>
          </p:cNvPicPr>
          <p:nvPr>
            <p:ph idx="1"/>
          </p:nvPr>
        </p:nvPicPr>
        <p:blipFill>
          <a:blip r:embed="rId2" cstate="print"/>
          <a:stretch>
            <a:fillRect/>
          </a:stretch>
        </p:blipFill>
        <p:spPr>
          <a:xfrm>
            <a:off x="1908175" y="2492896"/>
            <a:ext cx="6778625" cy="362841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t>Город </a:t>
            </a:r>
            <a:r>
              <a:rPr lang="ru-RU" sz="2400" b="1" dirty="0" err="1" smtClean="0"/>
              <a:t>Мышкин-старинный</a:t>
            </a:r>
            <a:r>
              <a:rPr lang="ru-RU" sz="2400" b="1" dirty="0" smtClean="0"/>
              <a:t>  </a:t>
            </a:r>
            <a:r>
              <a:rPr lang="ru-RU" sz="2400" b="1" dirty="0" err="1" smtClean="0"/>
              <a:t>город</a:t>
            </a:r>
            <a:r>
              <a:rPr lang="ru-RU" sz="2400" b="1" dirty="0" smtClean="0"/>
              <a:t> с красивыми тихими  улочкам</a:t>
            </a:r>
            <a:r>
              <a:rPr lang="ru-RU" sz="2000" b="1" dirty="0" smtClean="0"/>
              <a:t>и</a:t>
            </a:r>
            <a:r>
              <a:rPr lang="ru-RU" sz="2000" dirty="0" smtClean="0"/>
              <a:t>.</a:t>
            </a:r>
            <a:endParaRPr lang="ru-RU" sz="2000" dirty="0"/>
          </a:p>
        </p:txBody>
      </p:sp>
      <p:sp>
        <p:nvSpPr>
          <p:cNvPr id="3" name="Текст 2"/>
          <p:cNvSpPr>
            <a:spLocks noGrp="1"/>
          </p:cNvSpPr>
          <p:nvPr>
            <p:ph type="body" idx="1"/>
          </p:nvPr>
        </p:nvSpPr>
        <p:spPr/>
        <p:txBody>
          <a:bodyPr/>
          <a:lstStyle/>
          <a:p>
            <a:endParaRPr lang="ru-RU" dirty="0"/>
          </a:p>
        </p:txBody>
      </p:sp>
      <p:pic>
        <p:nvPicPr>
          <p:cNvPr id="7" name="Содержимое 6" descr="52bace568d8fa.gif"/>
          <p:cNvPicPr>
            <a:picLocks noGrp="1" noChangeAspect="1"/>
          </p:cNvPicPr>
          <p:nvPr>
            <p:ph sz="half" idx="2"/>
          </p:nvPr>
        </p:nvPicPr>
        <p:blipFill>
          <a:blip r:embed="rId2" cstate="print"/>
          <a:stretch>
            <a:fillRect/>
          </a:stretch>
        </p:blipFill>
        <p:spPr>
          <a:xfrm>
            <a:off x="1907704" y="1844824"/>
            <a:ext cx="1729333" cy="2139330"/>
          </a:xfrm>
        </p:spPr>
      </p:pic>
      <p:sp>
        <p:nvSpPr>
          <p:cNvPr id="5" name="Текст 4"/>
          <p:cNvSpPr>
            <a:spLocks noGrp="1"/>
          </p:cNvSpPr>
          <p:nvPr>
            <p:ph type="body" sz="quarter" idx="3"/>
          </p:nvPr>
        </p:nvSpPr>
        <p:spPr/>
        <p:txBody>
          <a:bodyPr/>
          <a:lstStyle/>
          <a:p>
            <a:endParaRPr lang="ru-RU"/>
          </a:p>
        </p:txBody>
      </p:sp>
      <p:pic>
        <p:nvPicPr>
          <p:cNvPr id="8" name="Содержимое 7" descr="Рисунок2.jpg"/>
          <p:cNvPicPr>
            <a:picLocks noGrp="1" noChangeAspect="1"/>
          </p:cNvPicPr>
          <p:nvPr>
            <p:ph sz="quarter" idx="4"/>
          </p:nvPr>
        </p:nvPicPr>
        <p:blipFill>
          <a:blip r:embed="rId3" cstate="print"/>
          <a:stretch>
            <a:fillRect/>
          </a:stretch>
        </p:blipFill>
        <p:spPr>
          <a:xfrm>
            <a:off x="3491880" y="2132856"/>
            <a:ext cx="5400600" cy="417646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Никольский собор</a:t>
            </a:r>
            <a:endParaRPr lang="ru-RU" dirty="0"/>
          </a:p>
        </p:txBody>
      </p:sp>
      <p:pic>
        <p:nvPicPr>
          <p:cNvPr id="4" name="Содержимое 3" descr="ni_1_w800.jpg"/>
          <p:cNvPicPr>
            <a:picLocks noGrp="1" noChangeAspect="1"/>
          </p:cNvPicPr>
          <p:nvPr>
            <p:ph idx="1"/>
          </p:nvPr>
        </p:nvPicPr>
        <p:blipFill>
          <a:blip r:embed="rId2" cstate="print"/>
          <a:stretch>
            <a:fillRect/>
          </a:stretch>
        </p:blipFill>
        <p:spPr>
          <a:xfrm>
            <a:off x="2192195" y="1600200"/>
            <a:ext cx="6210584" cy="45259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Успенский собор</a:t>
            </a:r>
            <a:endParaRPr lang="ru-RU" dirty="0"/>
          </a:p>
        </p:txBody>
      </p:sp>
      <p:pic>
        <p:nvPicPr>
          <p:cNvPr id="4" name="Содержимое 3" descr="us0_1_w800.jpg"/>
          <p:cNvPicPr>
            <a:picLocks noGrp="1" noChangeAspect="1"/>
          </p:cNvPicPr>
          <p:nvPr>
            <p:ph idx="1"/>
          </p:nvPr>
        </p:nvPicPr>
        <p:blipFill>
          <a:blip r:embed="rId2" cstate="print"/>
          <a:stretch>
            <a:fillRect/>
          </a:stretch>
        </p:blipFill>
        <p:spPr>
          <a:xfrm>
            <a:off x="2290203" y="1600200"/>
            <a:ext cx="6014569" cy="45259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весенний узор">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весенний узор</Template>
  <TotalTime>293</TotalTime>
  <Words>270</Words>
  <Application>Microsoft Office PowerPoint</Application>
  <PresentationFormat>Экран (4:3)</PresentationFormat>
  <Paragraphs>29</Paragraphs>
  <Slides>26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весенний узор</vt:lpstr>
      <vt:lpstr>Город  Мышкин</vt:lpstr>
      <vt:lpstr>Город Мышкин-Золотое кольцо России.</vt:lpstr>
      <vt:lpstr>Герб города Мышкина</vt:lpstr>
      <vt:lpstr> Город известен с 15 века. В нём проживает 6,5 тыс. жителей.</vt:lpstr>
      <vt:lpstr>Презентация PowerPoint</vt:lpstr>
      <vt:lpstr>Предполагается,что название происходит от прозвищного  имени Мышка.По легенде один князь лёг отдохнуть на берегу Волги,проснулся оттого,что по его лицу проползла мышка.Вначале он рассердился,но потом увидел,что Мышка спасла его от подползающей змеи.</vt:lpstr>
      <vt:lpstr>Город Мышкин-старинный  город с красивыми тихими  улочками.</vt:lpstr>
      <vt:lpstr>Никольский собор</vt:lpstr>
      <vt:lpstr>Успенский собор</vt:lpstr>
      <vt:lpstr>Площадь Вечного огня в центре города</vt:lpstr>
      <vt:lpstr>Презентация PowerPoint</vt:lpstr>
      <vt:lpstr>Музей мыши </vt:lpstr>
      <vt:lpstr>Музей Мыши-единственный в мире. Новый музей.                    Старый музей.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Музей валенок</vt:lpstr>
      <vt:lpstr>Презентация PowerPoint</vt:lpstr>
      <vt:lpstr>Музей уникальной техники «Мышкинский СамоходЪ»</vt:lpstr>
      <vt:lpstr>  Музей столицы лоцманов(историко-бытовой)</vt:lpstr>
      <vt:lpstr>Дом ремёсел в Мышкине.</vt:lpstr>
      <vt:lpstr>Презентация PowerPoint</vt:lpstr>
      <vt:lpstr>Использованные источники</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Елена</cp:lastModifiedBy>
  <cp:revision>154</cp:revision>
  <dcterms:created xsi:type="dcterms:W3CDTF">2015-11-02T11:42:42Z</dcterms:created>
  <dcterms:modified xsi:type="dcterms:W3CDTF">2016-01-01T11:53:14Z</dcterms:modified>
</cp:coreProperties>
</file>