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1" r:id="rId3"/>
    <p:sldId id="272" r:id="rId4"/>
    <p:sldId id="273" r:id="rId5"/>
    <p:sldId id="274" r:id="rId6"/>
    <p:sldId id="275" r:id="rId7"/>
    <p:sldId id="276" r:id="rId8"/>
    <p:sldId id="279" r:id="rId9"/>
    <p:sldId id="280" r:id="rId10"/>
    <p:sldId id="281" r:id="rId11"/>
    <p:sldId id="283" r:id="rId12"/>
    <p:sldId id="282" r:id="rId13"/>
    <p:sldId id="285" r:id="rId14"/>
    <p:sldId id="286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97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3C5F-0D11-489C-B9C4-B9070ABCCDA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452509-842D-47C4-86ED-9FB9FA251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3C5F-0D11-489C-B9C4-B9070ABCCDA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509-842D-47C4-86ED-9FB9FA251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3C5F-0D11-489C-B9C4-B9070ABCCDA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509-842D-47C4-86ED-9FB9FA251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6920C5-0579-436C-8BC4-C522622E5C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3C5F-0D11-489C-B9C4-B9070ABCCDA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452509-842D-47C4-86ED-9FB9FA251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3C5F-0D11-489C-B9C4-B9070ABCCDA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509-842D-47C4-86ED-9FB9FA251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3C5F-0D11-489C-B9C4-B9070ABCCDA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509-842D-47C4-86ED-9FB9FA251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3C5F-0D11-489C-B9C4-B9070ABCCDA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6452509-842D-47C4-86ED-9FB9FA251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3C5F-0D11-489C-B9C4-B9070ABCCDA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509-842D-47C4-86ED-9FB9FA251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3C5F-0D11-489C-B9C4-B9070ABCCDA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509-842D-47C4-86ED-9FB9FA251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3C5F-0D11-489C-B9C4-B9070ABCCDA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509-842D-47C4-86ED-9FB9FA251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3C5F-0D11-489C-B9C4-B9070ABCCDA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509-842D-47C4-86ED-9FB9FA251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713C5F-0D11-489C-B9C4-B9070ABCCDA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452509-842D-47C4-86ED-9FB9FA251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990656" cy="4875454"/>
          </a:xfrm>
        </p:spPr>
        <p:txBody>
          <a:bodyPr>
            <a:noAutofit/>
          </a:bodyPr>
          <a:lstStyle/>
          <a:p>
            <a:pPr algn="r"/>
            <a:r>
              <a:rPr lang="ru-RU" sz="1200" b="1" dirty="0" err="1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мОУ</a:t>
            </a:r>
            <a:r>
              <a:rPr lang="ru-RU" sz="12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ИРМО «</a:t>
            </a:r>
            <a:r>
              <a:rPr lang="ru-RU" sz="1200" b="1" dirty="0" err="1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Пивоваровская</a:t>
            </a:r>
            <a:r>
              <a:rPr lang="ru-RU" sz="12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средняя общеобразовательная школа» </a:t>
            </a:r>
            <a:br>
              <a:rPr lang="ru-RU" sz="12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2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12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2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12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2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12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2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12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2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12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2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12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2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12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2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</a:t>
            </a:r>
            <a:br>
              <a:rPr lang="ru-RU" sz="12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2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r>
              <a:rPr lang="ru-RU" sz="96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96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Свойства делимости</a:t>
            </a:r>
            <a:br>
              <a:rPr lang="ru-RU" sz="44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6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5 класс</a:t>
            </a:r>
            <a:r>
              <a:rPr lang="ru-RU" sz="44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</a:t>
            </a:r>
            <a:r>
              <a:rPr lang="ru-RU" sz="44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               </a:t>
            </a:r>
            <a:r>
              <a:rPr lang="ru-RU" sz="1200" b="1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выполнила </a:t>
            </a:r>
            <a:br>
              <a:rPr lang="ru-RU" sz="1200" b="1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200" b="1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        учитель        математики </a:t>
            </a:r>
            <a:br>
              <a:rPr lang="ru-RU" sz="1200" b="1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200" b="1" i="1" dirty="0" err="1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Алюкова</a:t>
            </a:r>
            <a:r>
              <a:rPr lang="ru-RU" sz="1200" b="1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Светлана </a:t>
            </a:r>
            <a:r>
              <a:rPr lang="ru-RU" sz="1200" b="1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Владимировна</a:t>
            </a:r>
            <a:br>
              <a:rPr lang="ru-RU" sz="1200" b="1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200" b="1" i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1200" b="1" i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200" b="1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2015</a:t>
            </a:r>
            <a:r>
              <a:rPr lang="ru-RU" sz="1200" b="1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</a:t>
            </a:r>
            <a:endParaRPr lang="ru-RU" sz="1200" b="1" i="1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214422"/>
            <a:ext cx="7056784" cy="486570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Физкультминутка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i="1" dirty="0">
                <a:solidFill>
                  <a:srgbClr val="7030A0"/>
                </a:solidFill>
                <a:latin typeface="Times New Roman" pitchFamily="18" charset="0"/>
              </a:rPr>
              <a:t>Руки  в  боки,  руки – шире.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i="1" dirty="0">
                <a:solidFill>
                  <a:srgbClr val="7030A0"/>
                </a:solidFill>
                <a:latin typeface="Times New Roman" pitchFamily="18" charset="0"/>
              </a:rPr>
              <a:t>Раз, два,  три,  четыре.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i="1" dirty="0">
                <a:solidFill>
                  <a:srgbClr val="7030A0"/>
                </a:solidFill>
                <a:latin typeface="Times New Roman" pitchFamily="18" charset="0"/>
              </a:rPr>
              <a:t>Сейчас  попрыгать  мы  решили.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i="1" dirty="0">
                <a:solidFill>
                  <a:srgbClr val="7030A0"/>
                </a:solidFill>
                <a:latin typeface="Times New Roman" pitchFamily="18" charset="0"/>
              </a:rPr>
              <a:t>Раз, два,  три,  четыре.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i="1" dirty="0">
                <a:solidFill>
                  <a:srgbClr val="7030A0"/>
                </a:solidFill>
                <a:latin typeface="Times New Roman" pitchFamily="18" charset="0"/>
              </a:rPr>
              <a:t>Потянулись – выше, выше…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i="1" dirty="0">
                <a:solidFill>
                  <a:srgbClr val="7030A0"/>
                </a:solidFill>
                <a:latin typeface="Times New Roman" pitchFamily="18" charset="0"/>
              </a:rPr>
              <a:t>Приседаем – ниже,  ниже.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i="1" dirty="0">
                <a:solidFill>
                  <a:srgbClr val="7030A0"/>
                </a:solidFill>
                <a:latin typeface="Times New Roman" pitchFamily="18" charset="0"/>
              </a:rPr>
              <a:t>Встали – присели…  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i="1" dirty="0">
                <a:solidFill>
                  <a:srgbClr val="7030A0"/>
                </a:solidFill>
                <a:latin typeface="Times New Roman" pitchFamily="18" charset="0"/>
              </a:rPr>
              <a:t>Встали – присели…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i="1" dirty="0">
                <a:solidFill>
                  <a:srgbClr val="7030A0"/>
                </a:solidFill>
                <a:latin typeface="Times New Roman" pitchFamily="18" charset="0"/>
              </a:rPr>
              <a:t>А  теперь  за  парты  сели.</a:t>
            </a:r>
          </a:p>
          <a:p>
            <a:pPr algn="ctr">
              <a:buNone/>
            </a:pPr>
            <a:endParaRPr lang="ru-RU" i="1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Picture 4" descr="AG00315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168" y="3356992"/>
            <a:ext cx="273630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6870700" cy="82867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Самостоятельная работа</a:t>
            </a:r>
            <a:endParaRPr lang="ru-RU" sz="3600" b="1" dirty="0"/>
          </a:p>
        </p:txBody>
      </p:sp>
      <p:pic>
        <p:nvPicPr>
          <p:cNvPr id="21508" name="Picture 4" descr="MYNET0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4208" y="4769768"/>
            <a:ext cx="259228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8" name="Picture 7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712879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9" name="Picture 7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1008"/>
            <a:ext cx="7200800" cy="223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>
          <a:xfrm>
            <a:off x="5286380" y="214290"/>
            <a:ext cx="3600440" cy="3071834"/>
          </a:xfrm>
        </p:spPr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4287420" cy="109379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Подведение итогов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3500438"/>
            <a:ext cx="7572428" cy="3143272"/>
          </a:xfrm>
        </p:spPr>
        <p:txBody>
          <a:bodyPr>
            <a:noAutofit/>
          </a:bodyPr>
          <a:lstStyle/>
          <a:p>
            <a:r>
              <a:rPr lang="ru-RU" sz="3200" b="1" dirty="0"/>
              <a:t>- Что изучили сегодня на уроке?                                            - </a:t>
            </a:r>
            <a:r>
              <a:rPr lang="ru-RU" sz="3200" b="1" dirty="0" smtClean="0"/>
              <a:t>Сформулируйте </a:t>
            </a:r>
            <a:r>
              <a:rPr lang="ru-RU" sz="3200" b="1" dirty="0"/>
              <a:t>признаки делимости произведения, суммы и разности. </a:t>
            </a:r>
            <a:endParaRPr lang="ru-RU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85728"/>
            <a:ext cx="355238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стр. 137 № 601 (</a:t>
            </a:r>
            <a:r>
              <a:rPr lang="ru-RU" dirty="0" err="1"/>
              <a:t>а,б,в</a:t>
            </a:r>
            <a:r>
              <a:rPr lang="ru-RU" dirty="0"/>
              <a:t>) - обратите внимание на выполнение этого номера в классной работе; </a:t>
            </a:r>
            <a:endParaRPr lang="ru-RU" dirty="0" smtClean="0"/>
          </a:p>
          <a:p>
            <a:r>
              <a:rPr lang="ru-RU" dirty="0" smtClean="0"/>
              <a:t>№ </a:t>
            </a:r>
            <a:r>
              <a:rPr lang="ru-RU" dirty="0"/>
              <a:t>603- используйте образец; </a:t>
            </a:r>
            <a:r>
              <a:rPr lang="ru-RU" dirty="0" smtClean="0"/>
              <a:t> </a:t>
            </a:r>
          </a:p>
          <a:p>
            <a:r>
              <a:rPr lang="ru-RU" dirty="0" smtClean="0"/>
              <a:t>№ </a:t>
            </a:r>
            <a:r>
              <a:rPr lang="ru-RU" dirty="0"/>
              <a:t>604(</a:t>
            </a:r>
            <a:r>
              <a:rPr lang="ru-RU" dirty="0" err="1"/>
              <a:t>г,д,е</a:t>
            </a:r>
            <a:r>
              <a:rPr lang="ru-RU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just" eaLnBrk="0" fontAlgn="base" hangingPunct="0">
              <a:spcAft>
                <a:spcPct val="0"/>
              </a:spcAft>
            </a:pPr>
            <a:r>
              <a:rPr lang="ru-RU" altLang="ru-RU" sz="1800" u="sng" cap="none" dirty="0" smtClean="0">
                <a:solidFill>
                  <a:srgbClr val="33CC33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ru-RU" altLang="ru-RU" sz="1800" u="sng" cap="none" dirty="0" smtClean="0">
                <a:solidFill>
                  <a:srgbClr val="33CC33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ru-RU" altLang="ru-RU" sz="1800" u="sng" cap="none" dirty="0">
                <a:solidFill>
                  <a:srgbClr val="33CC33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ru-RU" altLang="ru-RU" sz="1800" u="sng" cap="none" dirty="0">
                <a:solidFill>
                  <a:srgbClr val="33CC33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ru-RU" altLang="ru-RU" sz="1800" u="sng" cap="none" dirty="0" smtClean="0">
                <a:solidFill>
                  <a:srgbClr val="33CC33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ru-RU" altLang="ru-RU" sz="1800" u="sng" cap="none" dirty="0" smtClean="0">
                <a:solidFill>
                  <a:srgbClr val="33CC33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ru-RU" altLang="ru-RU" sz="1800" u="sng" cap="none" dirty="0">
                <a:solidFill>
                  <a:srgbClr val="33CC33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ru-RU" altLang="ru-RU" sz="1800" u="sng" cap="none" dirty="0">
                <a:solidFill>
                  <a:srgbClr val="33CC33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ru-RU" altLang="ru-RU" sz="1800" u="sng" cap="none" dirty="0" smtClean="0">
                <a:solidFill>
                  <a:srgbClr val="33CC33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ru-RU" altLang="ru-RU" sz="1800" u="sng" cap="none" dirty="0" smtClean="0">
                <a:solidFill>
                  <a:srgbClr val="33CC33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ru-RU" altLang="ru-RU" sz="1800" u="sng" cap="none" dirty="0">
                <a:solidFill>
                  <a:srgbClr val="33CC33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ru-RU" altLang="ru-RU" sz="1800" u="sng" cap="none" dirty="0">
                <a:solidFill>
                  <a:srgbClr val="33CC33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ru-RU" altLang="ru-RU" sz="2200" b="1" u="sng" cap="none" dirty="0" smtClean="0">
                <a:solidFill>
                  <a:srgbClr val="7030A0"/>
                </a:solidFill>
                <a:effectLst/>
                <a:latin typeface="Arial" charset="0"/>
                <a:ea typeface="+mn-ea"/>
                <a:cs typeface="+mn-cs"/>
              </a:rPr>
              <a:t>Рефлексия </a:t>
            </a:r>
            <a:r>
              <a:rPr lang="ru-RU" altLang="ru-RU" sz="1800" u="sng" cap="none" dirty="0" smtClean="0">
                <a:solidFill>
                  <a:srgbClr val="33CC33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ru-RU" altLang="ru-RU" sz="1800" u="sng" cap="none" dirty="0" smtClean="0">
                <a:solidFill>
                  <a:srgbClr val="33CC33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ru-RU" altLang="ru-RU" sz="1800" cap="none" dirty="0">
                <a:solidFill>
                  <a:srgbClr val="006699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ru-RU" altLang="ru-RU" sz="1800" cap="none" dirty="0">
                <a:solidFill>
                  <a:srgbClr val="006699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ru-RU" altLang="ru-RU" sz="2000" cap="none" dirty="0" smtClean="0">
                <a:solidFill>
                  <a:srgbClr val="006699"/>
                </a:solidFill>
                <a:effectLst/>
                <a:latin typeface="Arial" charset="0"/>
                <a:ea typeface="+mn-ea"/>
                <a:cs typeface="+mn-cs"/>
              </a:rPr>
              <a:t>Ребята, </a:t>
            </a:r>
            <a:r>
              <a:rPr lang="ru-RU" altLang="ru-RU" sz="2000" cap="none" dirty="0" smtClean="0">
                <a:solidFill>
                  <a:srgbClr val="006699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ru-RU" altLang="ru-RU" sz="2000" cap="none" dirty="0">
                <a:solidFill>
                  <a:srgbClr val="006699"/>
                </a:solidFill>
                <a:effectLst/>
                <a:latin typeface="Arial" charset="0"/>
                <a:ea typeface="+mn-ea"/>
                <a:cs typeface="+mn-cs"/>
              </a:rPr>
              <a:t>прослушайте </a:t>
            </a:r>
            <a:r>
              <a:rPr lang="ru-RU" altLang="ru-RU" sz="2000" cap="none" dirty="0" smtClean="0">
                <a:solidFill>
                  <a:srgbClr val="006699"/>
                </a:solidFill>
                <a:effectLst/>
                <a:latin typeface="Arial" charset="0"/>
                <a:ea typeface="+mn-ea"/>
                <a:cs typeface="+mn-cs"/>
              </a:rPr>
              <a:t>историю о мудреце</a:t>
            </a:r>
            <a:r>
              <a:rPr lang="ru-RU" altLang="ru-RU" sz="2000" cap="none" dirty="0" smtClean="0">
                <a:solidFill>
                  <a:srgbClr val="006699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ru-RU" altLang="ru-RU" sz="2000" cap="none" dirty="0">
                <a:solidFill>
                  <a:srgbClr val="006699"/>
                </a:solidFill>
                <a:effectLst/>
                <a:latin typeface="Arial" charset="0"/>
                <a:ea typeface="+mn-ea"/>
                <a:cs typeface="+mn-cs"/>
              </a:rPr>
              <a:t>и подумайте, как бы вы ответили на вопрос мудреца о своей работе на уроке.  </a:t>
            </a:r>
            <a:r>
              <a:rPr lang="ru-RU" altLang="ru-RU" sz="2000" cap="none" dirty="0" smtClean="0">
                <a:solidFill>
                  <a:srgbClr val="006699"/>
                </a:solidFill>
                <a:effectLst/>
                <a:latin typeface="Arial" charset="0"/>
                <a:ea typeface="+mn-ea"/>
                <a:cs typeface="+mn-cs"/>
              </a:rPr>
              <a:t>Шел </a:t>
            </a:r>
            <a:r>
              <a:rPr lang="ru-RU" altLang="ru-RU" sz="2000" cap="none" dirty="0">
                <a:solidFill>
                  <a:srgbClr val="006699"/>
                </a:solidFill>
                <a:effectLst/>
                <a:latin typeface="Arial" charset="0"/>
                <a:ea typeface="+mn-ea"/>
                <a:cs typeface="+mn-cs"/>
              </a:rPr>
              <a:t>мудрец, а навстречу ему три человека, которые везли под горячим солнцем тележки </a:t>
            </a:r>
            <a:br>
              <a:rPr lang="ru-RU" altLang="ru-RU" sz="2000" cap="none" dirty="0">
                <a:solidFill>
                  <a:srgbClr val="006699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ru-RU" altLang="ru-RU" sz="2000" cap="none" dirty="0">
                <a:solidFill>
                  <a:srgbClr val="006699"/>
                </a:solidFill>
                <a:effectLst/>
                <a:latin typeface="Arial" charset="0"/>
                <a:ea typeface="+mn-ea"/>
                <a:cs typeface="+mn-cs"/>
              </a:rPr>
              <a:t>с камнями для строительства. Мудрец остановился и </a:t>
            </a:r>
            <a:br>
              <a:rPr lang="ru-RU" altLang="ru-RU" sz="2000" cap="none" dirty="0">
                <a:solidFill>
                  <a:srgbClr val="006699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ru-RU" altLang="ru-RU" sz="2000" cap="none" dirty="0">
                <a:solidFill>
                  <a:srgbClr val="006699"/>
                </a:solidFill>
                <a:effectLst/>
                <a:latin typeface="Arial" charset="0"/>
                <a:ea typeface="+mn-ea"/>
                <a:cs typeface="+mn-cs"/>
              </a:rPr>
              <a:t>задал каждому один вопрос: «Что ты делал целый день?»</a:t>
            </a:r>
            <a:br>
              <a:rPr lang="ru-RU" altLang="ru-RU" sz="2000" cap="none" dirty="0">
                <a:solidFill>
                  <a:srgbClr val="006699"/>
                </a:solidFill>
                <a:effectLst/>
                <a:latin typeface="Arial" charset="0"/>
                <a:ea typeface="+mn-ea"/>
                <a:cs typeface="+mn-cs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altLang="ru-RU" dirty="0" smtClean="0"/>
          </a:p>
          <a:p>
            <a:pPr>
              <a:buNone/>
            </a:pPr>
            <a:r>
              <a:rPr lang="ru-RU" altLang="ru-RU" dirty="0" smtClean="0"/>
              <a:t> </a:t>
            </a:r>
            <a:endParaRPr lang="ru-RU" altLang="ru-RU" dirty="0" smtClean="0"/>
          </a:p>
          <a:p>
            <a:pPr>
              <a:buNone/>
            </a:pPr>
            <a:r>
              <a:rPr lang="ru-RU" altLang="ru-RU" dirty="0" smtClean="0"/>
              <a:t> </a:t>
            </a:r>
            <a:r>
              <a:rPr lang="ru-RU" altLang="ru-RU" dirty="0" smtClean="0">
                <a:solidFill>
                  <a:srgbClr val="92D050"/>
                </a:solidFill>
              </a:rPr>
              <a:t>«</a:t>
            </a:r>
            <a:r>
              <a:rPr lang="ru-RU" altLang="ru-RU" dirty="0">
                <a:solidFill>
                  <a:srgbClr val="92D050"/>
                </a:solidFill>
              </a:rPr>
              <a:t>Целый  день  возил </a:t>
            </a:r>
            <a:r>
              <a:rPr lang="ru-RU" altLang="ru-RU" dirty="0" smtClean="0">
                <a:solidFill>
                  <a:srgbClr val="92D050"/>
                </a:solidFill>
              </a:rPr>
              <a:t>проклятые  камни</a:t>
            </a:r>
            <a:r>
              <a:rPr lang="ru-RU" altLang="ru-RU" dirty="0">
                <a:solidFill>
                  <a:srgbClr val="92D050"/>
                </a:solidFill>
              </a:rPr>
              <a:t>» </a:t>
            </a:r>
            <a:endParaRPr lang="ru-RU" altLang="ru-RU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ru-RU" altLang="ru-RU" dirty="0" smtClean="0"/>
              <a:t> </a:t>
            </a:r>
            <a:r>
              <a:rPr lang="ru-RU" altLang="ru-RU" dirty="0">
                <a:solidFill>
                  <a:srgbClr val="0070C0"/>
                </a:solidFill>
              </a:rPr>
              <a:t>«А,  я добросовестно выполнял свою</a:t>
            </a:r>
            <a:r>
              <a:rPr lang="ru-RU" altLang="ru-RU" i="1" dirty="0">
                <a:solidFill>
                  <a:srgbClr val="0070C0"/>
                </a:solidFill>
              </a:rPr>
              <a:t> </a:t>
            </a:r>
            <a:r>
              <a:rPr lang="ru-RU" altLang="ru-RU" dirty="0">
                <a:solidFill>
                  <a:srgbClr val="0070C0"/>
                </a:solidFill>
              </a:rPr>
              <a:t>работу».</a:t>
            </a:r>
            <a:r>
              <a:rPr lang="ru-RU" altLang="ru-RU" i="1" dirty="0">
                <a:solidFill>
                  <a:srgbClr val="0070C0"/>
                </a:solidFill>
              </a:rPr>
              <a:t> </a:t>
            </a:r>
            <a:r>
              <a:rPr lang="ru-RU" altLang="ru-RU" dirty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ru-RU" altLang="ru-RU" dirty="0"/>
              <a:t>«А,  я принимал участие в </a:t>
            </a:r>
            <a:r>
              <a:rPr lang="ru-RU" altLang="ru-RU" dirty="0">
                <a:solidFill>
                  <a:srgbClr val="FF0000"/>
                </a:solidFill>
              </a:rPr>
              <a:t>строительстве храма знаний!» </a:t>
            </a:r>
          </a:p>
          <a:p>
            <a:pPr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0916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MYNET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76250"/>
            <a:ext cx="3995737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2411413" y="2541588"/>
            <a:ext cx="6121400" cy="43164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0051"/>
              </a:avLst>
            </a:prstTxWarp>
          </a:bodyPr>
          <a:lstStyle/>
          <a:p>
            <a:pPr algn="ctr"/>
            <a:r>
              <a:rPr lang="ru-RU" sz="3600" b="1" kern="10" dirty="0">
                <a:ln w="762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Comic Sans MS"/>
              </a:rPr>
              <a:t>Спасибо</a:t>
            </a:r>
          </a:p>
          <a:p>
            <a:pPr algn="ctr"/>
            <a:r>
              <a:rPr lang="ru-RU" sz="3600" b="1" kern="10" dirty="0">
                <a:ln w="762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Comic Sans MS"/>
              </a:rPr>
              <a:t>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357422" y="1196752"/>
            <a:ext cx="5958994" cy="34163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3600" b="1" i="1" dirty="0" smtClean="0">
                <a:solidFill>
                  <a:srgbClr val="0000FF"/>
                </a:solidFill>
              </a:rPr>
              <a:t>  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«Нужно </a:t>
            </a:r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стремиться к тому, чтобы каждый видел и знал больше, чем видел и знал его отец и 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дед»</a:t>
            </a:r>
          </a:p>
          <a:p>
            <a:pPr algn="ctr"/>
            <a:endParaRPr lang="ru-RU" sz="32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/>
              <a:t>     </a:t>
            </a:r>
            <a:endParaRPr lang="ru-RU" sz="2400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143504" y="3571876"/>
            <a:ext cx="3773487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endParaRPr lang="ru-RU" sz="3200" i="1" dirty="0">
              <a:solidFill>
                <a:srgbClr val="0000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6" name="Picture 8" descr="CA3NXV6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3864263"/>
            <a:ext cx="3352800" cy="2155825"/>
          </a:xfrm>
          <a:prstGeom prst="rect">
            <a:avLst/>
          </a:prstGeom>
          <a:noFill/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860032" y="3724276"/>
            <a:ext cx="4209359" cy="107721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Антон Павлович Чехов</a:t>
            </a:r>
            <a:endParaRPr lang="ru-RU" sz="3200" i="1" dirty="0">
              <a:solidFill>
                <a:srgbClr val="0000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40"/>
                            </p:stCondLst>
                            <p:childTnLst>
                              <p:par>
                                <p:cTn id="11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4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28675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696200" cy="1800225"/>
          </a:xfrm>
        </p:spPr>
        <p:txBody>
          <a:bodyPr>
            <a:normAutofit fontScale="92500" lnSpcReduction="10000"/>
          </a:bodyPr>
          <a:lstStyle/>
          <a:p>
            <a:pPr marL="0" indent="274638">
              <a:buFontTx/>
              <a:buNone/>
            </a:pPr>
            <a:r>
              <a:rPr lang="ru-RU" sz="2800" dirty="0" smtClean="0">
                <a:solidFill>
                  <a:srgbClr val="0033CC"/>
                </a:solidFill>
              </a:rPr>
              <a:t>Верно </a:t>
            </a:r>
            <a:r>
              <a:rPr lang="ru-RU" sz="2800" dirty="0">
                <a:solidFill>
                  <a:srgbClr val="0033CC"/>
                </a:solidFill>
              </a:rPr>
              <a:t>ли что:  </a:t>
            </a:r>
            <a:endParaRPr lang="ru-RU" sz="2800" dirty="0" smtClean="0">
              <a:solidFill>
                <a:srgbClr val="0033CC"/>
              </a:solidFill>
            </a:endParaRPr>
          </a:p>
          <a:p>
            <a:pPr marL="0" indent="274638">
              <a:buFontTx/>
              <a:buNone/>
            </a:pPr>
            <a:r>
              <a:rPr lang="ru-RU" sz="2800" dirty="0" smtClean="0">
                <a:solidFill>
                  <a:srgbClr val="0033CC"/>
                </a:solidFill>
              </a:rPr>
              <a:t>37</a:t>
            </a:r>
            <a:r>
              <a:rPr lang="ru-RU" sz="2800" dirty="0">
                <a:solidFill>
                  <a:srgbClr val="0033CC"/>
                </a:solidFill>
              </a:rPr>
              <a:t>˖24 делится на 4; </a:t>
            </a:r>
            <a:endParaRPr lang="ru-RU" sz="2800" dirty="0" smtClean="0">
              <a:solidFill>
                <a:srgbClr val="0033CC"/>
              </a:solidFill>
            </a:endParaRPr>
          </a:p>
          <a:p>
            <a:pPr marL="0" indent="274638">
              <a:buFontTx/>
              <a:buNone/>
            </a:pPr>
            <a:r>
              <a:rPr lang="ru-RU" sz="2800" dirty="0" smtClean="0">
                <a:solidFill>
                  <a:srgbClr val="0033CC"/>
                </a:solidFill>
              </a:rPr>
              <a:t>48</a:t>
            </a:r>
            <a:r>
              <a:rPr lang="ru-RU" sz="2800" dirty="0">
                <a:solidFill>
                  <a:srgbClr val="0033CC"/>
                </a:solidFill>
              </a:rPr>
              <a:t>˖61 делится на 8; </a:t>
            </a:r>
            <a:endParaRPr lang="ru-RU" sz="2800" dirty="0" smtClean="0">
              <a:solidFill>
                <a:srgbClr val="0033CC"/>
              </a:solidFill>
            </a:endParaRPr>
          </a:p>
          <a:p>
            <a:pPr marL="0" indent="274638">
              <a:buFontTx/>
              <a:buNone/>
            </a:pPr>
            <a:r>
              <a:rPr lang="ru-RU" sz="2800" dirty="0" smtClean="0">
                <a:solidFill>
                  <a:srgbClr val="0033CC"/>
                </a:solidFill>
              </a:rPr>
              <a:t>15</a:t>
            </a:r>
            <a:r>
              <a:rPr lang="ru-RU" sz="2800" dirty="0">
                <a:solidFill>
                  <a:srgbClr val="0033CC"/>
                </a:solidFill>
              </a:rPr>
              <a:t>˖27˖112 делится на 9?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2915816" y="2708920"/>
            <a:ext cx="5400675" cy="9144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        По </a:t>
            </a:r>
            <a:r>
              <a:rPr lang="ru-RU" dirty="0"/>
              <a:t>свойству делимости </a:t>
            </a:r>
            <a:r>
              <a:rPr lang="ru-RU" dirty="0" smtClean="0"/>
              <a:t>произведения</a:t>
            </a:r>
            <a:endParaRPr lang="ru-RU" b="1" dirty="0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3347839" y="3617300"/>
            <a:ext cx="5400675" cy="9144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dirty="0" smtClean="0"/>
              <a:t>  да </a:t>
            </a:r>
            <a:endParaRPr lang="ru-RU" sz="2800" b="1" dirty="0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3347839" y="5877272"/>
            <a:ext cx="5184775" cy="576262"/>
          </a:xfrm>
          <a:prstGeom prst="wedgeRectCallout">
            <a:avLst>
              <a:gd name="adj1" fmla="val -65556"/>
              <a:gd name="adj2" fmla="val -209505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8000"/>
                </a:solidFill>
              </a:rPr>
              <a:t>МОЛОДЦЫ!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83125" y="2018278"/>
            <a:ext cx="228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0033CC"/>
                </a:solidFill>
              </a:rPr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6051"/>
            <a:ext cx="3773487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18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12295" grpId="1" animBg="1"/>
      <p:bldP spid="12296" grpId="0" animBg="1"/>
      <p:bldP spid="12296" grpId="1" animBg="1"/>
      <p:bldP spid="122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MYNET04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504" y="2748090"/>
            <a:ext cx="3555876" cy="3336925"/>
          </a:xfrm>
          <a:noFill/>
          <a:ln/>
        </p:spPr>
      </p:pic>
      <p:pic>
        <p:nvPicPr>
          <p:cNvPr id="16389" name="Picture 5" descr="MYNET0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19" y="-1"/>
            <a:ext cx="32035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132138" y="21654"/>
            <a:ext cx="5616575" cy="2087959"/>
          </a:xfrm>
          <a:prstGeom prst="cloudCallout">
            <a:avLst>
              <a:gd name="adj1" fmla="val -77444"/>
              <a:gd name="adj2" fmla="val -10569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 b="1" dirty="0"/>
              <a:t>Укажите выражения, значения которых делятся на 2: 12 +16; 25 + 14; 22 -11; 3 + 21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4284663" y="2204865"/>
            <a:ext cx="4679950" cy="2448272"/>
          </a:xfrm>
          <a:prstGeom prst="wedgeRectCallout">
            <a:avLst>
              <a:gd name="adj1" fmla="val -91963"/>
              <a:gd name="adj2" fmla="val 48458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/>
            <a:r>
              <a:rPr lang="ru-RU" sz="2800" b="1" dirty="0">
                <a:solidFill>
                  <a:schemeClr val="tx2"/>
                </a:solidFill>
              </a:rPr>
              <a:t>Проверяйте:</a:t>
            </a:r>
          </a:p>
          <a:p>
            <a:pPr lvl="1"/>
            <a:endParaRPr lang="ru-RU" sz="2800" b="1" dirty="0">
              <a:solidFill>
                <a:schemeClr val="tx2"/>
              </a:solidFill>
            </a:endParaRPr>
          </a:p>
          <a:p>
            <a:r>
              <a:rPr lang="ru-RU" sz="2800" dirty="0"/>
              <a:t> </a:t>
            </a:r>
            <a:r>
              <a:rPr lang="ru-RU" sz="2800" dirty="0" smtClean="0"/>
              <a:t>     </a:t>
            </a:r>
            <a:r>
              <a:rPr lang="ru-RU" sz="2800" b="1" dirty="0" smtClean="0"/>
              <a:t>12 + 16</a:t>
            </a:r>
            <a:r>
              <a:rPr lang="ru-RU" sz="2800" b="1" dirty="0"/>
              <a:t>; 3 + 21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3563938" y="4941168"/>
            <a:ext cx="5184775" cy="981075"/>
          </a:xfrm>
          <a:prstGeom prst="wedgeRectCallout">
            <a:avLst>
              <a:gd name="adj1" fmla="val -75565"/>
              <a:gd name="adj2" fmla="val -86894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dirty="0">
                <a:solidFill>
                  <a:srgbClr val="008000"/>
                </a:solidFill>
              </a:rPr>
              <a:t>Получилось? МОЛОДЦЫ</a:t>
            </a:r>
            <a:r>
              <a:rPr lang="ru-RU" sz="2800" b="1" dirty="0" smtClean="0">
                <a:solidFill>
                  <a:srgbClr val="008000"/>
                </a:solidFill>
              </a:rPr>
              <a:t>!!!</a:t>
            </a:r>
            <a:endParaRPr lang="ru-RU" sz="28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2" grpId="0" animBg="1"/>
      <p:bldP spid="163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064574" cy="1044575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100" dirty="0" smtClean="0"/>
              <a:t>работа с электронным учебником</a:t>
            </a:r>
            <a:endParaRPr lang="ru-RU" sz="3100" dirty="0"/>
          </a:p>
        </p:txBody>
      </p:sp>
      <p:pic>
        <p:nvPicPr>
          <p:cNvPr id="15364" name="Picture 4" descr="MYNET0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652838"/>
            <a:ext cx="3276600" cy="320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827584" y="1556792"/>
            <a:ext cx="7416824" cy="252028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 smtClean="0"/>
              <a:t>Выполните задание Контроль 1 </a:t>
            </a:r>
          </a:p>
          <a:p>
            <a:pPr algn="ctr"/>
            <a:r>
              <a:rPr lang="ru-RU" sz="2800" b="1" dirty="0" smtClean="0"/>
              <a:t>по теме:</a:t>
            </a:r>
          </a:p>
          <a:p>
            <a:pPr algn="ctr"/>
            <a:r>
              <a:rPr lang="ru-RU" sz="2800" b="1" dirty="0" smtClean="0"/>
              <a:t> </a:t>
            </a:r>
            <a:r>
              <a:rPr lang="ru-RU" sz="2800" b="1" dirty="0"/>
              <a:t>"Свойства делимости"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04813"/>
            <a:ext cx="7696200" cy="1944687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2800" b="1" dirty="0"/>
              <a:t>Решив анаграмму, прочтите тему </a:t>
            </a:r>
            <a:r>
              <a:rPr lang="ru-RU" sz="2800" b="1" dirty="0" smtClean="0"/>
              <a:t>урока:</a:t>
            </a:r>
            <a:endParaRPr lang="ru-RU" sz="2800" b="1" dirty="0"/>
          </a:p>
          <a:p>
            <a:pPr algn="ctr">
              <a:buFontTx/>
              <a:buNone/>
            </a:pPr>
            <a:r>
              <a:rPr lang="ru-RU" sz="3600" b="1" dirty="0" err="1"/>
              <a:t>Оавйтссв</a:t>
            </a:r>
            <a:r>
              <a:rPr lang="ru-RU" sz="3600" b="1" dirty="0"/>
              <a:t> </a:t>
            </a:r>
            <a:r>
              <a:rPr lang="ru-RU" sz="3600" b="1" dirty="0" err="1"/>
              <a:t>еииослтдм</a:t>
            </a:r>
            <a:r>
              <a:rPr lang="ru-RU" sz="3600" b="1" dirty="0"/>
              <a:t> </a:t>
            </a:r>
          </a:p>
          <a:p>
            <a:pPr>
              <a:buFontTx/>
              <a:buNone/>
            </a:pPr>
            <a:endParaRPr lang="ru-RU" sz="2800" b="1" dirty="0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1982732" y="1916832"/>
            <a:ext cx="6948984" cy="1418456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/>
              <a:t>Свойства  делимости </a:t>
            </a:r>
          </a:p>
        </p:txBody>
      </p:sp>
      <p:pic>
        <p:nvPicPr>
          <p:cNvPr id="17417" name="Picture 9" descr="MYNET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35" y="3212976"/>
            <a:ext cx="3660669" cy="3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3995936" y="4077072"/>
            <a:ext cx="4679950" cy="647452"/>
          </a:xfrm>
          <a:prstGeom prst="wedgeRectCallout">
            <a:avLst>
              <a:gd name="adj1" fmla="val -89042"/>
              <a:gd name="adj2" fmla="val 125148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/>
            <a:r>
              <a:rPr lang="ru-RU" sz="2800" b="1" dirty="0" smtClean="0"/>
              <a:t> </a:t>
            </a:r>
            <a:r>
              <a:rPr lang="ru-RU" sz="2800" b="1" dirty="0"/>
              <a:t>МОЛОДЦЫ!!!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5" grpId="0" animBg="1"/>
      <p:bldP spid="174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40087" y="152400"/>
            <a:ext cx="4932313" cy="1331913"/>
          </a:xfrm>
        </p:spPr>
        <p:txBody>
          <a:bodyPr/>
          <a:lstStyle/>
          <a:p>
            <a:r>
              <a:rPr lang="ru-RU" sz="3600" b="1" dirty="0"/>
              <a:t>Последняя </a:t>
            </a:r>
            <a:r>
              <a:rPr lang="ru-RU" sz="3600" b="1" dirty="0" smtClean="0"/>
              <a:t>задача</a:t>
            </a:r>
            <a:endParaRPr lang="ru-RU" sz="3600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1628775"/>
            <a:ext cx="5795962" cy="201612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</a:rPr>
              <a:t>Определите: делится ли сумма    </a:t>
            </a:r>
            <a:endParaRPr lang="ru-RU" sz="2800" b="1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>
              <a:buFontTx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Calibri"/>
              </a:rPr>
              <a:t>13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</a:rPr>
              <a:t>˖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Calibri"/>
              </a:rPr>
              <a:t>а + 13 ˖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Calibri"/>
              </a:rPr>
              <a:t>с 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Calibri"/>
              </a:rPr>
              <a:t>на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</a:rPr>
              <a:t>13, где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Calibri"/>
              </a:rPr>
              <a:t>а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</a:rPr>
              <a:t> и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Calibri"/>
              </a:rPr>
              <a:t>с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</a:rPr>
              <a:t> натуральные числа? </a:t>
            </a:r>
            <a:endParaRPr lang="ru-RU" sz="2800" b="1" dirty="0">
              <a:solidFill>
                <a:srgbClr val="990000"/>
              </a:solidFill>
            </a:endParaRPr>
          </a:p>
        </p:txBody>
      </p:sp>
      <p:pic>
        <p:nvPicPr>
          <p:cNvPr id="19460" name="Picture 4" descr="MYNET0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4664"/>
            <a:ext cx="2809008" cy="273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2879304" y="3284984"/>
            <a:ext cx="6264696" cy="1832208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u="sng" dirty="0">
                <a:solidFill>
                  <a:srgbClr val="000000"/>
                </a:solidFill>
                <a:latin typeface="Times New Roman"/>
                <a:ea typeface="Calibri"/>
              </a:rPr>
              <a:t>Проблема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Calibri"/>
              </a:rPr>
              <a:t>: </a:t>
            </a:r>
            <a:endParaRPr lang="ru-RU" sz="1600" b="1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Calibri"/>
              </a:rPr>
              <a:t>Как 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Calibri"/>
              </a:rPr>
              <a:t>применить свойства делимости при </a:t>
            </a:r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Calibri"/>
              </a:rPr>
              <a:t>доказательстве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Calibri"/>
              </a:rPr>
              <a:t>делимости буквенных выражений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Calibri"/>
              </a:rPr>
              <a:t>?</a:t>
            </a:r>
            <a:endParaRPr lang="ru-RU" sz="1100" b="1" dirty="0"/>
          </a:p>
        </p:txBody>
      </p:sp>
      <p:pic>
        <p:nvPicPr>
          <p:cNvPr id="19464" name="Picture 8" descr="MYNET0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2" y="3645023"/>
            <a:ext cx="3771900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3923928" y="5313485"/>
            <a:ext cx="4679950" cy="1079500"/>
          </a:xfrm>
          <a:prstGeom prst="wedgeRectCallout">
            <a:avLst>
              <a:gd name="adj1" fmla="val -84431"/>
              <a:gd name="adj2" fmla="val -1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</a:rPr>
              <a:t>Так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как каждое слагаемое делится на 13, то и сумма делится на 13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342900" indent="-342900" algn="ctr"/>
            <a:r>
              <a:rPr lang="ru-RU" sz="2400" b="1" dirty="0" smtClean="0">
                <a:solidFill>
                  <a:srgbClr val="FF0000"/>
                </a:solidFill>
              </a:rPr>
              <a:t>МОЛОДЦЫ</a:t>
            </a:r>
            <a:r>
              <a:rPr lang="ru-RU" sz="2400" b="1" dirty="0"/>
              <a:t>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0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  <p:bldP spid="19461" grpId="0" animBg="1"/>
      <p:bldP spid="19461" grpId="1" animBg="1"/>
      <p:bldP spid="194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2400" b="1" i="1" u="sng" cap="none" dirty="0" smtClean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  <a:t/>
            </a:r>
            <a:br>
              <a:rPr lang="ru-RU" sz="2400" b="1" i="1" u="sng" cap="none" dirty="0" smtClean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</a:br>
            <a:r>
              <a:rPr lang="ru-RU" sz="2400" b="1" i="1" u="sng" cap="none" dirty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  <a:t/>
            </a:r>
            <a:br>
              <a:rPr lang="ru-RU" sz="2400" b="1" i="1" u="sng" cap="none" dirty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</a:br>
            <a:r>
              <a:rPr lang="ru-RU" sz="2400" b="1" i="1" u="sng" cap="none" dirty="0" smtClean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  <a:t/>
            </a:r>
            <a:br>
              <a:rPr lang="ru-RU" sz="2400" b="1" i="1" u="sng" cap="none" dirty="0" smtClean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</a:br>
            <a:r>
              <a:rPr lang="ru-RU" sz="2400" b="1" i="1" u="sng" cap="none" dirty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  <a:t/>
            </a:r>
            <a:br>
              <a:rPr lang="ru-RU" sz="2400" b="1" i="1" u="sng" cap="none" dirty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</a:br>
            <a:r>
              <a:rPr lang="ru-RU" sz="2400" b="1" i="1" u="sng" cap="none" dirty="0" smtClean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  <a:t/>
            </a:r>
            <a:br>
              <a:rPr lang="ru-RU" sz="2400" b="1" i="1" u="sng" cap="none" dirty="0" smtClean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</a:br>
            <a:r>
              <a:rPr lang="ru-RU" sz="2400" b="1" i="1" u="sng" cap="none" dirty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  <a:t/>
            </a:r>
            <a:br>
              <a:rPr lang="ru-RU" sz="2400" b="1" i="1" u="sng" cap="none" dirty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</a:br>
            <a:r>
              <a:rPr lang="ru-RU" sz="2400" b="1" i="1" u="sng" cap="none" dirty="0" smtClean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  <a:t>Цель </a:t>
            </a:r>
            <a:r>
              <a:rPr lang="ru-RU" sz="2400" b="1" i="1" u="sng" cap="none" dirty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  <a:t>урока</a:t>
            </a:r>
            <a:r>
              <a:rPr lang="ru-RU" sz="2400" b="1" i="1" u="sng" cap="none" dirty="0" smtClean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  <a:t>:</a:t>
            </a:r>
            <a:br>
              <a:rPr lang="ru-RU" sz="2400" b="1" i="1" u="sng" cap="none" dirty="0" smtClean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</a:br>
            <a:r>
              <a:rPr lang="ru-RU" sz="2400" b="1" i="1" u="sng" cap="none" dirty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  <a:t/>
            </a:r>
            <a:br>
              <a:rPr lang="ru-RU" sz="2400" b="1" i="1" u="sng" cap="none" dirty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</a:br>
            <a:r>
              <a:rPr lang="ru-RU" sz="2400" b="1" i="1" u="sng" cap="none" dirty="0" smtClean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  <a:t/>
            </a:r>
            <a:br>
              <a:rPr lang="ru-RU" sz="2400" b="1" i="1" u="sng" cap="none" dirty="0" smtClean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</a:br>
            <a:r>
              <a:rPr lang="ru-RU" sz="2400" b="1" i="1" u="sng" cap="none" dirty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  <a:t/>
            </a:r>
            <a:br>
              <a:rPr lang="ru-RU" sz="2400" b="1" i="1" u="sng" cap="none" dirty="0">
                <a:solidFill>
                  <a:srgbClr val="CF6DA4">
                    <a:lumMod val="75000"/>
                  </a:srgbClr>
                </a:solidFill>
                <a:effectLst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мы 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будем говорить о применении свойств делимости 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к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 доказательству 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делимости числовых и буквенных 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выражений</a:t>
            </a:r>
            <a:endParaRPr lang="ru-RU" sz="2400" b="1" cap="none" dirty="0">
              <a:solidFill>
                <a:srgbClr val="0070C0"/>
              </a:solidFill>
              <a:effectLst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686800" cy="44644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B13F9A"/>
                </a:solidFill>
              </a:rPr>
              <a:t/>
            </a:r>
            <a:br>
              <a:rPr lang="ru-RU" sz="2800" dirty="0" smtClean="0">
                <a:solidFill>
                  <a:srgbClr val="B13F9A"/>
                </a:solidFill>
              </a:rPr>
            </a:br>
            <a:r>
              <a:rPr lang="ru-RU" sz="2800" dirty="0">
                <a:solidFill>
                  <a:srgbClr val="B13F9A"/>
                </a:solidFill>
              </a:rPr>
              <a:t/>
            </a:r>
            <a:br>
              <a:rPr lang="ru-RU" sz="2800" dirty="0">
                <a:solidFill>
                  <a:srgbClr val="B13F9A"/>
                </a:solidFill>
              </a:rPr>
            </a:br>
            <a:r>
              <a:rPr lang="ru-RU" sz="2800" dirty="0" smtClean="0">
                <a:solidFill>
                  <a:srgbClr val="B13F9A"/>
                </a:solidFill>
              </a:rPr>
              <a:t>работа </a:t>
            </a:r>
            <a:r>
              <a:rPr lang="ru-RU" sz="2800" dirty="0">
                <a:solidFill>
                  <a:srgbClr val="B13F9A"/>
                </a:solidFill>
              </a:rPr>
              <a:t>с электронным </a:t>
            </a:r>
            <a:r>
              <a:rPr lang="ru-RU" sz="2800" dirty="0" smtClean="0">
                <a:solidFill>
                  <a:srgbClr val="B13F9A"/>
                </a:solidFill>
              </a:rPr>
              <a:t>учебником</a:t>
            </a:r>
            <a:br>
              <a:rPr lang="ru-RU" sz="2800" dirty="0" smtClean="0">
                <a:solidFill>
                  <a:srgbClr val="B13F9A"/>
                </a:solidFill>
              </a:rPr>
            </a:br>
            <a:r>
              <a:rPr lang="ru-RU" sz="2800" dirty="0" smtClean="0">
                <a:solidFill>
                  <a:srgbClr val="B13F9A"/>
                </a:solidFill>
              </a:rPr>
              <a:t/>
            </a:r>
            <a:br>
              <a:rPr lang="ru-RU" sz="2800" dirty="0" smtClean="0">
                <a:solidFill>
                  <a:srgbClr val="B13F9A"/>
                </a:solidFill>
              </a:rPr>
            </a:br>
            <a:r>
              <a:rPr lang="ru-RU" b="1" dirty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Проанализируйте решение № 601 (г), используйте указание к данному номеру в 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электронном приложении</a:t>
            </a:r>
            <a:r>
              <a:rPr lang="ru-RU" sz="2800" dirty="0">
                <a:solidFill>
                  <a:srgbClr val="B13F9A"/>
                </a:solidFill>
              </a:rPr>
              <a:t/>
            </a:r>
            <a:br>
              <a:rPr lang="ru-RU" sz="2800" dirty="0">
                <a:solidFill>
                  <a:srgbClr val="B13F9A"/>
                </a:solidFill>
              </a:rPr>
            </a:br>
            <a:r>
              <a:rPr lang="ru-RU" sz="2800" dirty="0" smtClean="0">
                <a:solidFill>
                  <a:srgbClr val="B13F9A"/>
                </a:solidFill>
              </a:rPr>
              <a:t/>
            </a:r>
            <a:br>
              <a:rPr lang="ru-RU" sz="2800" dirty="0" smtClean="0">
                <a:solidFill>
                  <a:srgbClr val="B13F9A"/>
                </a:solidFill>
              </a:rPr>
            </a:br>
            <a:r>
              <a:rPr lang="ru-RU" sz="2800" dirty="0">
                <a:solidFill>
                  <a:srgbClr val="B13F9A"/>
                </a:solidFill>
              </a:rPr>
              <a:t/>
            </a:r>
            <a:br>
              <a:rPr lang="ru-RU" sz="2800" dirty="0">
                <a:solidFill>
                  <a:srgbClr val="B13F9A"/>
                </a:solidFill>
              </a:rPr>
            </a:br>
            <a:r>
              <a:rPr lang="ru-RU" sz="2800" dirty="0" smtClean="0">
                <a:solidFill>
                  <a:srgbClr val="B13F9A"/>
                </a:solidFill>
              </a:rPr>
              <a:t/>
            </a:r>
            <a:br>
              <a:rPr lang="ru-RU" sz="2800" dirty="0" smtClean="0">
                <a:solidFill>
                  <a:srgbClr val="B13F9A"/>
                </a:solidFill>
              </a:rPr>
            </a:br>
            <a:r>
              <a:rPr lang="ru-RU" sz="2800" dirty="0">
                <a:solidFill>
                  <a:srgbClr val="B13F9A"/>
                </a:solidFill>
              </a:rPr>
              <a:t/>
            </a:r>
            <a:br>
              <a:rPr lang="ru-RU" sz="2800" dirty="0">
                <a:solidFill>
                  <a:srgbClr val="B13F9A"/>
                </a:solidFill>
              </a:rPr>
            </a:br>
            <a:r>
              <a:rPr lang="ru-RU" sz="2800" dirty="0" smtClean="0">
                <a:solidFill>
                  <a:srgbClr val="B13F9A"/>
                </a:solidFill>
              </a:rPr>
              <a:t/>
            </a:r>
            <a:br>
              <a:rPr lang="ru-RU" sz="2800" dirty="0" smtClean="0">
                <a:solidFill>
                  <a:srgbClr val="B13F9A"/>
                </a:solidFill>
              </a:rPr>
            </a:br>
            <a:r>
              <a:rPr lang="ru-RU" sz="2800" dirty="0">
                <a:solidFill>
                  <a:srgbClr val="B13F9A"/>
                </a:solidFill>
              </a:rPr>
              <a:t/>
            </a:r>
            <a:br>
              <a:rPr lang="ru-RU" sz="2800" dirty="0">
                <a:solidFill>
                  <a:srgbClr val="B13F9A"/>
                </a:solidFill>
              </a:rPr>
            </a:br>
            <a:r>
              <a:rPr lang="ru-RU" sz="2800" dirty="0">
                <a:solidFill>
                  <a:srgbClr val="B13F9A"/>
                </a:solidFill>
              </a:rPr>
              <a:t/>
            </a:r>
            <a:br>
              <a:rPr lang="ru-RU" sz="2800" dirty="0">
                <a:solidFill>
                  <a:srgbClr val="B13F9A"/>
                </a:solidFill>
              </a:rPr>
            </a:br>
            <a:endParaRPr lang="ru-RU" sz="44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484</TotalTime>
  <Words>338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мОУ ИРМО «Пивоваровская средняя общеобразовательная школа»              Свойства делимости 5 класс                     выполнила             учитель        математики  Алюкова Светлана Владимировна  2015   </vt:lpstr>
      <vt:lpstr>Презентация PowerPoint</vt:lpstr>
      <vt:lpstr>Устная работа</vt:lpstr>
      <vt:lpstr>Презентация PowerPoint</vt:lpstr>
      <vt:lpstr> работа с электронным учебником</vt:lpstr>
      <vt:lpstr>Презентация PowerPoint</vt:lpstr>
      <vt:lpstr>Последняя задача</vt:lpstr>
      <vt:lpstr>      Цель урока:    мы будем говорить о применении свойств делимости к доказательству делимости числовых и буквенных выражений</vt:lpstr>
      <vt:lpstr>  работа с электронным учебником  Проанализируйте решение № 601 (г), используйте указание к данному номеру в электронном приложении        </vt:lpstr>
      <vt:lpstr>Презентация PowerPoint</vt:lpstr>
      <vt:lpstr>Самостоятельная работа</vt:lpstr>
      <vt:lpstr>Подведение итогов</vt:lpstr>
      <vt:lpstr>Домашнее задание :</vt:lpstr>
      <vt:lpstr>      Рефлексия   Ребята,  прослушайте историю о мудреце и подумайте, как бы вы ответили на вопрос мудреца о своей работе на уроке.  Шел мудрец, а навстречу ему три человека, которые везли под горячим солнцем тележки  с камнями для строительства. Мудрец остановился и  задал каждому один вопрос: «Что ты делал целый день?» </vt:lpstr>
      <vt:lpstr>Презентация PowerPoint</vt:lpstr>
    </vt:vector>
  </TitlesOfParts>
  <Company>Красногородская средняя 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Процентные вычисления</dc:title>
  <dc:creator>Алексеева Л.А.</dc:creator>
  <cp:lastModifiedBy>Светлана</cp:lastModifiedBy>
  <cp:revision>82</cp:revision>
  <dcterms:created xsi:type="dcterms:W3CDTF">2010-04-19T11:13:16Z</dcterms:created>
  <dcterms:modified xsi:type="dcterms:W3CDTF">2015-11-10T12:24:56Z</dcterms:modified>
</cp:coreProperties>
</file>