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5FE091E4-798D-4043-9D09-BF444DF0116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E091E4-798D-4043-9D09-BF444DF0116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E091E4-798D-4043-9D09-BF444DF011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E091E4-798D-4043-9D09-BF444DF0116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E091E4-798D-4043-9D09-BF444DF0116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E091E4-798D-4043-9D09-BF444DF0116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FE091E4-798D-4043-9D09-BF444DF0116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FE091E4-798D-4043-9D09-BF444DF0116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FE091E4-798D-4043-9D09-BF444DF0116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E091E4-798D-4043-9D09-BF444DF0116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F9F76D8-89FE-40D5-BE22-4161C72DD51D}" type="datetimeFigureOut">
              <a:rPr lang="ru-RU" smtClean="0"/>
              <a:pPr/>
              <a:t>05.10.2015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E091E4-798D-4043-9D09-BF444DF0116D}"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F9F76D8-89FE-40D5-BE22-4161C72DD51D}" type="datetimeFigureOut">
              <a:rPr lang="ru-RU" smtClean="0"/>
              <a:pPr/>
              <a:t>05.10.2015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FE091E4-798D-4043-9D09-BF444DF0116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edemvlondon.ru/school-system-in-england.html" TargetMode="External"/><Relationship Id="rId2" Type="http://schemas.openxmlformats.org/officeDocument/2006/relationships/hyperlink" Target="https://ru.wikipedia.org/wiki/&#1057;&#1080;&#1089;&#1090;&#1077;&#1084;&#1072;_&#1086;&#1073;&#1088;&#1072;&#1079;&#1086;&#1074;&#1072;&#1085;&#1080;&#1103;_&#1042;&#1077;&#1083;&#1080;&#1082;&#1086;&#1073;&#1088;&#1080;&#1090;&#1072;&#1085;&#1080;&#1080;" TargetMode="Externa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hyperlink" Target="http://global-edu.ru/foreign-education/the-general-certificate-of-education-advanced-level-a-levels/" TargetMode="External"/><Relationship Id="rId2" Type="http://schemas.openxmlformats.org/officeDocument/2006/relationships/hyperlink" Target="http://global-edu.ru/foreign-education/gcse-general-certificate-of-secondary-educatio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en-US" dirty="0" smtClean="0"/>
              <a:t>Education in the UK: </a:t>
            </a:r>
            <a:r>
              <a:rPr lang="en-US" sz="4800" dirty="0" smtClean="0"/>
              <a:t>Public Schools</a:t>
            </a:r>
            <a:r>
              <a:rPr lang="ru-RU" sz="4800" dirty="0" smtClean="0"/>
              <a:t/>
            </a:r>
            <a:br>
              <a:rPr lang="ru-RU" sz="4800" dirty="0" smtClean="0"/>
            </a:br>
            <a:endParaRPr lang="ru-RU" dirty="0"/>
          </a:p>
        </p:txBody>
      </p:sp>
      <p:sp>
        <p:nvSpPr>
          <p:cNvPr id="3" name="Подзаголовок 2"/>
          <p:cNvSpPr>
            <a:spLocks noGrp="1"/>
          </p:cNvSpPr>
          <p:nvPr>
            <p:ph type="subTitle" idx="1"/>
          </p:nvPr>
        </p:nvSpPr>
        <p:spPr/>
        <p:txBody>
          <a:bodyPr>
            <a:normAutofit fontScale="92500"/>
          </a:bodyPr>
          <a:lstStyle/>
          <a:p>
            <a:r>
              <a:rPr lang="ru-RU" sz="1800" dirty="0" smtClean="0"/>
              <a:t>подготовила:</a:t>
            </a:r>
          </a:p>
          <a:p>
            <a:r>
              <a:rPr lang="ru-RU" sz="1800" dirty="0" smtClean="0"/>
              <a:t>преподаватель английского языка БПОУ УР «РМТ им. В.А.Шутова»</a:t>
            </a:r>
          </a:p>
          <a:p>
            <a:r>
              <a:rPr lang="ru-RU" sz="1800" dirty="0" err="1" smtClean="0"/>
              <a:t>Кулахметова</a:t>
            </a:r>
            <a:r>
              <a:rPr lang="ru-RU" sz="1800" dirty="0" smtClean="0"/>
              <a:t> Наталья Николаевна</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293096"/>
            <a:ext cx="8183880" cy="1800200"/>
          </a:xfrm>
        </p:spPr>
        <p:txBody>
          <a:bodyPr>
            <a:noAutofit/>
          </a:bodyPr>
          <a:lstStyle/>
          <a:p>
            <a:r>
              <a:rPr lang="en-US" sz="2000" dirty="0" smtClean="0">
                <a:solidFill>
                  <a:srgbClr val="FF0000"/>
                </a:solidFill>
              </a:rPr>
              <a:t>School uniform </a:t>
            </a:r>
            <a:r>
              <a:rPr lang="en-US" sz="2000" dirty="0" smtClean="0"/>
              <a:t>is one of compulsory elements in many school of the UK. As a rule, students are proud of their uniform and even participate in its design. Here you can see a sample of school uniform in one of </a:t>
            </a:r>
            <a:r>
              <a:rPr lang="en-US" sz="2000" dirty="0" smtClean="0">
                <a:solidFill>
                  <a:srgbClr val="FF0000"/>
                </a:solidFill>
              </a:rPr>
              <a:t>comprehensive school in London:</a:t>
            </a:r>
            <a:endParaRPr lang="ru-RU" sz="2000" dirty="0"/>
          </a:p>
        </p:txBody>
      </p:sp>
      <p:pic>
        <p:nvPicPr>
          <p:cNvPr id="24578" name="Picture 2" descr="C:\Users\User\Pictures\шк. форма в Сomprehensive school.jpg"/>
          <p:cNvPicPr>
            <a:picLocks noGrp="1" noChangeAspect="1" noChangeArrowheads="1"/>
          </p:cNvPicPr>
          <p:nvPr>
            <p:ph idx="1"/>
          </p:nvPr>
        </p:nvPicPr>
        <p:blipFill>
          <a:blip r:embed="rId2" cstate="print"/>
          <a:srcRect/>
          <a:stretch>
            <a:fillRect/>
          </a:stretch>
        </p:blipFill>
        <p:spPr bwMode="auto">
          <a:xfrm>
            <a:off x="2267744" y="620688"/>
            <a:ext cx="4357767" cy="37893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581128"/>
            <a:ext cx="8183880" cy="1944216"/>
          </a:xfrm>
        </p:spPr>
        <p:txBody>
          <a:bodyPr>
            <a:noAutofit/>
          </a:bodyPr>
          <a:lstStyle/>
          <a:p>
            <a:r>
              <a:rPr lang="en-US" sz="2200" dirty="0" smtClean="0"/>
              <a:t>In </a:t>
            </a:r>
            <a:r>
              <a:rPr lang="en-US" sz="2200" dirty="0" smtClean="0">
                <a:solidFill>
                  <a:srgbClr val="FF0000"/>
                </a:solidFill>
              </a:rPr>
              <a:t>public schools </a:t>
            </a:r>
            <a:r>
              <a:rPr lang="en-US" sz="2200" dirty="0" smtClean="0"/>
              <a:t>of the UK, school uniform is compulsory. It is one of elements in student’s image. Sometimes it is cute but in some cases, school uniform is rather unusual. Here you can see </a:t>
            </a:r>
            <a:r>
              <a:rPr lang="en-US" sz="2200" dirty="0" smtClean="0">
                <a:solidFill>
                  <a:srgbClr val="FF0000"/>
                </a:solidFill>
              </a:rPr>
              <a:t>a sample of Harrow School uniform</a:t>
            </a:r>
            <a:r>
              <a:rPr lang="en-US" sz="2200" dirty="0" smtClean="0"/>
              <a:t>:</a:t>
            </a:r>
            <a:endParaRPr lang="ru-RU" sz="2200" dirty="0"/>
          </a:p>
        </p:txBody>
      </p:sp>
      <p:pic>
        <p:nvPicPr>
          <p:cNvPr id="25602" name="Picture 2" descr="C:\Users\User\Pictures\харроу шк. форма.jpg"/>
          <p:cNvPicPr>
            <a:picLocks noGrp="1" noChangeAspect="1" noChangeArrowheads="1"/>
          </p:cNvPicPr>
          <p:nvPr>
            <p:ph idx="1"/>
          </p:nvPr>
        </p:nvPicPr>
        <p:blipFill>
          <a:blip r:embed="rId2" cstate="print"/>
          <a:srcRect/>
          <a:stretch>
            <a:fillRect/>
          </a:stretch>
        </p:blipFill>
        <p:spPr bwMode="auto">
          <a:xfrm>
            <a:off x="1609447" y="530225"/>
            <a:ext cx="5971144" cy="39782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sz="2800" dirty="0" smtClean="0"/>
              <a:t>School uniform in many school is based on traditions (religious or</a:t>
            </a:r>
            <a:r>
              <a:rPr lang="ru-RU" sz="2800" dirty="0" smtClean="0"/>
              <a:t> </a:t>
            </a:r>
            <a:r>
              <a:rPr lang="en-US" sz="2800" dirty="0" smtClean="0"/>
              <a:t>genteel):</a:t>
            </a:r>
            <a:endParaRPr lang="ru-RU" sz="2800" dirty="0"/>
          </a:p>
        </p:txBody>
      </p:sp>
      <p:sp>
        <p:nvSpPr>
          <p:cNvPr id="5" name="Текст 4"/>
          <p:cNvSpPr>
            <a:spLocks noGrp="1"/>
          </p:cNvSpPr>
          <p:nvPr>
            <p:ph type="body" idx="1"/>
          </p:nvPr>
        </p:nvSpPr>
        <p:spPr/>
        <p:txBody>
          <a:bodyPr>
            <a:normAutofit fontScale="92500" lnSpcReduction="10000"/>
          </a:bodyPr>
          <a:lstStyle/>
          <a:p>
            <a:r>
              <a:rPr lang="en-US" dirty="0" smtClean="0"/>
              <a:t>School uniform in </a:t>
            </a:r>
            <a:r>
              <a:rPr lang="en-US" dirty="0" smtClean="0">
                <a:solidFill>
                  <a:srgbClr val="C00000"/>
                </a:solidFill>
              </a:rPr>
              <a:t>Christ Hospital School:</a:t>
            </a:r>
            <a:endParaRPr lang="ru-RU" dirty="0">
              <a:solidFill>
                <a:srgbClr val="C00000"/>
              </a:solidFill>
            </a:endParaRPr>
          </a:p>
        </p:txBody>
      </p:sp>
      <p:sp>
        <p:nvSpPr>
          <p:cNvPr id="7" name="Текст 6"/>
          <p:cNvSpPr>
            <a:spLocks noGrp="1"/>
          </p:cNvSpPr>
          <p:nvPr>
            <p:ph type="body" sz="half" idx="3"/>
          </p:nvPr>
        </p:nvSpPr>
        <p:spPr/>
        <p:txBody>
          <a:bodyPr>
            <a:normAutofit fontScale="92500" lnSpcReduction="10000"/>
          </a:bodyPr>
          <a:lstStyle/>
          <a:p>
            <a:r>
              <a:rPr lang="en-US" dirty="0" smtClean="0"/>
              <a:t>School uniform in </a:t>
            </a:r>
            <a:r>
              <a:rPr lang="en-US" dirty="0" smtClean="0">
                <a:solidFill>
                  <a:srgbClr val="C00000"/>
                </a:solidFill>
              </a:rPr>
              <a:t>Eton School:</a:t>
            </a:r>
            <a:endParaRPr lang="ru-RU" dirty="0">
              <a:solidFill>
                <a:srgbClr val="C00000"/>
              </a:solidFill>
            </a:endParaRPr>
          </a:p>
        </p:txBody>
      </p:sp>
      <p:pic>
        <p:nvPicPr>
          <p:cNvPr id="26626" name="Picture 2" descr="C:\Users\User\Pictures\шк. форма пригоспитале Христа.jpg"/>
          <p:cNvPicPr>
            <a:picLocks noGrp="1" noChangeAspect="1" noChangeArrowheads="1"/>
          </p:cNvPicPr>
          <p:nvPr>
            <p:ph sz="quarter" idx="2"/>
          </p:nvPr>
        </p:nvPicPr>
        <p:blipFill>
          <a:blip r:embed="rId2" cstate="print"/>
          <a:srcRect/>
          <a:stretch>
            <a:fillRect/>
          </a:stretch>
        </p:blipFill>
        <p:spPr bwMode="auto">
          <a:xfrm>
            <a:off x="608013" y="1883064"/>
            <a:ext cx="3930650" cy="2618796"/>
          </a:xfrm>
          <a:prstGeom prst="rect">
            <a:avLst/>
          </a:prstGeom>
          <a:noFill/>
        </p:spPr>
      </p:pic>
      <p:pic>
        <p:nvPicPr>
          <p:cNvPr id="26627" name="Picture 3" descr="C:\Users\User\Pictures\шшл. форма Итон.jpg"/>
          <p:cNvPicPr>
            <a:picLocks noGrp="1" noChangeAspect="1" noChangeArrowheads="1"/>
          </p:cNvPicPr>
          <p:nvPr>
            <p:ph sz="quarter" idx="4"/>
          </p:nvPr>
        </p:nvPicPr>
        <p:blipFill>
          <a:blip r:embed="rId3" cstate="print"/>
          <a:srcRect/>
          <a:stretch>
            <a:fillRect/>
          </a:stretch>
        </p:blipFill>
        <p:spPr bwMode="auto">
          <a:xfrm>
            <a:off x="4652963" y="1890434"/>
            <a:ext cx="3930650" cy="26040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25144"/>
            <a:ext cx="8183880" cy="1309896"/>
          </a:xfrm>
        </p:spPr>
        <p:txBody>
          <a:bodyPr>
            <a:noAutofit/>
          </a:bodyPr>
          <a:lstStyle/>
          <a:p>
            <a:r>
              <a:rPr lang="en-US" sz="2800" dirty="0" smtClean="0"/>
              <a:t>Harrow School is one of the oldest public schools for boys in the UK. It was founded in 1572.</a:t>
            </a:r>
            <a:endParaRPr lang="ru-RU" sz="2800" dirty="0"/>
          </a:p>
        </p:txBody>
      </p:sp>
      <p:sp>
        <p:nvSpPr>
          <p:cNvPr id="3" name="Текст 2"/>
          <p:cNvSpPr>
            <a:spLocks noGrp="1"/>
          </p:cNvSpPr>
          <p:nvPr>
            <p:ph type="body" idx="1"/>
          </p:nvPr>
        </p:nvSpPr>
        <p:spPr/>
        <p:txBody>
          <a:bodyPr/>
          <a:lstStyle/>
          <a:p>
            <a:pPr algn="ctr"/>
            <a:r>
              <a:rPr lang="en-US" dirty="0" smtClean="0"/>
              <a:t>Coat of arms</a:t>
            </a:r>
            <a:endParaRPr lang="ru-RU" dirty="0"/>
          </a:p>
        </p:txBody>
      </p:sp>
      <p:sp>
        <p:nvSpPr>
          <p:cNvPr id="4" name="Текст 3"/>
          <p:cNvSpPr>
            <a:spLocks noGrp="1"/>
          </p:cNvSpPr>
          <p:nvPr>
            <p:ph type="body" sz="half" idx="3"/>
          </p:nvPr>
        </p:nvSpPr>
        <p:spPr/>
        <p:txBody>
          <a:bodyPr/>
          <a:lstStyle/>
          <a:p>
            <a:pPr algn="ctr"/>
            <a:r>
              <a:rPr lang="en-US" dirty="0" smtClean="0"/>
              <a:t>Appearance</a:t>
            </a:r>
            <a:endParaRPr lang="ru-RU" dirty="0"/>
          </a:p>
        </p:txBody>
      </p:sp>
      <p:pic>
        <p:nvPicPr>
          <p:cNvPr id="7" name="Содержимое 6" descr="Harrow Crest.svg"/>
          <p:cNvPicPr>
            <a:picLocks noGrp="1"/>
          </p:cNvPicPr>
          <p:nvPr>
            <p:ph sz="quarter" idx="2"/>
          </p:nvPr>
        </p:nvPicPr>
        <p:blipFill>
          <a:blip r:embed="rId2" cstate="print"/>
          <a:srcRect/>
          <a:stretch>
            <a:fillRect/>
          </a:stretch>
        </p:blipFill>
        <p:spPr bwMode="auto">
          <a:xfrm>
            <a:off x="1525588" y="1484785"/>
            <a:ext cx="2095500" cy="2922116"/>
          </a:xfrm>
          <a:prstGeom prst="rect">
            <a:avLst/>
          </a:prstGeom>
          <a:noFill/>
          <a:ln w="9525">
            <a:noFill/>
            <a:miter lim="800000"/>
            <a:headEnd/>
            <a:tailEnd/>
          </a:ln>
        </p:spPr>
      </p:pic>
      <p:pic>
        <p:nvPicPr>
          <p:cNvPr id="27650" name="Picture 2" descr="C:\Users\User\Pictures\harrow_school_1.jpg"/>
          <p:cNvPicPr>
            <a:picLocks noGrp="1" noChangeAspect="1" noChangeArrowheads="1"/>
          </p:cNvPicPr>
          <p:nvPr>
            <p:ph sz="quarter" idx="4"/>
          </p:nvPr>
        </p:nvPicPr>
        <p:blipFill>
          <a:blip r:embed="rId3" cstate="print"/>
          <a:srcRect/>
          <a:stretch>
            <a:fillRect/>
          </a:stretch>
        </p:blipFill>
        <p:spPr bwMode="auto">
          <a:xfrm>
            <a:off x="5148064" y="1196752"/>
            <a:ext cx="3081140" cy="34893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Location  and general information</a:t>
            </a:r>
            <a:endParaRPr lang="ru-RU" dirty="0"/>
          </a:p>
        </p:txBody>
      </p:sp>
      <p:sp>
        <p:nvSpPr>
          <p:cNvPr id="3" name="Текст 2"/>
          <p:cNvSpPr>
            <a:spLocks noGrp="1"/>
          </p:cNvSpPr>
          <p:nvPr>
            <p:ph type="body" idx="1"/>
          </p:nvPr>
        </p:nvSpPr>
        <p:spPr/>
        <p:txBody>
          <a:bodyPr>
            <a:normAutofit/>
          </a:bodyPr>
          <a:lstStyle/>
          <a:p>
            <a:pPr algn="ctr"/>
            <a:r>
              <a:rPr lang="en-US" dirty="0" smtClean="0"/>
              <a:t>General information:</a:t>
            </a:r>
            <a:endParaRPr lang="ru-RU" dirty="0"/>
          </a:p>
        </p:txBody>
      </p:sp>
      <p:sp>
        <p:nvSpPr>
          <p:cNvPr id="4" name="Текст 3"/>
          <p:cNvSpPr>
            <a:spLocks noGrp="1"/>
          </p:cNvSpPr>
          <p:nvPr>
            <p:ph type="body" sz="half" idx="3"/>
          </p:nvPr>
        </p:nvSpPr>
        <p:spPr/>
        <p:txBody>
          <a:bodyPr>
            <a:normAutofit/>
          </a:bodyPr>
          <a:lstStyle/>
          <a:p>
            <a:r>
              <a:rPr lang="en-US" dirty="0" smtClean="0"/>
              <a:t>Place to live and learn:</a:t>
            </a:r>
            <a:endParaRPr lang="ru-RU" dirty="0"/>
          </a:p>
        </p:txBody>
      </p:sp>
      <p:sp>
        <p:nvSpPr>
          <p:cNvPr id="5" name="Содержимое 4"/>
          <p:cNvSpPr>
            <a:spLocks noGrp="1"/>
          </p:cNvSpPr>
          <p:nvPr>
            <p:ph sz="quarter" idx="2"/>
          </p:nvPr>
        </p:nvSpPr>
        <p:spPr/>
        <p:txBody>
          <a:bodyPr>
            <a:normAutofit fontScale="85000" lnSpcReduction="20000"/>
          </a:bodyPr>
          <a:lstStyle/>
          <a:p>
            <a:r>
              <a:rPr lang="en-US" b="1" dirty="0" smtClean="0"/>
              <a:t>Address</a:t>
            </a:r>
            <a:r>
              <a:rPr lang="en-US" dirty="0" smtClean="0"/>
              <a:t>:1 High St, Harrow on the Hill, Middlesex HA1 3HT</a:t>
            </a:r>
            <a:endParaRPr lang="ru-RU" dirty="0" smtClean="0"/>
          </a:p>
          <a:p>
            <a:r>
              <a:rPr lang="en-US" b="1" dirty="0" smtClean="0"/>
              <a:t>Principal</a:t>
            </a:r>
            <a:r>
              <a:rPr lang="ru-RU" b="1" dirty="0" smtClean="0"/>
              <a:t>:</a:t>
            </a:r>
            <a:r>
              <a:rPr lang="ru-RU" dirty="0" smtClean="0"/>
              <a:t> </a:t>
            </a:r>
            <a:r>
              <a:rPr lang="ru-RU" dirty="0" err="1" smtClean="0"/>
              <a:t>Mr</a:t>
            </a:r>
            <a:r>
              <a:rPr lang="ru-RU" dirty="0" smtClean="0"/>
              <a:t> B J </a:t>
            </a:r>
            <a:r>
              <a:rPr lang="ru-RU" dirty="0" err="1" smtClean="0"/>
              <a:t>Lenon</a:t>
            </a:r>
            <a:endParaRPr lang="ru-RU" dirty="0" smtClean="0"/>
          </a:p>
          <a:p>
            <a:r>
              <a:rPr lang="en-US" b="1" dirty="0" smtClean="0"/>
              <a:t>Year of foundation </a:t>
            </a:r>
            <a:r>
              <a:rPr lang="ru-RU" b="1" dirty="0" smtClean="0"/>
              <a:t>:</a:t>
            </a:r>
            <a:r>
              <a:rPr lang="ru-RU" dirty="0" smtClean="0"/>
              <a:t> 1572</a:t>
            </a:r>
            <a:endParaRPr lang="en-US" dirty="0" smtClean="0"/>
          </a:p>
          <a:p>
            <a:r>
              <a:rPr lang="en-US" b="1" dirty="0" smtClean="0"/>
              <a:t>School Status: </a:t>
            </a:r>
            <a:r>
              <a:rPr lang="en-US" dirty="0" smtClean="0"/>
              <a:t>For boys 13-18. Accommodation is possible with the school for 13 years.</a:t>
            </a:r>
          </a:p>
          <a:p>
            <a:r>
              <a:rPr lang="en-US" b="1" dirty="0" smtClean="0"/>
              <a:t>Number of students</a:t>
            </a:r>
            <a:r>
              <a:rPr lang="en-US" dirty="0" smtClean="0"/>
              <a:t>: 800 (only full board).</a:t>
            </a:r>
          </a:p>
          <a:p>
            <a:r>
              <a:rPr lang="en-US" b="1" dirty="0" smtClean="0"/>
              <a:t>Site: </a:t>
            </a:r>
            <a:r>
              <a:rPr lang="en-US" dirty="0" smtClean="0"/>
              <a:t>harrowschool.org.uk</a:t>
            </a:r>
            <a:endParaRPr lang="ru-RU" b="1" dirty="0" smtClean="0"/>
          </a:p>
          <a:p>
            <a:endParaRPr lang="ru-RU" dirty="0"/>
          </a:p>
        </p:txBody>
      </p:sp>
      <p:pic>
        <p:nvPicPr>
          <p:cNvPr id="7" name="Содержимое 6" descr="Английские школы-пансионы. Harrow School"/>
          <p:cNvPicPr>
            <a:picLocks noGrp="1"/>
          </p:cNvPicPr>
          <p:nvPr>
            <p:ph sz="quarter" idx="4"/>
          </p:nvPr>
        </p:nvPicPr>
        <p:blipFill>
          <a:blip r:embed="rId2" cstate="print"/>
          <a:srcRect/>
          <a:stretch>
            <a:fillRect/>
          </a:stretch>
        </p:blipFill>
        <p:spPr bwMode="auto">
          <a:xfrm>
            <a:off x="4860032" y="1844825"/>
            <a:ext cx="2952328" cy="218107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9552" y="4725144"/>
            <a:ext cx="8183880" cy="1224136"/>
          </a:xfrm>
        </p:spPr>
        <p:txBody>
          <a:bodyPr>
            <a:noAutofit/>
          </a:bodyPr>
          <a:lstStyle/>
          <a:p>
            <a:r>
              <a:rPr lang="en-US" sz="2800" dirty="0" smtClean="0"/>
              <a:t>In addition to scions of royal families</a:t>
            </a:r>
            <a:r>
              <a:rPr lang="en-US" sz="2800" dirty="0" smtClean="0">
                <a:solidFill>
                  <a:srgbClr val="C00000"/>
                </a:solidFill>
              </a:rPr>
              <a:t> many famous people were graduates of Harrow School:</a:t>
            </a:r>
            <a:endParaRPr lang="ru-RU" sz="2800" dirty="0">
              <a:solidFill>
                <a:srgbClr val="C00000"/>
              </a:solidFill>
            </a:endParaRPr>
          </a:p>
        </p:txBody>
      </p:sp>
      <p:sp>
        <p:nvSpPr>
          <p:cNvPr id="8" name="Содержимое 7"/>
          <p:cNvSpPr>
            <a:spLocks noGrp="1"/>
          </p:cNvSpPr>
          <p:nvPr>
            <p:ph idx="1"/>
          </p:nvPr>
        </p:nvSpPr>
        <p:spPr/>
        <p:txBody>
          <a:bodyPr/>
          <a:lstStyle/>
          <a:p>
            <a:pPr marL="514350" indent="-514350">
              <a:buAutoNum type="arabicPeriod"/>
            </a:pPr>
            <a:endParaRPr lang="en-US" dirty="0" smtClean="0"/>
          </a:p>
          <a:p>
            <a:pPr marL="514350" indent="-514350">
              <a:buAutoNum type="arabicPeriod"/>
            </a:pPr>
            <a:r>
              <a:rPr lang="en-US" dirty="0" smtClean="0"/>
              <a:t>Sir Winston Churchill- the Prime Minister of the UK</a:t>
            </a:r>
          </a:p>
          <a:p>
            <a:pPr marL="514350" indent="-514350">
              <a:buAutoNum type="arabicPeriod"/>
            </a:pPr>
            <a:r>
              <a:rPr lang="en-US" dirty="0" err="1" smtClean="0"/>
              <a:t>Javāharlāl</a:t>
            </a:r>
            <a:r>
              <a:rPr lang="en-US" dirty="0" smtClean="0"/>
              <a:t> </a:t>
            </a:r>
            <a:r>
              <a:rPr lang="en-US" dirty="0" err="1" smtClean="0"/>
              <a:t>Nehrū</a:t>
            </a:r>
            <a:r>
              <a:rPr lang="en-US" dirty="0" smtClean="0"/>
              <a:t> – the Prime Minister of India</a:t>
            </a:r>
          </a:p>
          <a:p>
            <a:pPr marL="514350" indent="-514350">
              <a:buAutoNum type="arabicPeriod"/>
            </a:pPr>
            <a:r>
              <a:rPr lang="en-US" dirty="0" smtClean="0"/>
              <a:t>Hussein </a:t>
            </a:r>
            <a:r>
              <a:rPr lang="en-US" dirty="0" err="1" smtClean="0"/>
              <a:t>ibn</a:t>
            </a:r>
            <a:r>
              <a:rPr lang="en-US" dirty="0" smtClean="0"/>
              <a:t> </a:t>
            </a:r>
            <a:r>
              <a:rPr lang="en-US" dirty="0" err="1" smtClean="0"/>
              <a:t>Talal</a:t>
            </a:r>
            <a:r>
              <a:rPr lang="en-US" dirty="0" smtClean="0"/>
              <a:t> – the King of Jordan</a:t>
            </a:r>
          </a:p>
          <a:p>
            <a:pPr marL="514350" indent="-514350">
              <a:buAutoNum type="arabicPeriod"/>
            </a:pPr>
            <a:r>
              <a:rPr lang="en-US" dirty="0" smtClean="0"/>
              <a:t>George G. Byron –great English poet</a:t>
            </a:r>
          </a:p>
          <a:p>
            <a:pPr marL="514350" indent="-514350">
              <a:buAutoNum type="arabicPeriod"/>
            </a:pPr>
            <a:r>
              <a:rPr lang="en-US" dirty="0" smtClean="0"/>
              <a:t> Benedict </a:t>
            </a:r>
            <a:r>
              <a:rPr lang="en-US" dirty="0" err="1" smtClean="0"/>
              <a:t>Cumberbatch</a:t>
            </a:r>
            <a:r>
              <a:rPr lang="en-US" dirty="0" smtClean="0"/>
              <a:t> – famous British actor</a:t>
            </a:r>
          </a:p>
          <a:p>
            <a:pPr marL="514350" indent="-514350">
              <a:buAutoNum type="arabicPeriod"/>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25144"/>
            <a:ext cx="8183880" cy="1309896"/>
          </a:xfrm>
        </p:spPr>
        <p:txBody>
          <a:bodyPr>
            <a:noAutofit/>
          </a:bodyPr>
          <a:lstStyle/>
          <a:p>
            <a:r>
              <a:rPr lang="en-US" sz="2800" dirty="0" smtClean="0"/>
              <a:t>All students of Harrow School are divided into 5 groups (these groups are based on the years of training):</a:t>
            </a:r>
            <a:endParaRPr lang="ru-RU" sz="2800" dirty="0"/>
          </a:p>
        </p:txBody>
      </p:sp>
      <p:sp>
        <p:nvSpPr>
          <p:cNvPr id="3" name="Содержимое 2"/>
          <p:cNvSpPr>
            <a:spLocks noGrp="1"/>
          </p:cNvSpPr>
          <p:nvPr>
            <p:ph idx="1"/>
          </p:nvPr>
        </p:nvSpPr>
        <p:spPr/>
        <p:txBody>
          <a:bodyPr>
            <a:normAutofit fontScale="85000" lnSpcReduction="10000"/>
          </a:bodyPr>
          <a:lstStyle/>
          <a:p>
            <a:pPr marL="514350" indent="-514350">
              <a:lnSpc>
                <a:spcPct val="220000"/>
              </a:lnSpc>
              <a:buNone/>
            </a:pPr>
            <a:r>
              <a:rPr lang="en-US" dirty="0" smtClean="0">
                <a:solidFill>
                  <a:srgbClr val="00B050"/>
                </a:solidFill>
              </a:rPr>
              <a:t>1.Shell – first year of training</a:t>
            </a:r>
          </a:p>
          <a:p>
            <a:pPr marL="514350" indent="-514350">
              <a:lnSpc>
                <a:spcPct val="220000"/>
              </a:lnSpc>
              <a:buNone/>
            </a:pPr>
            <a:r>
              <a:rPr lang="en-US" dirty="0" smtClean="0">
                <a:solidFill>
                  <a:srgbClr val="002060"/>
                </a:solidFill>
              </a:rPr>
              <a:t>2. Remove </a:t>
            </a:r>
            <a:r>
              <a:rPr lang="en-US" dirty="0" smtClean="0">
                <a:solidFill>
                  <a:schemeClr val="accent2"/>
                </a:solidFill>
              </a:rPr>
              <a:t>– preparing to GCSE exam     </a:t>
            </a:r>
            <a:endParaRPr lang="en-US" dirty="0" smtClean="0">
              <a:solidFill>
                <a:schemeClr val="accent4"/>
              </a:solidFill>
            </a:endParaRPr>
          </a:p>
          <a:p>
            <a:pPr marL="514350" indent="-514350">
              <a:lnSpc>
                <a:spcPct val="220000"/>
              </a:lnSpc>
              <a:buNone/>
            </a:pPr>
            <a:r>
              <a:rPr lang="en-US" dirty="0" smtClean="0">
                <a:solidFill>
                  <a:srgbClr val="002060"/>
                </a:solidFill>
              </a:rPr>
              <a:t>3. Lower Fifth </a:t>
            </a:r>
            <a:r>
              <a:rPr lang="en-US" dirty="0" smtClean="0">
                <a:solidFill>
                  <a:schemeClr val="accent2"/>
                </a:solidFill>
              </a:rPr>
              <a:t>- preparing to GCSE exam </a:t>
            </a:r>
          </a:p>
          <a:p>
            <a:pPr marL="514350" indent="-514350">
              <a:lnSpc>
                <a:spcPct val="220000"/>
              </a:lnSpc>
              <a:buNone/>
            </a:pPr>
            <a:r>
              <a:rPr lang="en-US" dirty="0" smtClean="0">
                <a:solidFill>
                  <a:schemeClr val="tx1">
                    <a:lumMod val="75000"/>
                    <a:lumOff val="25000"/>
                  </a:schemeClr>
                </a:solidFill>
              </a:rPr>
              <a:t>4. Lower Sixth </a:t>
            </a:r>
            <a:r>
              <a:rPr lang="en-US" dirty="0" smtClean="0">
                <a:solidFill>
                  <a:schemeClr val="accent2"/>
                </a:solidFill>
              </a:rPr>
              <a:t>- preparing to A-level exam </a:t>
            </a:r>
            <a:endParaRPr lang="en-US" dirty="0" smtClean="0">
              <a:solidFill>
                <a:schemeClr val="tx1">
                  <a:lumMod val="75000"/>
                  <a:lumOff val="25000"/>
                </a:schemeClr>
              </a:solidFill>
            </a:endParaRPr>
          </a:p>
          <a:p>
            <a:pPr marL="514350" indent="-514350">
              <a:lnSpc>
                <a:spcPct val="220000"/>
              </a:lnSpc>
              <a:buNone/>
            </a:pPr>
            <a:r>
              <a:rPr lang="en-US" dirty="0" smtClean="0">
                <a:solidFill>
                  <a:schemeClr val="tx1">
                    <a:lumMod val="75000"/>
                    <a:lumOff val="25000"/>
                  </a:schemeClr>
                </a:solidFill>
              </a:rPr>
              <a:t>5. Upper Sixth - </a:t>
            </a:r>
            <a:r>
              <a:rPr lang="en-US" dirty="0" smtClean="0">
                <a:solidFill>
                  <a:schemeClr val="accent2"/>
                </a:solidFill>
              </a:rPr>
              <a:t>- preparing to A-level exam exam </a:t>
            </a:r>
            <a:endParaRPr lang="ru-RU" dirty="0">
              <a:solidFill>
                <a:schemeClr val="tx1">
                  <a:lumMod val="75000"/>
                  <a:lumOff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dirty="0" smtClean="0"/>
              <a:t>Special traits of the educational process at Harrow School:</a:t>
            </a:r>
            <a:endParaRPr lang="ru-RU" dirty="0"/>
          </a:p>
        </p:txBody>
      </p:sp>
      <p:sp>
        <p:nvSpPr>
          <p:cNvPr id="5" name="Текст 4"/>
          <p:cNvSpPr>
            <a:spLocks noGrp="1"/>
          </p:cNvSpPr>
          <p:nvPr>
            <p:ph type="body" idx="1"/>
          </p:nvPr>
        </p:nvSpPr>
        <p:spPr>
          <a:xfrm>
            <a:off x="607224" y="579438"/>
            <a:ext cx="3931920" cy="113258"/>
          </a:xfrm>
        </p:spPr>
        <p:txBody>
          <a:bodyPr>
            <a:normAutofit fontScale="25000" lnSpcReduction="20000"/>
          </a:bodyPr>
          <a:lstStyle/>
          <a:p>
            <a:endParaRPr lang="ru-RU" dirty="0"/>
          </a:p>
        </p:txBody>
      </p:sp>
      <p:sp>
        <p:nvSpPr>
          <p:cNvPr id="7" name="Текст 6"/>
          <p:cNvSpPr>
            <a:spLocks noGrp="1"/>
          </p:cNvSpPr>
          <p:nvPr>
            <p:ph type="body" sz="half" idx="3"/>
          </p:nvPr>
        </p:nvSpPr>
        <p:spPr/>
        <p:txBody>
          <a:bodyPr>
            <a:normAutofit fontScale="92500"/>
          </a:bodyPr>
          <a:lstStyle/>
          <a:p>
            <a:r>
              <a:rPr lang="en-US" dirty="0" smtClean="0"/>
              <a:t>Tutors and their students:</a:t>
            </a:r>
            <a:endParaRPr lang="ru-RU" dirty="0"/>
          </a:p>
        </p:txBody>
      </p:sp>
      <p:sp>
        <p:nvSpPr>
          <p:cNvPr id="6" name="Содержимое 5"/>
          <p:cNvSpPr>
            <a:spLocks noGrp="1"/>
          </p:cNvSpPr>
          <p:nvPr>
            <p:ph sz="quarter" idx="2"/>
          </p:nvPr>
        </p:nvSpPr>
        <p:spPr>
          <a:xfrm>
            <a:off x="467544" y="764704"/>
            <a:ext cx="3931920" cy="4248472"/>
          </a:xfrm>
        </p:spPr>
        <p:txBody>
          <a:bodyPr>
            <a:normAutofit lnSpcReduction="10000"/>
          </a:bodyPr>
          <a:lstStyle/>
          <a:p>
            <a:r>
              <a:rPr lang="en-US" sz="1800" dirty="0" smtClean="0"/>
              <a:t>There are </a:t>
            </a:r>
            <a:r>
              <a:rPr lang="en-US" sz="1800" b="1" dirty="0" smtClean="0"/>
              <a:t>14 parameters </a:t>
            </a:r>
            <a:r>
              <a:rPr lang="en-US" sz="1800" dirty="0" smtClean="0"/>
              <a:t>to assess the success of students</a:t>
            </a:r>
            <a:r>
              <a:rPr lang="ru-RU" sz="1800" dirty="0" smtClean="0"/>
              <a:t>: </a:t>
            </a:r>
            <a:r>
              <a:rPr lang="en-US" sz="1800" dirty="0" smtClean="0"/>
              <a:t>e.g. theoretical and practical perception of the material</a:t>
            </a:r>
            <a:r>
              <a:rPr lang="ru-RU" sz="1800" dirty="0" smtClean="0"/>
              <a:t>, </a:t>
            </a:r>
            <a:r>
              <a:rPr lang="en-US" sz="1800" dirty="0" smtClean="0"/>
              <a:t>progress in the written and lab works etc;</a:t>
            </a:r>
          </a:p>
          <a:p>
            <a:r>
              <a:rPr lang="en-US" sz="1800" dirty="0" smtClean="0"/>
              <a:t>Every student has his own </a:t>
            </a:r>
            <a:r>
              <a:rPr lang="en-US" sz="1800" b="1" dirty="0" smtClean="0"/>
              <a:t>tutor</a:t>
            </a:r>
            <a:r>
              <a:rPr lang="en-US" sz="1800" dirty="0" smtClean="0"/>
              <a:t> (from school teachers). The main aim of tutor is caring about academic progress and the spiritual development;</a:t>
            </a:r>
          </a:p>
          <a:p>
            <a:r>
              <a:rPr lang="en-US" sz="1800" b="1" dirty="0" smtClean="0"/>
              <a:t>Tutor is a main contact person </a:t>
            </a:r>
            <a:r>
              <a:rPr lang="en-US" sz="1800" dirty="0" smtClean="0"/>
              <a:t>between student’s parents and School.</a:t>
            </a:r>
            <a:endParaRPr lang="ru-RU" sz="1800" dirty="0"/>
          </a:p>
        </p:txBody>
      </p:sp>
      <p:pic>
        <p:nvPicPr>
          <p:cNvPr id="28674" name="Picture 2" descr="C:\Users\User\Pictures\тьюто.jpg"/>
          <p:cNvPicPr>
            <a:picLocks noGrp="1" noChangeAspect="1" noChangeArrowheads="1"/>
          </p:cNvPicPr>
          <p:nvPr>
            <p:ph sz="quarter" idx="4"/>
          </p:nvPr>
        </p:nvPicPr>
        <p:blipFill>
          <a:blip r:embed="rId2" cstate="print"/>
          <a:srcRect/>
          <a:stretch>
            <a:fillRect/>
          </a:stretch>
        </p:blipFill>
        <p:spPr bwMode="auto">
          <a:xfrm>
            <a:off x="6300192" y="3429000"/>
            <a:ext cx="1656184" cy="1287016"/>
          </a:xfrm>
          <a:prstGeom prst="rect">
            <a:avLst/>
          </a:prstGeom>
          <a:noFill/>
        </p:spPr>
      </p:pic>
      <p:pic>
        <p:nvPicPr>
          <p:cNvPr id="13" name="Рисунок 12" descr="Образование в Англии. Harrow School"/>
          <p:cNvPicPr/>
          <p:nvPr/>
        </p:nvPicPr>
        <p:blipFill>
          <a:blip r:embed="rId3" cstate="print"/>
          <a:srcRect/>
          <a:stretch>
            <a:fillRect/>
          </a:stretch>
        </p:blipFill>
        <p:spPr bwMode="auto">
          <a:xfrm>
            <a:off x="4788024" y="1340768"/>
            <a:ext cx="1381125" cy="1905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conditions to live and learn at Harrow School:</a:t>
            </a:r>
            <a:endParaRPr lang="ru-RU" dirty="0"/>
          </a:p>
        </p:txBody>
      </p:sp>
      <p:sp>
        <p:nvSpPr>
          <p:cNvPr id="3" name="Текст 2"/>
          <p:cNvSpPr>
            <a:spLocks noGrp="1"/>
          </p:cNvSpPr>
          <p:nvPr>
            <p:ph type="body" idx="1"/>
          </p:nvPr>
        </p:nvSpPr>
        <p:spPr>
          <a:xfrm>
            <a:off x="607224" y="579438"/>
            <a:ext cx="3931920" cy="473298"/>
          </a:xfrm>
        </p:spPr>
        <p:txBody>
          <a:bodyPr>
            <a:noAutofit/>
          </a:bodyPr>
          <a:lstStyle/>
          <a:p>
            <a:r>
              <a:rPr lang="en-US" sz="2000" dirty="0" err="1" smtClean="0"/>
              <a:t>Accomodation</a:t>
            </a:r>
            <a:r>
              <a:rPr lang="en-US" sz="2000" dirty="0" smtClean="0"/>
              <a:t>:</a:t>
            </a:r>
            <a:endParaRPr lang="ru-RU" sz="2000" dirty="0"/>
          </a:p>
        </p:txBody>
      </p:sp>
      <p:sp>
        <p:nvSpPr>
          <p:cNvPr id="4" name="Текст 3"/>
          <p:cNvSpPr>
            <a:spLocks noGrp="1"/>
          </p:cNvSpPr>
          <p:nvPr>
            <p:ph type="body" sz="half" idx="3"/>
          </p:nvPr>
        </p:nvSpPr>
        <p:spPr>
          <a:xfrm>
            <a:off x="4652169" y="579438"/>
            <a:ext cx="3931920" cy="401290"/>
          </a:xfrm>
        </p:spPr>
        <p:txBody>
          <a:bodyPr>
            <a:normAutofit fontScale="85000" lnSpcReduction="20000"/>
          </a:bodyPr>
          <a:lstStyle/>
          <a:p>
            <a:r>
              <a:rPr lang="en-US" dirty="0" smtClean="0"/>
              <a:t>The typical students’ rooms:</a:t>
            </a:r>
            <a:endParaRPr lang="ru-RU" dirty="0"/>
          </a:p>
        </p:txBody>
      </p:sp>
      <p:sp>
        <p:nvSpPr>
          <p:cNvPr id="5" name="Содержимое 4"/>
          <p:cNvSpPr>
            <a:spLocks noGrp="1"/>
          </p:cNvSpPr>
          <p:nvPr>
            <p:ph sz="quarter" idx="2"/>
          </p:nvPr>
        </p:nvSpPr>
        <p:spPr>
          <a:xfrm>
            <a:off x="611560" y="980728"/>
            <a:ext cx="3931920" cy="3850000"/>
          </a:xfrm>
        </p:spPr>
        <p:txBody>
          <a:bodyPr>
            <a:normAutofit fontScale="92500" lnSpcReduction="20000"/>
          </a:bodyPr>
          <a:lstStyle/>
          <a:p>
            <a:pPr marL="457200" indent="-457200">
              <a:buNone/>
            </a:pPr>
            <a:r>
              <a:rPr lang="ru-RU" dirty="0" smtClean="0">
                <a:latin typeface="Verdana" pitchFamily="34" charset="0"/>
                <a:ea typeface="Verdana" pitchFamily="34" charset="0"/>
                <a:cs typeface="Verdana" pitchFamily="34" charset="0"/>
              </a:rPr>
              <a:t>1.  </a:t>
            </a:r>
            <a:r>
              <a:rPr lang="en-US" dirty="0" smtClean="0">
                <a:latin typeface="Verdana" pitchFamily="34" charset="0"/>
                <a:ea typeface="Verdana" pitchFamily="34" charset="0"/>
                <a:cs typeface="Verdana" pitchFamily="34" charset="0"/>
              </a:rPr>
              <a:t>There are 1</a:t>
            </a:r>
            <a:r>
              <a:rPr lang="ru-RU" dirty="0" smtClean="0">
                <a:latin typeface="Verdana" pitchFamily="34" charset="0"/>
                <a:ea typeface="Verdana" pitchFamily="34" charset="0"/>
                <a:cs typeface="Verdana" pitchFamily="34" charset="0"/>
              </a:rPr>
              <a:t>1  </a:t>
            </a:r>
            <a:r>
              <a:rPr lang="en-US" dirty="0" smtClean="0">
                <a:latin typeface="Verdana" pitchFamily="34" charset="0"/>
                <a:ea typeface="Verdana" pitchFamily="34" charset="0"/>
                <a:cs typeface="Verdana" pitchFamily="34" charset="0"/>
              </a:rPr>
              <a:t>dormitories – Houses  at School. They compete with each other</a:t>
            </a:r>
            <a:r>
              <a:rPr lang="ru-RU" dirty="0" smtClean="0">
                <a:latin typeface="Verdana" pitchFamily="34" charset="0"/>
                <a:ea typeface="Verdana" pitchFamily="34" charset="0"/>
                <a:cs typeface="Verdana" pitchFamily="34" charset="0"/>
              </a:rPr>
              <a:t>.</a:t>
            </a:r>
          </a:p>
          <a:p>
            <a:pPr marL="457200" indent="-457200">
              <a:buNone/>
            </a:pPr>
            <a:r>
              <a:rPr lang="ru-RU" dirty="0" smtClean="0">
                <a:latin typeface="Verdana" pitchFamily="34" charset="0"/>
                <a:ea typeface="Verdana" pitchFamily="34" charset="0"/>
                <a:cs typeface="Verdana" pitchFamily="34" charset="0"/>
              </a:rPr>
              <a:t>2. </a:t>
            </a:r>
            <a:r>
              <a:rPr lang="en-US" dirty="0" smtClean="0">
                <a:latin typeface="Verdana" pitchFamily="34" charset="0"/>
                <a:ea typeface="Verdana" pitchFamily="34" charset="0"/>
                <a:cs typeface="Verdana" pitchFamily="34" charset="0"/>
              </a:rPr>
              <a:t>During first three or six terms a student of Harrow usually shares his room with his</a:t>
            </a:r>
            <a:r>
              <a:rPr lang="ru-RU"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contemporary.</a:t>
            </a:r>
          </a:p>
          <a:p>
            <a:pPr marL="457200" indent="-457200">
              <a:buNone/>
            </a:pPr>
            <a:r>
              <a:rPr lang="en-US" dirty="0" smtClean="0">
                <a:latin typeface="Verdana" pitchFamily="34" charset="0"/>
                <a:ea typeface="Verdana" pitchFamily="34" charset="0"/>
                <a:cs typeface="Verdana" pitchFamily="34" charset="0"/>
              </a:rPr>
              <a:t>3. 70% of older students live in separate</a:t>
            </a:r>
            <a:r>
              <a:rPr lang="ru-RU"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rooms.</a:t>
            </a:r>
            <a:endParaRPr lang="ru-RU" dirty="0">
              <a:latin typeface="Verdana" pitchFamily="34" charset="0"/>
              <a:ea typeface="Verdana" pitchFamily="34" charset="0"/>
              <a:cs typeface="Verdana" pitchFamily="34" charset="0"/>
            </a:endParaRPr>
          </a:p>
        </p:txBody>
      </p:sp>
      <p:pic>
        <p:nvPicPr>
          <p:cNvPr id="7" name="Содержимое 6" descr="Школы-интернаты в Англии. Harrow School"/>
          <p:cNvPicPr>
            <a:picLocks noGrp="1"/>
          </p:cNvPicPr>
          <p:nvPr>
            <p:ph sz="quarter" idx="4"/>
          </p:nvPr>
        </p:nvPicPr>
        <p:blipFill>
          <a:blip r:embed="rId2" cstate="print"/>
          <a:srcRect/>
          <a:stretch>
            <a:fillRect/>
          </a:stretch>
        </p:blipFill>
        <p:spPr bwMode="auto">
          <a:xfrm>
            <a:off x="5148064" y="1052736"/>
            <a:ext cx="2647950" cy="1905000"/>
          </a:xfrm>
          <a:prstGeom prst="rect">
            <a:avLst/>
          </a:prstGeom>
          <a:noFill/>
          <a:ln w="9525">
            <a:noFill/>
            <a:miter lim="800000"/>
            <a:headEnd/>
            <a:tailEnd/>
          </a:ln>
        </p:spPr>
      </p:pic>
      <p:pic>
        <p:nvPicPr>
          <p:cNvPr id="29698" name="Picture 2" descr="C:\Users\User\Pictures\file3-135.jpg"/>
          <p:cNvPicPr>
            <a:picLocks noChangeAspect="1" noChangeArrowheads="1"/>
          </p:cNvPicPr>
          <p:nvPr/>
        </p:nvPicPr>
        <p:blipFill>
          <a:blip r:embed="rId3" cstate="print"/>
          <a:srcRect/>
          <a:stretch>
            <a:fillRect/>
          </a:stretch>
        </p:blipFill>
        <p:spPr bwMode="auto">
          <a:xfrm>
            <a:off x="5220072" y="3068960"/>
            <a:ext cx="2540000" cy="1905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Admission to British public school is a very prestigious thing! Why?</a:t>
            </a:r>
            <a:endParaRPr lang="ru-RU" dirty="0"/>
          </a:p>
        </p:txBody>
      </p:sp>
      <p:sp>
        <p:nvSpPr>
          <p:cNvPr id="3" name="Текст 2"/>
          <p:cNvSpPr>
            <a:spLocks noGrp="1"/>
          </p:cNvSpPr>
          <p:nvPr>
            <p:ph type="body" idx="1"/>
          </p:nvPr>
        </p:nvSpPr>
        <p:spPr/>
        <p:txBody>
          <a:bodyPr/>
          <a:lstStyle/>
          <a:p>
            <a:pPr algn="ctr"/>
            <a:r>
              <a:rPr lang="en-US" dirty="0" smtClean="0"/>
              <a:t>Reasons </a:t>
            </a:r>
            <a:r>
              <a:rPr lang="en-US" u="sng" dirty="0" smtClean="0"/>
              <a:t>for:</a:t>
            </a:r>
            <a:endParaRPr lang="ru-RU" u="sng" dirty="0"/>
          </a:p>
        </p:txBody>
      </p:sp>
      <p:sp>
        <p:nvSpPr>
          <p:cNvPr id="4" name="Текст 3"/>
          <p:cNvSpPr>
            <a:spLocks noGrp="1"/>
          </p:cNvSpPr>
          <p:nvPr>
            <p:ph type="body" sz="half" idx="3"/>
          </p:nvPr>
        </p:nvSpPr>
        <p:spPr/>
        <p:txBody>
          <a:bodyPr>
            <a:normAutofit fontScale="92500" lnSpcReduction="10000"/>
          </a:bodyPr>
          <a:lstStyle/>
          <a:p>
            <a:r>
              <a:rPr lang="en-US" dirty="0" smtClean="0"/>
              <a:t>The best universities of the UK: Oxford and Cambridge</a:t>
            </a:r>
            <a:endParaRPr lang="ru-RU" dirty="0"/>
          </a:p>
        </p:txBody>
      </p:sp>
      <p:sp>
        <p:nvSpPr>
          <p:cNvPr id="5" name="Содержимое 4"/>
          <p:cNvSpPr>
            <a:spLocks noGrp="1"/>
          </p:cNvSpPr>
          <p:nvPr>
            <p:ph sz="quarter" idx="2"/>
          </p:nvPr>
        </p:nvSpPr>
        <p:spPr/>
        <p:txBody>
          <a:bodyPr>
            <a:normAutofit fontScale="85000" lnSpcReduction="20000"/>
          </a:bodyPr>
          <a:lstStyle/>
          <a:p>
            <a:r>
              <a:rPr lang="en-US" b="1" dirty="0" smtClean="0"/>
              <a:t>The level of education is extremely high</a:t>
            </a:r>
            <a:r>
              <a:rPr lang="en-US" dirty="0" smtClean="0"/>
              <a:t>;</a:t>
            </a:r>
          </a:p>
          <a:p>
            <a:r>
              <a:rPr lang="en-US" dirty="0" smtClean="0"/>
              <a:t>Each student is provided a list of the best subjects for entry into most prestigious universities;</a:t>
            </a:r>
          </a:p>
          <a:p>
            <a:r>
              <a:rPr lang="en-US" dirty="0" smtClean="0"/>
              <a:t>95% of students </a:t>
            </a:r>
            <a:r>
              <a:rPr lang="en-US" b="1" dirty="0" smtClean="0"/>
              <a:t>enter to the best universities</a:t>
            </a:r>
            <a:r>
              <a:rPr lang="en-US" dirty="0" smtClean="0"/>
              <a:t>.</a:t>
            </a:r>
          </a:p>
          <a:p>
            <a:r>
              <a:rPr lang="en-US" dirty="0" smtClean="0"/>
              <a:t>During training, students acquire the </a:t>
            </a:r>
            <a:r>
              <a:rPr lang="en-US" b="1" dirty="0" smtClean="0"/>
              <a:t>brilliant links </a:t>
            </a:r>
            <a:r>
              <a:rPr lang="en-US" dirty="0" smtClean="0"/>
              <a:t>that will help them later in life.</a:t>
            </a:r>
            <a:endParaRPr lang="ru-RU" dirty="0"/>
          </a:p>
        </p:txBody>
      </p:sp>
      <p:pic>
        <p:nvPicPr>
          <p:cNvPr id="30722" name="Picture 2" descr="C:\Users\User\Pictures\кембридж.jpg"/>
          <p:cNvPicPr>
            <a:picLocks noGrp="1" noChangeAspect="1" noChangeArrowheads="1"/>
          </p:cNvPicPr>
          <p:nvPr>
            <p:ph sz="quarter" idx="4"/>
          </p:nvPr>
        </p:nvPicPr>
        <p:blipFill>
          <a:blip r:embed="rId2" cstate="print"/>
          <a:srcRect/>
          <a:stretch>
            <a:fillRect/>
          </a:stretch>
        </p:blipFill>
        <p:spPr bwMode="auto">
          <a:xfrm>
            <a:off x="4788024" y="1412776"/>
            <a:ext cx="2447925" cy="1440160"/>
          </a:xfrm>
          <a:prstGeom prst="rect">
            <a:avLst/>
          </a:prstGeom>
          <a:noFill/>
        </p:spPr>
      </p:pic>
      <p:pic>
        <p:nvPicPr>
          <p:cNvPr id="30723" name="Picture 3" descr="C:\Users\User\Pictures\оксфорд.jpg"/>
          <p:cNvPicPr>
            <a:picLocks noChangeAspect="1" noChangeArrowheads="1"/>
          </p:cNvPicPr>
          <p:nvPr/>
        </p:nvPicPr>
        <p:blipFill>
          <a:blip r:embed="rId3" cstate="print"/>
          <a:srcRect/>
          <a:stretch>
            <a:fillRect/>
          </a:stretch>
        </p:blipFill>
        <p:spPr bwMode="auto">
          <a:xfrm>
            <a:off x="4860032" y="3212976"/>
            <a:ext cx="2376264" cy="136549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sz="1800" dirty="0" smtClean="0"/>
              <a:t>To get education is a duty to all children of the UK from 5 to 16 years old. About 90% children go to the state schools. There are 35,000 state schools in Britain.</a:t>
            </a:r>
            <a:endParaRPr lang="ru-RU" sz="1800" dirty="0"/>
          </a:p>
        </p:txBody>
      </p:sp>
      <p:sp>
        <p:nvSpPr>
          <p:cNvPr id="5" name="Текст 4"/>
          <p:cNvSpPr>
            <a:spLocks noGrp="1"/>
          </p:cNvSpPr>
          <p:nvPr>
            <p:ph type="body" idx="1"/>
          </p:nvPr>
        </p:nvSpPr>
        <p:spPr/>
        <p:txBody>
          <a:bodyPr>
            <a:normAutofit fontScale="85000" lnSpcReduction="20000"/>
          </a:bodyPr>
          <a:lstStyle/>
          <a:p>
            <a:r>
              <a:rPr lang="en-US" dirty="0" smtClean="0"/>
              <a:t>Other part of British schools are </a:t>
            </a:r>
            <a:r>
              <a:rPr lang="en-US" b="1" dirty="0" smtClean="0"/>
              <a:t>public schools.</a:t>
            </a:r>
            <a:r>
              <a:rPr lang="ru-RU" b="1" dirty="0" smtClean="0"/>
              <a:t> </a:t>
            </a:r>
            <a:r>
              <a:rPr lang="en-US" dirty="0" smtClean="0"/>
              <a:t>It is very prestigious to learn there, but fee is very high.</a:t>
            </a:r>
            <a:endParaRPr lang="ru-RU" dirty="0"/>
          </a:p>
        </p:txBody>
      </p:sp>
      <p:pic>
        <p:nvPicPr>
          <p:cNvPr id="6" name="Рисунок 5" descr="Школьное образование в Великобритании"/>
          <p:cNvPicPr/>
          <p:nvPr/>
        </p:nvPicPr>
        <p:blipFill>
          <a:blip r:embed="rId2" cstate="print"/>
          <a:srcRect/>
          <a:stretch>
            <a:fillRect/>
          </a:stretch>
        </p:blipFill>
        <p:spPr bwMode="auto">
          <a:xfrm>
            <a:off x="827584" y="476672"/>
            <a:ext cx="7620000" cy="424847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Источники создания презентации:</a:t>
            </a:r>
            <a:endParaRPr lang="ru-RU" dirty="0"/>
          </a:p>
        </p:txBody>
      </p:sp>
      <p:sp>
        <p:nvSpPr>
          <p:cNvPr id="8" name="Содержимое 7"/>
          <p:cNvSpPr>
            <a:spLocks noGrp="1"/>
          </p:cNvSpPr>
          <p:nvPr>
            <p:ph sz="half" idx="1"/>
          </p:nvPr>
        </p:nvSpPr>
        <p:spPr/>
        <p:txBody>
          <a:bodyPr>
            <a:normAutofit lnSpcReduction="10000"/>
          </a:bodyPr>
          <a:lstStyle/>
          <a:p>
            <a:endParaRPr lang="ru-RU" dirty="0" smtClean="0"/>
          </a:p>
          <a:p>
            <a:pPr marL="514350" indent="-514350">
              <a:buFont typeface="+mj-lt"/>
              <a:buAutoNum type="arabicPeriod"/>
            </a:pPr>
            <a:r>
              <a:rPr lang="en-US" sz="1700" dirty="0" smtClean="0">
                <a:hlinkClick r:id="rId2"/>
              </a:rPr>
              <a:t>https://ru.wikipedia.org/wiki/</a:t>
            </a:r>
            <a:r>
              <a:rPr lang="ru-RU" sz="1700" dirty="0" err="1" smtClean="0">
                <a:hlinkClick r:id="rId2"/>
              </a:rPr>
              <a:t>Система_</a:t>
            </a:r>
            <a:r>
              <a:rPr lang="ru-RU" sz="1700" b="1" dirty="0" err="1" smtClean="0">
                <a:hlinkClick r:id="rId2"/>
              </a:rPr>
              <a:t>образования</a:t>
            </a:r>
            <a:r>
              <a:rPr lang="ru-RU" sz="1700" dirty="0" err="1" smtClean="0">
                <a:hlinkClick r:id="rId2"/>
              </a:rPr>
              <a:t>_</a:t>
            </a:r>
            <a:r>
              <a:rPr lang="ru-RU" sz="1700" b="1" dirty="0" err="1" smtClean="0">
                <a:hlinkClick r:id="rId2"/>
              </a:rPr>
              <a:t>Великобритании</a:t>
            </a:r>
            <a:endParaRPr lang="ru-RU" sz="1700" b="1" dirty="0" smtClean="0"/>
          </a:p>
          <a:p>
            <a:pPr marL="514350" indent="-514350">
              <a:buFont typeface="+mj-lt"/>
              <a:buAutoNum type="arabicPeriod"/>
            </a:pPr>
            <a:r>
              <a:rPr lang="ru-RU" sz="1700" u="sng" dirty="0" err="1" smtClean="0">
                <a:hlinkClick r:id="rId3"/>
              </a:rPr>
              <a:t>www.edemvlondon.ru</a:t>
            </a:r>
            <a:r>
              <a:rPr lang="ru-RU" sz="1700" u="sng" dirty="0" smtClean="0">
                <a:hlinkClick r:id="rId3"/>
              </a:rPr>
              <a:t>/</a:t>
            </a:r>
            <a:r>
              <a:rPr lang="ru-RU" sz="1700" u="sng" dirty="0" err="1" smtClean="0">
                <a:hlinkClick r:id="rId3"/>
              </a:rPr>
              <a:t>school-system-in-england.html</a:t>
            </a:r>
            <a:endParaRPr lang="ru-RU" sz="1700" u="sng" dirty="0" smtClean="0"/>
          </a:p>
          <a:p>
            <a:pPr marL="514350" indent="-514350">
              <a:buFont typeface="+mj-lt"/>
              <a:buAutoNum type="arabicPeriod"/>
            </a:pPr>
            <a:r>
              <a:rPr lang="en-US" sz="1700" dirty="0" smtClean="0"/>
              <a:t>freewayrussia.ru/</a:t>
            </a:r>
            <a:r>
              <a:rPr lang="en-US" sz="1700" dirty="0" err="1" smtClean="0"/>
              <a:t>ob_obrazovanii</a:t>
            </a:r>
            <a:r>
              <a:rPr lang="en-US" sz="1700" dirty="0" smtClean="0"/>
              <a:t>/</a:t>
            </a:r>
            <a:r>
              <a:rPr lang="en-US" sz="1700" dirty="0" err="1" smtClean="0"/>
              <a:t>school_obraz_Engl</a:t>
            </a:r>
            <a:endParaRPr lang="ru-RU" sz="1700" dirty="0" smtClean="0"/>
          </a:p>
          <a:p>
            <a:pPr marL="514350" indent="-514350">
              <a:buFont typeface="+mj-lt"/>
              <a:buAutoNum type="arabicPeriod"/>
            </a:pPr>
            <a:r>
              <a:rPr lang="ru-RU" sz="1700" dirty="0" err="1" smtClean="0"/>
              <a:t>www.estudy.ru</a:t>
            </a:r>
            <a:r>
              <a:rPr lang="ru-RU" sz="1700" dirty="0" smtClean="0"/>
              <a:t> › Страны › Англия</a:t>
            </a:r>
          </a:p>
          <a:p>
            <a:pPr marL="514350" indent="-514350">
              <a:buFont typeface="+mj-lt"/>
              <a:buAutoNum type="arabicPeriod"/>
            </a:pPr>
            <a:r>
              <a:rPr lang="en-US" sz="1700" dirty="0" smtClean="0"/>
              <a:t>global-edu.ru/foreign-</a:t>
            </a:r>
            <a:r>
              <a:rPr lang="en-US" sz="1700" b="1" dirty="0" smtClean="0"/>
              <a:t>education</a:t>
            </a:r>
            <a:r>
              <a:rPr lang="en-US" sz="1700" dirty="0" smtClean="0"/>
              <a:t>/school-</a:t>
            </a:r>
            <a:r>
              <a:rPr lang="en-US" sz="1700" b="1" dirty="0" smtClean="0"/>
              <a:t>education</a:t>
            </a:r>
            <a:r>
              <a:rPr lang="en-US" sz="1700" dirty="0" smtClean="0"/>
              <a:t>-united-kingdom/</a:t>
            </a:r>
            <a:endParaRPr lang="ru-RU" sz="1700" dirty="0" smtClean="0"/>
          </a:p>
          <a:p>
            <a:pPr marL="514350" indent="-514350">
              <a:buFont typeface="+mj-lt"/>
              <a:buAutoNum type="arabicPeriod"/>
            </a:pPr>
            <a:r>
              <a:rPr lang="en-US" sz="1800" dirty="0" smtClean="0"/>
              <a:t>https://ru.wikipedia.org/wiki/</a:t>
            </a:r>
            <a:r>
              <a:rPr lang="ru-RU" sz="1800" b="1" dirty="0" err="1" smtClean="0"/>
              <a:t>Хэрроу</a:t>
            </a:r>
            <a:r>
              <a:rPr lang="ru-RU" sz="1800" dirty="0" err="1" smtClean="0"/>
              <a:t>_</a:t>
            </a:r>
            <a:r>
              <a:rPr lang="ru-RU" sz="1800" dirty="0" smtClean="0"/>
              <a:t>(</a:t>
            </a:r>
            <a:r>
              <a:rPr lang="ru-RU" sz="1800" b="1" dirty="0" smtClean="0"/>
              <a:t>школа</a:t>
            </a:r>
            <a:r>
              <a:rPr lang="ru-RU" sz="1800" dirty="0" smtClean="0"/>
              <a:t>)</a:t>
            </a:r>
            <a:endParaRPr lang="ru-RU" sz="1700" dirty="0" smtClean="0"/>
          </a:p>
          <a:p>
            <a:pPr marL="514350" indent="-514350">
              <a:buFont typeface="+mj-lt"/>
              <a:buAutoNum type="arabicPeriod"/>
            </a:pPr>
            <a:endParaRPr lang="ru-RU" sz="1900" dirty="0"/>
          </a:p>
        </p:txBody>
      </p:sp>
      <p:pic>
        <p:nvPicPr>
          <p:cNvPr id="31746" name="Picture 2" descr="C:\Users\User\Pictures\брит. обр.jpg"/>
          <p:cNvPicPr>
            <a:picLocks noGrp="1" noChangeAspect="1" noChangeArrowheads="1"/>
          </p:cNvPicPr>
          <p:nvPr>
            <p:ph sz="half" idx="2"/>
          </p:nvPr>
        </p:nvPicPr>
        <p:blipFill>
          <a:blip r:embed="rId4" cstate="print"/>
          <a:srcRect/>
          <a:stretch>
            <a:fillRect/>
          </a:stretch>
        </p:blipFill>
        <p:spPr bwMode="auto">
          <a:xfrm>
            <a:off x="5652120" y="1196752"/>
            <a:ext cx="1323975" cy="1047750"/>
          </a:xfrm>
          <a:prstGeom prst="rect">
            <a:avLst/>
          </a:prstGeom>
          <a:noFill/>
        </p:spPr>
      </p:pic>
      <p:pic>
        <p:nvPicPr>
          <p:cNvPr id="31747" name="Picture 3" descr="C:\Users\User\Pictures\харроу аудтория.jpg"/>
          <p:cNvPicPr>
            <a:picLocks noChangeAspect="1" noChangeArrowheads="1"/>
          </p:cNvPicPr>
          <p:nvPr/>
        </p:nvPicPr>
        <p:blipFill>
          <a:blip r:embed="rId5" cstate="print"/>
          <a:srcRect/>
          <a:stretch>
            <a:fillRect/>
          </a:stretch>
        </p:blipFill>
        <p:spPr bwMode="auto">
          <a:xfrm>
            <a:off x="5004048" y="2348880"/>
            <a:ext cx="2466975" cy="18478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rmAutofit fontScale="90000"/>
          </a:bodyPr>
          <a:lstStyle/>
          <a:p>
            <a:r>
              <a:rPr lang="en-US" dirty="0" smtClean="0"/>
              <a:t/>
            </a:r>
            <a:br>
              <a:rPr lang="en-US" dirty="0" smtClean="0"/>
            </a:br>
            <a:r>
              <a:rPr lang="en-US" dirty="0" smtClean="0"/>
              <a:t>The education system of the UK consists of:</a:t>
            </a:r>
            <a:endParaRPr lang="ru-RU" dirty="0"/>
          </a:p>
        </p:txBody>
      </p:sp>
      <p:sp>
        <p:nvSpPr>
          <p:cNvPr id="13" name="Содержимое 12"/>
          <p:cNvSpPr>
            <a:spLocks noGrp="1"/>
          </p:cNvSpPr>
          <p:nvPr>
            <p:ph sz="half" idx="1"/>
          </p:nvPr>
        </p:nvSpPr>
        <p:spPr/>
        <p:txBody>
          <a:bodyPr>
            <a:normAutofit/>
          </a:bodyPr>
          <a:lstStyle/>
          <a:p>
            <a:r>
              <a:rPr lang="en-US" u="sng" dirty="0" smtClean="0"/>
              <a:t>Pre-school</a:t>
            </a:r>
            <a:r>
              <a:rPr lang="en-US" dirty="0" smtClean="0"/>
              <a:t> – for children from 2 to 4(5).</a:t>
            </a:r>
          </a:p>
          <a:p>
            <a:r>
              <a:rPr lang="en-US" u="sng" dirty="0" smtClean="0"/>
              <a:t>Primary school </a:t>
            </a:r>
            <a:r>
              <a:rPr lang="en-US" dirty="0" smtClean="0"/>
              <a:t>– for children from 5 to 11.</a:t>
            </a:r>
          </a:p>
          <a:p>
            <a:r>
              <a:rPr lang="en-US" u="sng" dirty="0" smtClean="0"/>
              <a:t>Secondary school </a:t>
            </a:r>
            <a:r>
              <a:rPr lang="en-US" dirty="0" smtClean="0"/>
              <a:t>(of different types) – for children from 11 to 16. </a:t>
            </a:r>
            <a:r>
              <a:rPr lang="en-US" u="sng" dirty="0" smtClean="0"/>
              <a:t>Exam</a:t>
            </a:r>
            <a:r>
              <a:rPr lang="en-US" dirty="0" smtClean="0"/>
              <a:t>- </a:t>
            </a:r>
            <a:r>
              <a:rPr lang="ru-RU" b="1" dirty="0" smtClean="0">
                <a:hlinkClick r:id="rId2" tooltip="GCSE (General Certificate of Secondary Education)"/>
              </a:rPr>
              <a:t>GCSE</a:t>
            </a:r>
            <a:endParaRPr lang="ru-RU" dirty="0"/>
          </a:p>
        </p:txBody>
      </p:sp>
      <p:sp>
        <p:nvSpPr>
          <p:cNvPr id="14" name="Содержимое 13"/>
          <p:cNvSpPr>
            <a:spLocks noGrp="1"/>
          </p:cNvSpPr>
          <p:nvPr>
            <p:ph sz="half" idx="2"/>
          </p:nvPr>
        </p:nvSpPr>
        <p:spPr/>
        <p:txBody>
          <a:bodyPr>
            <a:normAutofit/>
          </a:bodyPr>
          <a:lstStyle/>
          <a:p>
            <a:pPr>
              <a:buNone/>
            </a:pPr>
            <a:r>
              <a:rPr lang="en-US" dirty="0" smtClean="0"/>
              <a:t>! </a:t>
            </a:r>
            <a:r>
              <a:rPr lang="en-US" b="1" dirty="0" smtClean="0"/>
              <a:t>But  if a person want to enter a university he/ she should stay at the Sixth form of secondary school till 18. </a:t>
            </a:r>
            <a:r>
              <a:rPr lang="en-US" b="1" u="sng" dirty="0" smtClean="0"/>
              <a:t>Exam - </a:t>
            </a:r>
            <a:r>
              <a:rPr lang="ru-RU" b="1" dirty="0" err="1" smtClean="0">
                <a:hlinkClick r:id="rId3" tooltip="The General Certificate of Education Advanced Level (A-levels)"/>
              </a:rPr>
              <a:t>A-level</a:t>
            </a:r>
            <a:r>
              <a:rPr lang="en-US" b="1" u="sng" dirty="0" smtClean="0"/>
              <a:t> </a:t>
            </a:r>
            <a:endParaRPr lang="ru-RU" b="1"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dirty="0" smtClean="0"/>
              <a:t>Types of secondary schools in the UK:</a:t>
            </a:r>
            <a:endParaRPr lang="ru-RU" dirty="0"/>
          </a:p>
        </p:txBody>
      </p:sp>
      <p:sp>
        <p:nvSpPr>
          <p:cNvPr id="6" name="Содержимое 5"/>
          <p:cNvSpPr>
            <a:spLocks noGrp="1"/>
          </p:cNvSpPr>
          <p:nvPr>
            <p:ph idx="1"/>
          </p:nvPr>
        </p:nvSpPr>
        <p:spPr/>
        <p:txBody>
          <a:bodyPr>
            <a:normAutofit/>
          </a:bodyPr>
          <a:lstStyle/>
          <a:p>
            <a:r>
              <a:rPr lang="en-US" b="1" dirty="0" smtClean="0">
                <a:solidFill>
                  <a:schemeClr val="accent5">
                    <a:lumMod val="50000"/>
                  </a:schemeClr>
                </a:solidFill>
              </a:rPr>
              <a:t>Comprehensive school </a:t>
            </a:r>
            <a:r>
              <a:rPr lang="en-US" dirty="0" smtClean="0">
                <a:solidFill>
                  <a:schemeClr val="accent5">
                    <a:lumMod val="50000"/>
                  </a:schemeClr>
                </a:solidFill>
              </a:rPr>
              <a:t>– </a:t>
            </a:r>
            <a:r>
              <a:rPr lang="ru-RU" dirty="0" smtClean="0">
                <a:solidFill>
                  <a:schemeClr val="accent5">
                    <a:lumMod val="50000"/>
                  </a:schemeClr>
                </a:solidFill>
              </a:rPr>
              <a:t>единая средняя школа (самая массовая государственная средняя школа в Британии)</a:t>
            </a:r>
          </a:p>
          <a:p>
            <a:r>
              <a:rPr lang="en-US" b="1" dirty="0" smtClean="0">
                <a:solidFill>
                  <a:schemeClr val="accent5">
                    <a:lumMod val="50000"/>
                  </a:schemeClr>
                </a:solidFill>
              </a:rPr>
              <a:t>Grammar school </a:t>
            </a:r>
            <a:r>
              <a:rPr lang="en-US" dirty="0" smtClean="0">
                <a:solidFill>
                  <a:schemeClr val="accent5">
                    <a:lumMod val="50000"/>
                  </a:schemeClr>
                </a:solidFill>
              </a:rPr>
              <a:t>– </a:t>
            </a:r>
            <a:r>
              <a:rPr lang="ru-RU" dirty="0" smtClean="0">
                <a:solidFill>
                  <a:schemeClr val="accent5">
                    <a:lumMod val="50000"/>
                  </a:schemeClr>
                </a:solidFill>
              </a:rPr>
              <a:t>классическая «грамматическая» школа, где занятия ведутся по углубленной программе</a:t>
            </a:r>
          </a:p>
          <a:p>
            <a:r>
              <a:rPr lang="en-US" b="1" dirty="0" smtClean="0">
                <a:solidFill>
                  <a:schemeClr val="accent5">
                    <a:lumMod val="50000"/>
                  </a:schemeClr>
                </a:solidFill>
              </a:rPr>
              <a:t>Public school </a:t>
            </a:r>
            <a:r>
              <a:rPr lang="en-US" dirty="0" smtClean="0">
                <a:solidFill>
                  <a:schemeClr val="accent5">
                    <a:lumMod val="50000"/>
                  </a:schemeClr>
                </a:solidFill>
              </a:rPr>
              <a:t>– </a:t>
            </a:r>
            <a:r>
              <a:rPr lang="ru-RU" dirty="0" smtClean="0">
                <a:solidFill>
                  <a:schemeClr val="accent5">
                    <a:lumMod val="50000"/>
                  </a:schemeClr>
                </a:solidFill>
              </a:rPr>
              <a:t>частная школа. Большинство таких школ – интернаты – </a:t>
            </a:r>
            <a:r>
              <a:rPr lang="en-US" dirty="0" smtClean="0">
                <a:solidFill>
                  <a:schemeClr val="accent5">
                    <a:lumMod val="50000"/>
                  </a:schemeClr>
                </a:solidFill>
              </a:rPr>
              <a:t>Boarding schools.</a:t>
            </a:r>
            <a:endParaRPr lang="ru-RU" dirty="0">
              <a:solidFill>
                <a:schemeClr val="accent5">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dirty="0" smtClean="0"/>
              <a:t>Most public schools are divided into two types:</a:t>
            </a:r>
            <a:endParaRPr lang="ru-RU" dirty="0"/>
          </a:p>
        </p:txBody>
      </p:sp>
      <p:sp>
        <p:nvSpPr>
          <p:cNvPr id="5" name="Текст 4"/>
          <p:cNvSpPr>
            <a:spLocks noGrp="1"/>
          </p:cNvSpPr>
          <p:nvPr>
            <p:ph type="body" idx="1"/>
          </p:nvPr>
        </p:nvSpPr>
        <p:spPr/>
        <p:txBody>
          <a:bodyPr/>
          <a:lstStyle/>
          <a:p>
            <a:pPr algn="ctr"/>
            <a:r>
              <a:rPr lang="en-US" dirty="0" smtClean="0"/>
              <a:t>Only for boys</a:t>
            </a:r>
            <a:endParaRPr lang="ru-RU" dirty="0"/>
          </a:p>
        </p:txBody>
      </p:sp>
      <p:sp>
        <p:nvSpPr>
          <p:cNvPr id="7" name="Текст 6"/>
          <p:cNvSpPr>
            <a:spLocks noGrp="1"/>
          </p:cNvSpPr>
          <p:nvPr>
            <p:ph type="body" sz="half" idx="3"/>
          </p:nvPr>
        </p:nvSpPr>
        <p:spPr/>
        <p:txBody>
          <a:bodyPr/>
          <a:lstStyle/>
          <a:p>
            <a:pPr algn="ctr"/>
            <a:r>
              <a:rPr lang="en-US" dirty="0" smtClean="0"/>
              <a:t>Only for girls</a:t>
            </a:r>
            <a:endParaRPr lang="ru-RU" dirty="0"/>
          </a:p>
        </p:txBody>
      </p:sp>
      <p:pic>
        <p:nvPicPr>
          <p:cNvPr id="9" name="Содержимое 8" descr="http://www.edukation.com.ua/upload_page/354/0111_17_1320074855.jpg"/>
          <p:cNvPicPr>
            <a:picLocks noGrp="1"/>
          </p:cNvPicPr>
          <p:nvPr>
            <p:ph sz="quarter" idx="4"/>
          </p:nvPr>
        </p:nvPicPr>
        <p:blipFill>
          <a:blip r:embed="rId2" cstate="print"/>
          <a:srcRect/>
          <a:stretch>
            <a:fillRect/>
          </a:stretch>
        </p:blipFill>
        <p:spPr bwMode="auto">
          <a:xfrm>
            <a:off x="5580112" y="1628800"/>
            <a:ext cx="1905000" cy="1266825"/>
          </a:xfrm>
          <a:prstGeom prst="rect">
            <a:avLst/>
          </a:prstGeom>
          <a:noFill/>
          <a:ln w="9525">
            <a:noFill/>
            <a:miter lim="800000"/>
            <a:headEnd/>
            <a:tailEnd/>
          </a:ln>
        </p:spPr>
      </p:pic>
      <p:pic>
        <p:nvPicPr>
          <p:cNvPr id="11" name="Рисунок 10" descr="http://www.edukation.com.ua/upload_page/354/0111_2_1320074855.jpg"/>
          <p:cNvPicPr/>
          <p:nvPr/>
        </p:nvPicPr>
        <p:blipFill>
          <a:blip r:embed="rId3" cstate="print"/>
          <a:srcRect/>
          <a:stretch>
            <a:fillRect/>
          </a:stretch>
        </p:blipFill>
        <p:spPr bwMode="auto">
          <a:xfrm>
            <a:off x="5652120" y="3284984"/>
            <a:ext cx="1905000" cy="1266825"/>
          </a:xfrm>
          <a:prstGeom prst="rect">
            <a:avLst/>
          </a:prstGeom>
          <a:noFill/>
          <a:ln w="9525">
            <a:noFill/>
            <a:miter lim="800000"/>
            <a:headEnd/>
            <a:tailEnd/>
          </a:ln>
        </p:spPr>
      </p:pic>
      <p:pic>
        <p:nvPicPr>
          <p:cNvPr id="16388" name="Picture 4" descr="C:\Users\User\Pictures\Eton-College-001.jpg"/>
          <p:cNvPicPr>
            <a:picLocks noGrp="1" noChangeAspect="1" noChangeArrowheads="1"/>
          </p:cNvPicPr>
          <p:nvPr>
            <p:ph sz="quarter" idx="2"/>
          </p:nvPr>
        </p:nvPicPr>
        <p:blipFill>
          <a:blip r:embed="rId4" cstate="print"/>
          <a:srcRect/>
          <a:stretch>
            <a:fillRect/>
          </a:stretch>
        </p:blipFill>
        <p:spPr bwMode="auto">
          <a:xfrm>
            <a:off x="608013" y="2013267"/>
            <a:ext cx="3930650" cy="235839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There are several reasons for separating schools by gender type:</a:t>
            </a:r>
            <a:endParaRPr lang="ru-RU" sz="2800" dirty="0"/>
          </a:p>
        </p:txBody>
      </p:sp>
      <p:sp>
        <p:nvSpPr>
          <p:cNvPr id="3" name="Текст 2"/>
          <p:cNvSpPr>
            <a:spLocks noGrp="1"/>
          </p:cNvSpPr>
          <p:nvPr>
            <p:ph type="body" idx="1"/>
          </p:nvPr>
        </p:nvSpPr>
        <p:spPr/>
        <p:txBody>
          <a:bodyPr/>
          <a:lstStyle/>
          <a:p>
            <a:r>
              <a:rPr lang="en-US" dirty="0" smtClean="0">
                <a:solidFill>
                  <a:schemeClr val="accent6">
                    <a:lumMod val="50000"/>
                  </a:schemeClr>
                </a:solidFill>
              </a:rPr>
              <a:t>For boys only. Why?</a:t>
            </a:r>
            <a:endParaRPr lang="ru-RU" dirty="0">
              <a:solidFill>
                <a:schemeClr val="accent6">
                  <a:lumMod val="50000"/>
                </a:schemeClr>
              </a:solidFill>
            </a:endParaRPr>
          </a:p>
        </p:txBody>
      </p:sp>
      <p:sp>
        <p:nvSpPr>
          <p:cNvPr id="4" name="Текст 3"/>
          <p:cNvSpPr>
            <a:spLocks noGrp="1"/>
          </p:cNvSpPr>
          <p:nvPr>
            <p:ph type="body" sz="half" idx="3"/>
          </p:nvPr>
        </p:nvSpPr>
        <p:spPr/>
        <p:txBody>
          <a:bodyPr/>
          <a:lstStyle/>
          <a:p>
            <a:r>
              <a:rPr lang="en-US" dirty="0" smtClean="0">
                <a:solidFill>
                  <a:schemeClr val="accent6">
                    <a:lumMod val="50000"/>
                  </a:schemeClr>
                </a:solidFill>
              </a:rPr>
              <a:t>For girls only. Why?</a:t>
            </a:r>
            <a:endParaRPr lang="ru-RU" dirty="0">
              <a:solidFill>
                <a:schemeClr val="accent6">
                  <a:lumMod val="50000"/>
                </a:schemeClr>
              </a:solidFill>
            </a:endParaRPr>
          </a:p>
        </p:txBody>
      </p:sp>
      <p:sp>
        <p:nvSpPr>
          <p:cNvPr id="5" name="Содержимое 4"/>
          <p:cNvSpPr>
            <a:spLocks noGrp="1"/>
          </p:cNvSpPr>
          <p:nvPr>
            <p:ph sz="quarter" idx="2"/>
          </p:nvPr>
        </p:nvSpPr>
        <p:spPr/>
        <p:txBody>
          <a:bodyPr>
            <a:normAutofit fontScale="85000" lnSpcReduction="20000"/>
          </a:bodyPr>
          <a:lstStyle/>
          <a:p>
            <a:r>
              <a:rPr lang="en-US" dirty="0" smtClean="0"/>
              <a:t>Boys need to move much, more sports and games.</a:t>
            </a:r>
          </a:p>
          <a:p>
            <a:r>
              <a:rPr lang="en-US" dirty="0" smtClean="0"/>
              <a:t>They have different rates of success (leadership, hardiness etc).</a:t>
            </a:r>
          </a:p>
          <a:p>
            <a:r>
              <a:rPr lang="en-US" dirty="0" smtClean="0"/>
              <a:t> The competitive environment is necessary to express themselves.</a:t>
            </a:r>
          </a:p>
          <a:p>
            <a:r>
              <a:rPr lang="en-US" dirty="0" smtClean="0"/>
              <a:t>The boys from childhood accustomed to easily cope with the " work not for men" and become self-sufficient and self-reliant.</a:t>
            </a:r>
            <a:endParaRPr lang="ru-RU" dirty="0"/>
          </a:p>
        </p:txBody>
      </p:sp>
      <p:sp>
        <p:nvSpPr>
          <p:cNvPr id="6" name="Содержимое 5"/>
          <p:cNvSpPr>
            <a:spLocks noGrp="1"/>
          </p:cNvSpPr>
          <p:nvPr>
            <p:ph sz="quarter" idx="4"/>
          </p:nvPr>
        </p:nvSpPr>
        <p:spPr/>
        <p:txBody>
          <a:bodyPr>
            <a:normAutofit fontScale="92500" lnSpcReduction="20000"/>
          </a:bodyPr>
          <a:lstStyle/>
          <a:p>
            <a:r>
              <a:rPr lang="en-US" dirty="0" smtClean="0"/>
              <a:t>Girls develop physically and emotionally faster than boys.</a:t>
            </a:r>
          </a:p>
          <a:p>
            <a:r>
              <a:rPr lang="en-US" dirty="0" smtClean="0"/>
              <a:t> Girls tend to have better disciplined.</a:t>
            </a:r>
          </a:p>
          <a:p>
            <a:r>
              <a:rPr lang="en-US" dirty="0" smtClean="0"/>
              <a:t>Girls' teams are better organized and focused on learning.</a:t>
            </a:r>
          </a:p>
          <a:p>
            <a:r>
              <a:rPr lang="en-US" dirty="0" smtClean="0"/>
              <a:t>Girls are more appreciate the support and teamwork.</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School subjects at public school of the UK:</a:t>
            </a:r>
            <a:endParaRPr lang="ru-RU" dirty="0"/>
          </a:p>
        </p:txBody>
      </p:sp>
      <p:sp>
        <p:nvSpPr>
          <p:cNvPr id="3" name="Текст 2"/>
          <p:cNvSpPr>
            <a:spLocks noGrp="1"/>
          </p:cNvSpPr>
          <p:nvPr>
            <p:ph type="body" idx="1"/>
          </p:nvPr>
        </p:nvSpPr>
        <p:spPr/>
        <p:txBody>
          <a:bodyPr/>
          <a:lstStyle/>
          <a:p>
            <a:r>
              <a:rPr lang="en-US" u="sng" dirty="0" smtClean="0">
                <a:solidFill>
                  <a:schemeClr val="accent6">
                    <a:lumMod val="50000"/>
                  </a:schemeClr>
                </a:solidFill>
              </a:rPr>
              <a:t>Compulsory:</a:t>
            </a:r>
            <a:endParaRPr lang="ru-RU" u="sng" dirty="0">
              <a:solidFill>
                <a:schemeClr val="accent6">
                  <a:lumMod val="50000"/>
                </a:schemeClr>
              </a:solidFill>
            </a:endParaRPr>
          </a:p>
        </p:txBody>
      </p:sp>
      <p:sp>
        <p:nvSpPr>
          <p:cNvPr id="4" name="Текст 3"/>
          <p:cNvSpPr>
            <a:spLocks noGrp="1"/>
          </p:cNvSpPr>
          <p:nvPr>
            <p:ph type="body" sz="half" idx="3"/>
          </p:nvPr>
        </p:nvSpPr>
        <p:spPr/>
        <p:txBody>
          <a:bodyPr/>
          <a:lstStyle/>
          <a:p>
            <a:r>
              <a:rPr lang="en-US" u="sng" dirty="0" smtClean="0">
                <a:solidFill>
                  <a:schemeClr val="accent6">
                    <a:lumMod val="50000"/>
                  </a:schemeClr>
                </a:solidFill>
              </a:rPr>
              <a:t>Optional:</a:t>
            </a:r>
            <a:endParaRPr lang="ru-RU" u="sng" dirty="0">
              <a:solidFill>
                <a:schemeClr val="accent6">
                  <a:lumMod val="50000"/>
                </a:schemeClr>
              </a:solidFill>
            </a:endParaRPr>
          </a:p>
        </p:txBody>
      </p:sp>
      <p:sp>
        <p:nvSpPr>
          <p:cNvPr id="5" name="Содержимое 4"/>
          <p:cNvSpPr>
            <a:spLocks noGrp="1"/>
          </p:cNvSpPr>
          <p:nvPr>
            <p:ph sz="quarter" idx="2"/>
          </p:nvPr>
        </p:nvSpPr>
        <p:spPr/>
        <p:txBody>
          <a:bodyPr>
            <a:normAutofit fontScale="92500" lnSpcReduction="10000"/>
          </a:bodyPr>
          <a:lstStyle/>
          <a:p>
            <a:r>
              <a:rPr lang="en-US" sz="1800" dirty="0" smtClean="0"/>
              <a:t>Math</a:t>
            </a:r>
          </a:p>
          <a:p>
            <a:r>
              <a:rPr lang="en-US" sz="1800" dirty="0" smtClean="0"/>
              <a:t>English and English Literature</a:t>
            </a:r>
          </a:p>
          <a:p>
            <a:r>
              <a:rPr lang="en-US" sz="1800" dirty="0" smtClean="0"/>
              <a:t>Science</a:t>
            </a:r>
          </a:p>
          <a:p>
            <a:r>
              <a:rPr lang="en-US" sz="1800" dirty="0" smtClean="0"/>
              <a:t>Geography</a:t>
            </a:r>
          </a:p>
          <a:p>
            <a:r>
              <a:rPr lang="en-US" sz="1800" dirty="0" smtClean="0"/>
              <a:t>History</a:t>
            </a:r>
          </a:p>
          <a:p>
            <a:r>
              <a:rPr lang="en-US" sz="1800" dirty="0" smtClean="0"/>
              <a:t>Music</a:t>
            </a:r>
          </a:p>
          <a:p>
            <a:r>
              <a:rPr lang="en-US" sz="1800" dirty="0" smtClean="0"/>
              <a:t>P.E. and Games</a:t>
            </a:r>
          </a:p>
          <a:p>
            <a:r>
              <a:rPr lang="en-US" sz="1800" dirty="0" smtClean="0"/>
              <a:t>Art and Design</a:t>
            </a:r>
          </a:p>
          <a:p>
            <a:r>
              <a:rPr lang="en-US" sz="1800" dirty="0" smtClean="0"/>
              <a:t>Modern foreign languages</a:t>
            </a:r>
          </a:p>
          <a:p>
            <a:r>
              <a:rPr lang="en-US" sz="1800" dirty="0" smtClean="0"/>
              <a:t>Information and Communication Technologies</a:t>
            </a:r>
          </a:p>
          <a:p>
            <a:r>
              <a:rPr lang="en-US" sz="1800" dirty="0" smtClean="0"/>
              <a:t>Religion</a:t>
            </a:r>
          </a:p>
          <a:p>
            <a:pPr>
              <a:buNone/>
            </a:pPr>
            <a:endParaRPr lang="en-US" sz="1800" dirty="0" smtClean="0"/>
          </a:p>
          <a:p>
            <a:endParaRPr lang="ru-RU" dirty="0"/>
          </a:p>
        </p:txBody>
      </p:sp>
      <p:sp>
        <p:nvSpPr>
          <p:cNvPr id="6" name="Содержимое 5"/>
          <p:cNvSpPr>
            <a:spLocks noGrp="1"/>
          </p:cNvSpPr>
          <p:nvPr>
            <p:ph sz="quarter" idx="4"/>
          </p:nvPr>
        </p:nvSpPr>
        <p:spPr/>
        <p:txBody>
          <a:bodyPr>
            <a:normAutofit fontScale="92500"/>
          </a:bodyPr>
          <a:lstStyle/>
          <a:p>
            <a:r>
              <a:rPr lang="en-US" dirty="0" smtClean="0"/>
              <a:t>Design and Technology</a:t>
            </a:r>
          </a:p>
          <a:p>
            <a:r>
              <a:rPr lang="en-US" dirty="0" smtClean="0"/>
              <a:t>Latin</a:t>
            </a:r>
          </a:p>
          <a:p>
            <a:r>
              <a:rPr lang="en-US" dirty="0" smtClean="0"/>
              <a:t>Greek</a:t>
            </a:r>
          </a:p>
          <a:p>
            <a:r>
              <a:rPr lang="en-US" dirty="0" smtClean="0"/>
              <a:t>History of Art</a:t>
            </a:r>
          </a:p>
          <a:p>
            <a:r>
              <a:rPr lang="en-US" dirty="0" smtClean="0"/>
              <a:t>Theatre</a:t>
            </a:r>
          </a:p>
          <a:p>
            <a:r>
              <a:rPr lang="en-US" dirty="0" smtClean="0"/>
              <a:t>Photography</a:t>
            </a:r>
          </a:p>
          <a:p>
            <a:r>
              <a:rPr lang="en-US" dirty="0" smtClean="0"/>
              <a:t>Statistics</a:t>
            </a:r>
          </a:p>
          <a:p>
            <a:r>
              <a:rPr lang="en-US" dirty="0" smtClean="0"/>
              <a:t>Management</a:t>
            </a:r>
          </a:p>
          <a:p>
            <a:r>
              <a:rPr lang="en-US" dirty="0" smtClean="0"/>
              <a:t>etc</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en-US" dirty="0" smtClean="0"/>
              <a:t>There are many extracurricular activities in public schools:</a:t>
            </a:r>
            <a:endParaRPr lang="ru-RU" dirty="0"/>
          </a:p>
        </p:txBody>
      </p:sp>
      <p:sp>
        <p:nvSpPr>
          <p:cNvPr id="8" name="Содержимое 7"/>
          <p:cNvSpPr>
            <a:spLocks noGrp="1"/>
          </p:cNvSpPr>
          <p:nvPr>
            <p:ph sz="half" idx="1"/>
          </p:nvPr>
        </p:nvSpPr>
        <p:spPr/>
        <p:txBody>
          <a:bodyPr/>
          <a:lstStyle/>
          <a:p>
            <a:r>
              <a:rPr lang="en-US" dirty="0" smtClean="0"/>
              <a:t>Horse riding</a:t>
            </a:r>
          </a:p>
          <a:p>
            <a:r>
              <a:rPr lang="en-US" dirty="0" smtClean="0"/>
              <a:t>Ballet</a:t>
            </a:r>
          </a:p>
          <a:p>
            <a:r>
              <a:rPr lang="en-US" dirty="0" smtClean="0"/>
              <a:t>Street dances, Hip-hop</a:t>
            </a:r>
          </a:p>
          <a:p>
            <a:r>
              <a:rPr lang="en-US" dirty="0" smtClean="0"/>
              <a:t>Sport games: netball, la-cross, squash, cricket etc.</a:t>
            </a:r>
          </a:p>
          <a:p>
            <a:r>
              <a:rPr lang="en-US" dirty="0" smtClean="0"/>
              <a:t>Exchange trades</a:t>
            </a:r>
            <a:endParaRPr lang="ru-RU" dirty="0" smtClean="0"/>
          </a:p>
          <a:p>
            <a:r>
              <a:rPr lang="en-US" dirty="0" smtClean="0"/>
              <a:t>Cookery</a:t>
            </a:r>
          </a:p>
          <a:p>
            <a:r>
              <a:rPr lang="en-US" dirty="0" smtClean="0"/>
              <a:t>Swimming</a:t>
            </a:r>
            <a:endParaRPr lang="ru-RU" dirty="0"/>
          </a:p>
        </p:txBody>
      </p:sp>
      <p:pic>
        <p:nvPicPr>
          <p:cNvPr id="17411" name="Picture 3" descr="C:\Users\User\Pictures\харроу activities.JPG"/>
          <p:cNvPicPr>
            <a:picLocks noGrp="1" noChangeAspect="1" noChangeArrowheads="1"/>
          </p:cNvPicPr>
          <p:nvPr>
            <p:ph sz="half" idx="2"/>
          </p:nvPr>
        </p:nvPicPr>
        <p:blipFill>
          <a:blip r:embed="rId2" cstate="print"/>
          <a:srcRect/>
          <a:stretch>
            <a:fillRect/>
          </a:stretch>
        </p:blipFill>
        <p:spPr bwMode="auto">
          <a:xfrm>
            <a:off x="4355976" y="620688"/>
            <a:ext cx="3930650" cy="2078090"/>
          </a:xfrm>
          <a:prstGeom prst="rect">
            <a:avLst/>
          </a:prstGeom>
          <a:noFill/>
        </p:spPr>
      </p:pic>
      <p:pic>
        <p:nvPicPr>
          <p:cNvPr id="15" name="Рисунок 14" descr="Английские частные школы. Harrow School"/>
          <p:cNvPicPr/>
          <p:nvPr/>
        </p:nvPicPr>
        <p:blipFill>
          <a:blip r:embed="rId3" cstate="print"/>
          <a:srcRect/>
          <a:stretch>
            <a:fillRect/>
          </a:stretch>
        </p:blipFill>
        <p:spPr bwMode="auto">
          <a:xfrm>
            <a:off x="4427984" y="2924944"/>
            <a:ext cx="1400175" cy="1832992"/>
          </a:xfrm>
          <a:prstGeom prst="rect">
            <a:avLst/>
          </a:prstGeom>
          <a:noFill/>
          <a:ln w="9525">
            <a:noFill/>
            <a:miter lim="800000"/>
            <a:headEnd/>
            <a:tailEnd/>
          </a:ln>
        </p:spPr>
      </p:pic>
      <p:pic>
        <p:nvPicPr>
          <p:cNvPr id="17412" name="Picture 4" descr="C:\Users\User\Pictures\harrow activities.jpg"/>
          <p:cNvPicPr>
            <a:picLocks noChangeAspect="1" noChangeArrowheads="1"/>
          </p:cNvPicPr>
          <p:nvPr/>
        </p:nvPicPr>
        <p:blipFill>
          <a:blip r:embed="rId4" cstate="print"/>
          <a:srcRect/>
          <a:stretch>
            <a:fillRect/>
          </a:stretch>
        </p:blipFill>
        <p:spPr bwMode="auto">
          <a:xfrm>
            <a:off x="6084168" y="2924944"/>
            <a:ext cx="2466975" cy="18478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229200"/>
            <a:ext cx="8183880" cy="807950"/>
          </a:xfrm>
        </p:spPr>
        <p:txBody>
          <a:bodyPr>
            <a:normAutofit fontScale="90000"/>
          </a:bodyPr>
          <a:lstStyle/>
          <a:p>
            <a:r>
              <a:rPr lang="en-US" sz="2400" dirty="0" smtClean="0"/>
              <a:t>Typical distribution of training time in public schools of the UK:</a:t>
            </a:r>
            <a:endParaRPr lang="ru-RU" sz="2400" dirty="0"/>
          </a:p>
        </p:txBody>
      </p:sp>
      <p:sp>
        <p:nvSpPr>
          <p:cNvPr id="3" name="Содержимое 2"/>
          <p:cNvSpPr>
            <a:spLocks noGrp="1"/>
          </p:cNvSpPr>
          <p:nvPr>
            <p:ph sz="half" idx="1"/>
          </p:nvPr>
        </p:nvSpPr>
        <p:spPr>
          <a:xfrm>
            <a:off x="514352" y="530352"/>
            <a:ext cx="3931920" cy="4842864"/>
          </a:xfrm>
        </p:spPr>
        <p:txBody>
          <a:bodyPr>
            <a:normAutofit fontScale="25000" lnSpcReduction="20000"/>
          </a:bodyPr>
          <a:lstStyle/>
          <a:p>
            <a:pPr>
              <a:buFont typeface="Wingdings" pitchFamily="2" charset="2"/>
              <a:buChar char="Ø"/>
            </a:pPr>
            <a:r>
              <a:rPr lang="en-US" sz="5600" b="1" u="sng" dirty="0" smtClean="0">
                <a:latin typeface="Verdana" pitchFamily="34" charset="0"/>
                <a:ea typeface="Verdana" pitchFamily="34" charset="0"/>
                <a:cs typeface="Verdana" pitchFamily="34" charset="0"/>
              </a:rPr>
              <a:t>School year:</a:t>
            </a:r>
            <a:endParaRPr lang="ru-RU" sz="5600" u="sng" dirty="0" smtClean="0">
              <a:latin typeface="Verdana" pitchFamily="34" charset="0"/>
              <a:ea typeface="Verdana" pitchFamily="34" charset="0"/>
              <a:cs typeface="Verdana" pitchFamily="34" charset="0"/>
            </a:endParaRPr>
          </a:p>
          <a:p>
            <a:pPr>
              <a:buNone/>
            </a:pPr>
            <a:r>
              <a:rPr lang="en-US" sz="5600" dirty="0" smtClean="0">
                <a:latin typeface="Verdana" pitchFamily="34" charset="0"/>
                <a:ea typeface="Verdana" pitchFamily="34" charset="0"/>
                <a:cs typeface="Verdana" pitchFamily="34" charset="0"/>
              </a:rPr>
              <a:t>September-December (autumn)- </a:t>
            </a:r>
            <a:r>
              <a:rPr lang="en-US" sz="5600" b="1" i="1" dirty="0" err="1" smtClean="0">
                <a:latin typeface="Verdana" pitchFamily="34" charset="0"/>
                <a:ea typeface="Verdana" pitchFamily="34" charset="0"/>
                <a:cs typeface="Verdana" pitchFamily="34" charset="0"/>
              </a:rPr>
              <a:t>Michaelmas</a:t>
            </a:r>
            <a:r>
              <a:rPr lang="en-US" sz="5600" b="1" i="1" dirty="0" smtClean="0">
                <a:latin typeface="Verdana" pitchFamily="34" charset="0"/>
                <a:ea typeface="Verdana" pitchFamily="34" charset="0"/>
                <a:cs typeface="Verdana" pitchFamily="34" charset="0"/>
              </a:rPr>
              <a:t> Term</a:t>
            </a:r>
            <a:endParaRPr lang="ru-RU" sz="5600" dirty="0" smtClean="0">
              <a:latin typeface="Verdana" pitchFamily="34" charset="0"/>
              <a:ea typeface="Verdana" pitchFamily="34" charset="0"/>
              <a:cs typeface="Verdana" pitchFamily="34" charset="0"/>
            </a:endParaRPr>
          </a:p>
          <a:p>
            <a:r>
              <a:rPr lang="en-US" sz="5600" i="1" dirty="0" smtClean="0">
                <a:latin typeface="Verdana" pitchFamily="34" charset="0"/>
                <a:ea typeface="Verdana" pitchFamily="34" charset="0"/>
                <a:cs typeface="Verdana" pitchFamily="34" charset="0"/>
              </a:rPr>
              <a:t>vacations</a:t>
            </a:r>
            <a:endParaRPr lang="ru-RU" sz="5600" dirty="0" smtClean="0">
              <a:latin typeface="Verdana" pitchFamily="34" charset="0"/>
              <a:ea typeface="Verdana" pitchFamily="34" charset="0"/>
              <a:cs typeface="Verdana" pitchFamily="34" charset="0"/>
            </a:endParaRPr>
          </a:p>
          <a:p>
            <a:pPr>
              <a:buNone/>
            </a:pPr>
            <a:r>
              <a:rPr lang="en-US" sz="5600" dirty="0" smtClean="0">
                <a:latin typeface="Verdana" pitchFamily="34" charset="0"/>
                <a:ea typeface="Verdana" pitchFamily="34" charset="0"/>
                <a:cs typeface="Verdana" pitchFamily="34" charset="0"/>
              </a:rPr>
              <a:t>January – March (spring) –</a:t>
            </a:r>
            <a:r>
              <a:rPr lang="en-US" sz="5600" b="1" i="1" dirty="0" smtClean="0">
                <a:latin typeface="Verdana" pitchFamily="34" charset="0"/>
                <a:ea typeface="Verdana" pitchFamily="34" charset="0"/>
                <a:cs typeface="Verdana" pitchFamily="34" charset="0"/>
              </a:rPr>
              <a:t>Lent Term</a:t>
            </a:r>
            <a:endParaRPr lang="ru-RU" sz="5600" dirty="0" smtClean="0">
              <a:latin typeface="Verdana" pitchFamily="34" charset="0"/>
              <a:ea typeface="Verdana" pitchFamily="34" charset="0"/>
              <a:cs typeface="Verdana" pitchFamily="34" charset="0"/>
            </a:endParaRPr>
          </a:p>
          <a:p>
            <a:r>
              <a:rPr lang="en-US" sz="5600" dirty="0" smtClean="0">
                <a:latin typeface="Verdana" pitchFamily="34" charset="0"/>
                <a:ea typeface="Verdana" pitchFamily="34" charset="0"/>
                <a:cs typeface="Verdana" pitchFamily="34" charset="0"/>
              </a:rPr>
              <a:t>vacations</a:t>
            </a:r>
            <a:endParaRPr lang="ru-RU" sz="5600" dirty="0" smtClean="0">
              <a:latin typeface="Verdana" pitchFamily="34" charset="0"/>
              <a:ea typeface="Verdana" pitchFamily="34" charset="0"/>
              <a:cs typeface="Verdana" pitchFamily="34" charset="0"/>
            </a:endParaRPr>
          </a:p>
          <a:p>
            <a:pPr>
              <a:buNone/>
            </a:pPr>
            <a:r>
              <a:rPr lang="en-US" sz="5600" dirty="0" smtClean="0">
                <a:latin typeface="Verdana" pitchFamily="34" charset="0"/>
                <a:ea typeface="Verdana" pitchFamily="34" charset="0"/>
                <a:cs typeface="Verdana" pitchFamily="34" charset="0"/>
              </a:rPr>
              <a:t>April – beginning of July – </a:t>
            </a:r>
            <a:r>
              <a:rPr lang="en-US" sz="5600" b="1" i="1" dirty="0" smtClean="0">
                <a:latin typeface="Verdana" pitchFamily="34" charset="0"/>
                <a:ea typeface="Verdana" pitchFamily="34" charset="0"/>
                <a:cs typeface="Verdana" pitchFamily="34" charset="0"/>
              </a:rPr>
              <a:t>Summer Term</a:t>
            </a:r>
            <a:endParaRPr lang="ru-RU" sz="5600" dirty="0" smtClean="0">
              <a:latin typeface="Verdana" pitchFamily="34" charset="0"/>
              <a:ea typeface="Verdana" pitchFamily="34" charset="0"/>
              <a:cs typeface="Verdana" pitchFamily="34" charset="0"/>
            </a:endParaRPr>
          </a:p>
          <a:p>
            <a:r>
              <a:rPr lang="en-US" sz="5600" dirty="0" smtClean="0">
                <a:latin typeface="Verdana" pitchFamily="34" charset="0"/>
                <a:ea typeface="Verdana" pitchFamily="34" charset="0"/>
                <a:cs typeface="Verdana" pitchFamily="34" charset="0"/>
              </a:rPr>
              <a:t>vacations</a:t>
            </a:r>
            <a:endParaRPr lang="ru-RU" sz="5600" dirty="0" smtClean="0">
              <a:latin typeface="Verdana" pitchFamily="34" charset="0"/>
              <a:ea typeface="Verdana" pitchFamily="34" charset="0"/>
              <a:cs typeface="Verdana" pitchFamily="34" charset="0"/>
            </a:endParaRPr>
          </a:p>
          <a:p>
            <a:pPr>
              <a:buFont typeface="Wingdings" pitchFamily="2" charset="2"/>
              <a:buChar char="Ø"/>
            </a:pPr>
            <a:r>
              <a:rPr lang="en-US" sz="5600" b="1" u="sng" dirty="0" smtClean="0">
                <a:latin typeface="Verdana" pitchFamily="34" charset="0"/>
                <a:ea typeface="Verdana" pitchFamily="34" charset="0"/>
                <a:cs typeface="Verdana" pitchFamily="34" charset="0"/>
              </a:rPr>
              <a:t>School week :</a:t>
            </a:r>
            <a:endParaRPr lang="ru-RU" sz="5600" b="1" u="sng" dirty="0" smtClean="0">
              <a:latin typeface="Verdana" pitchFamily="34" charset="0"/>
              <a:ea typeface="Verdana" pitchFamily="34" charset="0"/>
              <a:cs typeface="Verdana" pitchFamily="34" charset="0"/>
            </a:endParaRPr>
          </a:p>
          <a:p>
            <a:pPr lvl="0"/>
            <a:r>
              <a:rPr lang="en-US" sz="5600" u="sng" dirty="0" smtClean="0">
                <a:latin typeface="Verdana" pitchFamily="34" charset="0"/>
                <a:ea typeface="Verdana" pitchFamily="34" charset="0"/>
                <a:cs typeface="Verdana" pitchFamily="34" charset="0"/>
              </a:rPr>
              <a:t>From Monday to Friday</a:t>
            </a:r>
            <a:r>
              <a:rPr lang="en-US" sz="5600" dirty="0" smtClean="0">
                <a:latin typeface="Verdana" pitchFamily="34" charset="0"/>
                <a:ea typeface="Verdana" pitchFamily="34" charset="0"/>
                <a:cs typeface="Verdana" pitchFamily="34" charset="0"/>
              </a:rPr>
              <a:t> ( at classes, labs, IT classes, gyms and workshops</a:t>
            </a:r>
            <a:endParaRPr lang="ru-RU" sz="5600" dirty="0" smtClean="0">
              <a:latin typeface="Verdana" pitchFamily="34" charset="0"/>
              <a:ea typeface="Verdana" pitchFamily="34" charset="0"/>
              <a:cs typeface="Verdana" pitchFamily="34" charset="0"/>
            </a:endParaRPr>
          </a:p>
          <a:p>
            <a:pPr lvl="0"/>
            <a:r>
              <a:rPr lang="en-US" sz="5600" u="sng" dirty="0" smtClean="0">
                <a:latin typeface="Verdana" pitchFamily="34" charset="0"/>
                <a:ea typeface="Verdana" pitchFamily="34" charset="0"/>
                <a:cs typeface="Verdana" pitchFamily="34" charset="0"/>
              </a:rPr>
              <a:t>Saturday</a:t>
            </a:r>
            <a:r>
              <a:rPr lang="en-US" sz="5600" dirty="0" smtClean="0">
                <a:latin typeface="Verdana" pitchFamily="34" charset="0"/>
                <a:ea typeface="Verdana" pitchFamily="34" charset="0"/>
                <a:cs typeface="Verdana" pitchFamily="34" charset="0"/>
              </a:rPr>
              <a:t> is a day for sport matches and outdoor activities</a:t>
            </a:r>
          </a:p>
          <a:p>
            <a:pPr lvl="0">
              <a:buFont typeface="Wingdings" pitchFamily="2" charset="2"/>
              <a:buChar char="Ø"/>
            </a:pPr>
            <a:r>
              <a:rPr lang="en-US" sz="5600" b="1" u="sng" dirty="0" smtClean="0">
                <a:latin typeface="Verdana" pitchFamily="34" charset="0"/>
                <a:ea typeface="Verdana" pitchFamily="34" charset="0"/>
                <a:cs typeface="Verdana" pitchFamily="34" charset="0"/>
              </a:rPr>
              <a:t>School day:</a:t>
            </a:r>
            <a:endParaRPr lang="ru-RU" sz="5600" b="1" u="sng" dirty="0" smtClean="0">
              <a:latin typeface="Verdana" pitchFamily="34" charset="0"/>
              <a:ea typeface="Verdana" pitchFamily="34" charset="0"/>
              <a:cs typeface="Verdana" pitchFamily="34" charset="0"/>
            </a:endParaRPr>
          </a:p>
          <a:p>
            <a:pPr lvl="0"/>
            <a:r>
              <a:rPr lang="en-US" sz="5600" dirty="0" smtClean="0">
                <a:latin typeface="Verdana" pitchFamily="34" charset="0"/>
                <a:ea typeface="Verdana" pitchFamily="34" charset="0"/>
                <a:cs typeface="Verdana" pitchFamily="34" charset="0"/>
              </a:rPr>
              <a:t>The typical school day lasts from 9 am to 3 pm.</a:t>
            </a:r>
            <a:endParaRPr lang="ru-RU" sz="5600" dirty="0" smtClean="0">
              <a:latin typeface="Verdana" pitchFamily="34" charset="0"/>
              <a:ea typeface="Verdana" pitchFamily="34" charset="0"/>
              <a:cs typeface="Verdana" pitchFamily="34" charset="0"/>
            </a:endParaRPr>
          </a:p>
          <a:p>
            <a:pPr lvl="0"/>
            <a:r>
              <a:rPr lang="en-US" sz="5600" dirty="0" smtClean="0">
                <a:latin typeface="Verdana" pitchFamily="34" charset="0"/>
                <a:ea typeface="Verdana" pitchFamily="34" charset="0"/>
                <a:cs typeface="Verdana" pitchFamily="34" charset="0"/>
              </a:rPr>
              <a:t>There two breaks: for lunch, for dinner.</a:t>
            </a:r>
            <a:endParaRPr lang="ru-RU" sz="5600" dirty="0" smtClean="0">
              <a:latin typeface="Verdana" pitchFamily="34" charset="0"/>
              <a:ea typeface="Verdana" pitchFamily="34" charset="0"/>
              <a:cs typeface="Verdana" pitchFamily="34" charset="0"/>
            </a:endParaRPr>
          </a:p>
          <a:p>
            <a:pPr lvl="0"/>
            <a:r>
              <a:rPr lang="en-US" sz="5600" dirty="0" smtClean="0">
                <a:latin typeface="Verdana" pitchFamily="34" charset="0"/>
                <a:ea typeface="Verdana" pitchFamily="34" charset="0"/>
                <a:cs typeface="Verdana" pitchFamily="34" charset="0"/>
              </a:rPr>
              <a:t>All sport games, workshops  and outdoor activities are usually held after 3pm.</a:t>
            </a:r>
            <a:endParaRPr lang="ru-RU" sz="5600" dirty="0" smtClean="0">
              <a:latin typeface="Verdana" pitchFamily="34" charset="0"/>
              <a:ea typeface="Verdana" pitchFamily="34" charset="0"/>
              <a:cs typeface="Verdana" pitchFamily="34" charset="0"/>
            </a:endParaRPr>
          </a:p>
          <a:p>
            <a:endParaRPr lang="ru-RU" dirty="0"/>
          </a:p>
        </p:txBody>
      </p:sp>
      <p:pic>
        <p:nvPicPr>
          <p:cNvPr id="23554" name="Picture 2" descr="C:\Users\User\Pictures\adcot1.jpg"/>
          <p:cNvPicPr>
            <a:picLocks noGrp="1" noChangeAspect="1" noChangeArrowheads="1"/>
          </p:cNvPicPr>
          <p:nvPr>
            <p:ph sz="half" idx="2"/>
          </p:nvPr>
        </p:nvPicPr>
        <p:blipFill>
          <a:blip r:embed="rId2" cstate="print"/>
          <a:srcRect/>
          <a:stretch>
            <a:fillRect/>
          </a:stretch>
        </p:blipFill>
        <p:spPr bwMode="auto">
          <a:xfrm>
            <a:off x="5796136" y="1124744"/>
            <a:ext cx="2088232" cy="1368152"/>
          </a:xfrm>
          <a:prstGeom prst="rect">
            <a:avLst/>
          </a:prstGeom>
          <a:noFill/>
        </p:spPr>
      </p:pic>
      <p:pic>
        <p:nvPicPr>
          <p:cNvPr id="23555" name="Picture 3" descr="C:\Users\User\Pictures\adcote4.jpg"/>
          <p:cNvPicPr>
            <a:picLocks noChangeAspect="1" noChangeArrowheads="1"/>
          </p:cNvPicPr>
          <p:nvPr/>
        </p:nvPicPr>
        <p:blipFill>
          <a:blip r:embed="rId3" cstate="print"/>
          <a:srcRect/>
          <a:stretch>
            <a:fillRect/>
          </a:stretch>
        </p:blipFill>
        <p:spPr bwMode="auto">
          <a:xfrm>
            <a:off x="5796136" y="2996952"/>
            <a:ext cx="2016224" cy="13681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469</TotalTime>
  <Words>994</Words>
  <Application>Microsoft Office PowerPoint</Application>
  <PresentationFormat>Экран (4:3)</PresentationFormat>
  <Paragraphs>131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Аспект</vt:lpstr>
      <vt:lpstr>Education in the UK: Public Schools </vt:lpstr>
      <vt:lpstr>To get education is a duty to all children of the UK from 5 to 16 years old. About 90% children go to the state schools. There are 35,000 state schools in Britain.</vt:lpstr>
      <vt:lpstr> The education system of the UK consists of:</vt:lpstr>
      <vt:lpstr>Types of secondary schools in the UK:</vt:lpstr>
      <vt:lpstr>Most public schools are divided into two types:</vt:lpstr>
      <vt:lpstr>There are several reasons for separating schools by gender type:</vt:lpstr>
      <vt:lpstr>School subjects at public school of the UK:</vt:lpstr>
      <vt:lpstr>There are many extracurricular activities in public schools:</vt:lpstr>
      <vt:lpstr>Typical distribution of training time in public schools of the UK:</vt:lpstr>
      <vt:lpstr>School uniform is one of compulsory elements in many school of the UK. As a rule, students are proud of their uniform and even participate in its design. Here you can see a sample of school uniform in one of comprehensive school in London:</vt:lpstr>
      <vt:lpstr>In public schools of the UK, school uniform is compulsory. It is one of elements in student’s image. Sometimes it is cute but in some cases, school uniform is rather unusual. Here you can see a sample of Harrow School uniform:</vt:lpstr>
      <vt:lpstr>School uniform in many school is based on traditions (religious or genteel):</vt:lpstr>
      <vt:lpstr>Harrow School is one of the oldest public schools for boys in the UK. It was founded in 1572.</vt:lpstr>
      <vt:lpstr>Location  and general information</vt:lpstr>
      <vt:lpstr>In addition to scions of royal families many famous people were graduates of Harrow School:</vt:lpstr>
      <vt:lpstr>All students of Harrow School are divided into 5 groups (these groups are based on the years of training):</vt:lpstr>
      <vt:lpstr>Special traits of the educational process at Harrow School:</vt:lpstr>
      <vt:lpstr>The conditions to live and learn at Harrow School:</vt:lpstr>
      <vt:lpstr>Admission to British public school is a very prestigious thing! Why?</vt:lpstr>
      <vt:lpstr>Источники создания презентации:</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 the UK: Public Schools</dc:title>
  <dc:creator>Наталья Кулахметова</dc:creator>
  <cp:lastModifiedBy>Наталья Кулахметова</cp:lastModifiedBy>
  <cp:revision>45</cp:revision>
  <dcterms:created xsi:type="dcterms:W3CDTF">2015-08-22T06:53:49Z</dcterms:created>
  <dcterms:modified xsi:type="dcterms:W3CDTF">2015-10-05T13:52:36Z</dcterms:modified>
</cp:coreProperties>
</file>