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6DEC2C-BD41-487A-A5A3-08D65DADB5CC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CD80B9F-011E-48C3-B148-BF5E1E034F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uztest.ru/Data/users/161/pavnoctop%20tpey_1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еугольник"/>
          <p:cNvPicPr/>
          <p:nvPr/>
        </p:nvPicPr>
        <p:blipFill>
          <a:blip r:embed="rId2" cstate="print"/>
          <a:srcRect t="19675" b="29512"/>
          <a:stretch>
            <a:fillRect/>
          </a:stretch>
        </p:blipFill>
        <p:spPr bwMode="auto">
          <a:xfrm>
            <a:off x="0" y="0"/>
            <a:ext cx="914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реугольник"/>
          <p:cNvPicPr/>
          <p:nvPr/>
        </p:nvPicPr>
        <p:blipFill>
          <a:blip r:embed="rId2" cstate="print"/>
          <a:srcRect t="70884" b="8233"/>
          <a:stretch>
            <a:fillRect/>
          </a:stretch>
        </p:blipFill>
        <p:spPr bwMode="auto">
          <a:xfrm>
            <a:off x="611560" y="4293096"/>
            <a:ext cx="82809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-possible.info/images/art/sculpture/hemaekers/unity_ex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3"/>
            <a:ext cx="3456384" cy="5676543"/>
          </a:xfrm>
          <a:prstGeom prst="rect">
            <a:avLst/>
          </a:prstGeom>
          <a:noFill/>
        </p:spPr>
      </p:pic>
      <p:pic>
        <p:nvPicPr>
          <p:cNvPr id="23556" name="Picture 4" descr="http://im-possible.info/images/art/sculpture/hemaekers/un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75797"/>
            <a:ext cx="3672408" cy="473519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- Страница 6 - Интеллектуальные игры - Твой форум! . - Страница 6"/>
          <p:cNvPicPr>
            <a:picLocks noChangeAspect="1" noChangeArrowheads="1"/>
          </p:cNvPicPr>
          <p:nvPr/>
        </p:nvPicPr>
        <p:blipFill>
          <a:blip r:embed="rId2" cstate="print"/>
          <a:srcRect l="34091" r="39773"/>
          <a:stretch>
            <a:fillRect/>
          </a:stretch>
        </p:blipFill>
        <p:spPr bwMode="auto">
          <a:xfrm>
            <a:off x="5292080" y="404664"/>
            <a:ext cx="2808312" cy="2739937"/>
          </a:xfrm>
          <a:prstGeom prst="rect">
            <a:avLst/>
          </a:prstGeom>
          <a:noFill/>
        </p:spPr>
      </p:pic>
      <p:pic>
        <p:nvPicPr>
          <p:cNvPr id="22532" name="Picture 4" descr="Картинки - Страница 6 - Интеллектуальные игры - Твой форум! . - Страница 6"/>
          <p:cNvPicPr>
            <a:picLocks noChangeAspect="1" noChangeArrowheads="1"/>
          </p:cNvPicPr>
          <p:nvPr/>
        </p:nvPicPr>
        <p:blipFill>
          <a:blip r:embed="rId2" cstate="print"/>
          <a:srcRect r="65980"/>
          <a:stretch>
            <a:fillRect/>
          </a:stretch>
        </p:blipFill>
        <p:spPr bwMode="auto">
          <a:xfrm>
            <a:off x="395536" y="188640"/>
            <a:ext cx="4094295" cy="3068960"/>
          </a:xfrm>
          <a:prstGeom prst="rect">
            <a:avLst/>
          </a:prstGeom>
          <a:noFill/>
        </p:spPr>
      </p:pic>
      <p:pic>
        <p:nvPicPr>
          <p:cNvPr id="22534" name="Picture 6" descr="Картинки - Страница 6 - Интеллектуальные игры - Твой форум! . - Страница 6"/>
          <p:cNvPicPr>
            <a:picLocks noChangeAspect="1" noChangeArrowheads="1"/>
          </p:cNvPicPr>
          <p:nvPr/>
        </p:nvPicPr>
        <p:blipFill>
          <a:blip r:embed="rId2" cstate="print"/>
          <a:srcRect l="59534"/>
          <a:stretch>
            <a:fillRect/>
          </a:stretch>
        </p:blipFill>
        <p:spPr bwMode="auto">
          <a:xfrm>
            <a:off x="2411759" y="3573016"/>
            <a:ext cx="4685033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chool.xvatit.com/images/7/7b/1701201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37361" cy="3024336"/>
          </a:xfrm>
          <a:prstGeom prst="rect">
            <a:avLst/>
          </a:prstGeom>
          <a:noFill/>
        </p:spPr>
      </p:pic>
      <p:pic>
        <p:nvPicPr>
          <p:cNvPr id="24580" name="Picture 4" descr="http://img-fotki.yandex.ru/get/9795/167134308.4/0_cb035_6f938be5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3320837" cy="2520280"/>
          </a:xfrm>
          <a:prstGeom prst="rect">
            <a:avLst/>
          </a:prstGeom>
          <a:noFill/>
        </p:spPr>
      </p:pic>
      <p:pic>
        <p:nvPicPr>
          <p:cNvPr id="24582" name="Picture 6" descr="http://pandia.ru/text/78/073/images/image005_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96952"/>
            <a:ext cx="4896544" cy="37057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4"/>
          <p:cNvSpPr txBox="1">
            <a:spLocks noChangeArrowheads="1"/>
          </p:cNvSpPr>
          <p:nvPr/>
        </p:nvSpPr>
        <p:spPr bwMode="auto">
          <a:xfrm>
            <a:off x="250825" y="1889125"/>
            <a:ext cx="8640763" cy="4302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Verdana" pitchFamily="34" charset="0"/>
              </a:rPr>
              <a:t>Что такое треугольник?</a:t>
            </a:r>
            <a:endParaRPr lang="en-US" sz="2200">
              <a:latin typeface="Verdana" pitchFamily="34" charset="0"/>
            </a:endParaRPr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</a:rPr>
              <a:t>ПРОВЕРЬТЕ СЕБЯ</a:t>
            </a:r>
          </a:p>
        </p:txBody>
      </p:sp>
      <p:sp>
        <p:nvSpPr>
          <p:cNvPr id="23556" name="TextBox 13"/>
          <p:cNvSpPr txBox="1">
            <a:spLocks noChangeArrowheads="1"/>
          </p:cNvSpPr>
          <p:nvPr/>
        </p:nvSpPr>
        <p:spPr bwMode="auto">
          <a:xfrm>
            <a:off x="250825" y="1258888"/>
            <a:ext cx="8640763" cy="431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Verdana" pitchFamily="34" charset="0"/>
              </a:rPr>
              <a:t>Ответьте на следующие вопросы:</a:t>
            </a:r>
            <a:endParaRPr lang="en-US" sz="2200" b="1">
              <a:latin typeface="Verdana" pitchFamily="34" charset="0"/>
            </a:endParaRPr>
          </a:p>
        </p:txBody>
      </p:sp>
      <p:sp>
        <p:nvSpPr>
          <p:cNvPr id="23557" name="TextBox 28"/>
          <p:cNvSpPr txBox="1">
            <a:spLocks noChangeArrowheads="1"/>
          </p:cNvSpPr>
          <p:nvPr/>
        </p:nvSpPr>
        <p:spPr bwMode="auto">
          <a:xfrm>
            <a:off x="0" y="134938"/>
            <a:ext cx="3132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151515"/>
                </a:solidFill>
                <a:latin typeface="Verdana" pitchFamily="34" charset="0"/>
              </a:rPr>
              <a:t>Треугольники</a:t>
            </a:r>
          </a:p>
          <a:p>
            <a:pPr algn="ctr"/>
            <a:r>
              <a:rPr lang="ru-RU" b="1">
                <a:solidFill>
                  <a:srgbClr val="151515"/>
                </a:solidFill>
                <a:latin typeface="Verdana" pitchFamily="34" charset="0"/>
              </a:rPr>
              <a:t>и их виды</a:t>
            </a:r>
            <a:endParaRPr lang="en-US" b="1">
              <a:solidFill>
                <a:srgbClr val="151515"/>
              </a:solidFill>
              <a:latin typeface="Verdana" pitchFamily="34" charset="0"/>
            </a:endParaRP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251520" y="3356992"/>
            <a:ext cx="8640763" cy="7683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Verdana" pitchFamily="34" charset="0"/>
              </a:rPr>
              <a:t>Какой треугольник называют тупоугольным? остроугольным? прямоугольным?</a:t>
            </a:r>
            <a:endParaRPr lang="en-US" sz="2200" dirty="0">
              <a:latin typeface="Verdana" pitchFamily="34" charset="0"/>
            </a:endParaRPr>
          </a:p>
        </p:txBody>
      </p:sp>
      <p:sp>
        <p:nvSpPr>
          <p:cNvPr id="23559" name="TextBox 14"/>
          <p:cNvSpPr txBox="1">
            <a:spLocks noChangeArrowheads="1"/>
          </p:cNvSpPr>
          <p:nvPr/>
        </p:nvSpPr>
        <p:spPr bwMode="auto">
          <a:xfrm>
            <a:off x="251520" y="4221088"/>
            <a:ext cx="8640763" cy="431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Verdana" pitchFamily="34" charset="0"/>
              </a:rPr>
              <a:t>Как называются стороны прямоугольного треугольника?</a:t>
            </a:r>
            <a:endParaRPr lang="en-US" sz="2200" dirty="0">
              <a:latin typeface="Verdana" pitchFamily="34" charset="0"/>
            </a:endParaRPr>
          </a:p>
        </p:txBody>
      </p:sp>
      <p:sp>
        <p:nvSpPr>
          <p:cNvPr id="23560" name="TextBox 14"/>
          <p:cNvSpPr txBox="1">
            <a:spLocks noChangeArrowheads="1"/>
          </p:cNvSpPr>
          <p:nvPr/>
        </p:nvSpPr>
        <p:spPr bwMode="auto">
          <a:xfrm>
            <a:off x="251520" y="4797152"/>
            <a:ext cx="8640763" cy="4302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Verdana" pitchFamily="34" charset="0"/>
              </a:rPr>
              <a:t>Чему равна сумма углов любого треугольника?</a:t>
            </a:r>
            <a:endParaRPr lang="en-US" sz="2200" dirty="0">
              <a:latin typeface="Verdana" pitchFamily="34" charset="0"/>
            </a:endParaRPr>
          </a:p>
        </p:txBody>
      </p: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251520" y="5373216"/>
            <a:ext cx="8640763" cy="43021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Verdana" pitchFamily="34" charset="0"/>
              </a:rPr>
              <a:t>Что такое неравенство треугольника?</a:t>
            </a:r>
            <a:endParaRPr lang="en-US" sz="2200">
              <a:latin typeface="Verdana" pitchFamily="34" charset="0"/>
            </a:endParaRPr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251520" y="5949280"/>
            <a:ext cx="8640763" cy="7699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Verdana" pitchFamily="34" charset="0"/>
              </a:rPr>
              <a:t>Можно ли построить треугольник со сторонами</a:t>
            </a:r>
          </a:p>
          <a:p>
            <a:r>
              <a:rPr lang="ru-RU" sz="2200" dirty="0">
                <a:latin typeface="Verdana" pitchFamily="34" charset="0"/>
              </a:rPr>
              <a:t>2 м, 3 м, 7 м? 10 см, 15 см, 9 см?</a:t>
            </a:r>
            <a:endParaRPr lang="en-US" sz="2200" dirty="0">
              <a:latin typeface="Verdana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51520" y="2420888"/>
            <a:ext cx="8640763" cy="7699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Verdana" pitchFamily="34" charset="0"/>
              </a:rPr>
              <a:t>Как можно проверить что две геометрические фигуры равны?</a:t>
            </a:r>
            <a:endParaRPr lang="en-US" sz="2200" dirty="0">
              <a:latin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166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Домашнее задание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87624" y="1484784"/>
            <a:ext cx="756084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Найти определение 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флексагона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Конкурс архитекторов.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Изготовьте аппликации из треугольников.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Оценивается аккуратность и фантазия.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Найти стихи о треугольнике или сочинить самим.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755495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0000" b="1" cap="none" spc="0" dirty="0" smtClean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Треугольник </a:t>
            </a:r>
          </a:p>
          <a:p>
            <a:pPr algn="ctr"/>
            <a:r>
              <a:rPr lang="ru-RU" sz="10000" b="1" cap="none" spc="0" dirty="0" smtClean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его виды</a:t>
            </a:r>
            <a:endParaRPr lang="ru-RU" sz="10000" b="1" cap="none" spc="0" dirty="0">
              <a:ln/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194" name="Picture 2" descr="http://savepic.net/63918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87582"/>
            <a:ext cx="4970389" cy="34704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135938" cy="1666875"/>
          </a:xfrm>
          <a:ln w="5715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buClr>
                <a:srgbClr val="5B7834"/>
              </a:buClr>
              <a:buSzPct val="50000"/>
              <a:buFont typeface="Wingdings" pitchFamily="2" charset="2"/>
              <a:buChar char="v"/>
            </a:pPr>
            <a:r>
              <a:rPr lang="ru-RU" sz="2000" smtClean="0">
                <a:solidFill>
                  <a:schemeClr val="tx2"/>
                </a:solidFill>
                <a:cs typeface="Times New Roman" pitchFamily="18" charset="0"/>
              </a:rPr>
              <a:t>простейший многоугольник, имеющий 3 вершины (угла) и 3 стороны; </a:t>
            </a:r>
          </a:p>
          <a:p>
            <a:pPr eaLnBrk="1" hangingPunct="1">
              <a:lnSpc>
                <a:spcPct val="100000"/>
              </a:lnSpc>
              <a:buClr>
                <a:srgbClr val="5B7834"/>
              </a:buClr>
              <a:buSzPct val="50000"/>
              <a:buFont typeface="Wingdings" pitchFamily="2" charset="2"/>
              <a:buChar char="v"/>
            </a:pPr>
            <a:r>
              <a:rPr lang="ru-RU" sz="2000" smtClean="0">
                <a:solidFill>
                  <a:schemeClr val="tx2"/>
                </a:solidFill>
                <a:cs typeface="Times New Roman" pitchFamily="18" charset="0"/>
              </a:rPr>
              <a:t>часть плоскости, ограниченная тремя точками, и тремя отрезками, попарно соединяющими эти точки;</a:t>
            </a:r>
          </a:p>
          <a:p>
            <a:pPr eaLnBrk="1" hangingPunct="1">
              <a:lnSpc>
                <a:spcPct val="100000"/>
              </a:lnSpc>
              <a:buClr>
                <a:srgbClr val="5B7834"/>
              </a:buClr>
              <a:buSzPct val="50000"/>
              <a:buFont typeface="Wingdings" pitchFamily="2" charset="2"/>
              <a:buChar char="v"/>
            </a:pPr>
            <a:r>
              <a:rPr lang="ru-RU" sz="2000" smtClean="0">
                <a:solidFill>
                  <a:schemeClr val="tx2"/>
                </a:solidFill>
                <a:cs typeface="Times New Roman" pitchFamily="18" charset="0"/>
              </a:rPr>
              <a:t> замкнутая ломаная линия с тремя звеньями.</a:t>
            </a:r>
            <a:endParaRPr lang="ru-RU" sz="2000" smtClean="0">
              <a:solidFill>
                <a:schemeClr val="tx2"/>
              </a:solidFill>
            </a:endParaRPr>
          </a:p>
        </p:txBody>
      </p:sp>
      <p:pic>
        <p:nvPicPr>
          <p:cNvPr id="4" name="Рисунок 3" descr="pavnoctop tpey_1"/>
          <p:cNvPicPr>
            <a:picLocks noChangeAspect="1" noChangeArrowheads="1"/>
          </p:cNvPicPr>
          <p:nvPr/>
        </p:nvPicPr>
        <p:blipFill>
          <a:blip r:embed="rId2" r:link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251520" y="3645024"/>
            <a:ext cx="3744416" cy="246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Равнобедренный треугольник 4"/>
          <p:cNvSpPr/>
          <p:nvPr/>
        </p:nvSpPr>
        <p:spPr bwMode="auto">
          <a:xfrm rot="20683327">
            <a:off x="4281654" y="4450896"/>
            <a:ext cx="2479675" cy="1408113"/>
          </a:xfrm>
          <a:prstGeom prst="triangle">
            <a:avLst>
              <a:gd name="adj" fmla="val 74764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 rot="9907438">
            <a:off x="5765793" y="3070151"/>
            <a:ext cx="2409825" cy="1200150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>
            <a:cxnSpLocks noChangeShapeType="1"/>
          </p:cNvCxnSpPr>
          <p:nvPr/>
        </p:nvCxnSpPr>
        <p:spPr bwMode="auto">
          <a:xfrm rot="5400000">
            <a:off x="1691409" y="2492501"/>
            <a:ext cx="1512042" cy="79275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Прямая со стрелкой 8"/>
          <p:cNvCxnSpPr>
            <a:cxnSpLocks noChangeShapeType="1"/>
          </p:cNvCxnSpPr>
          <p:nvPr/>
        </p:nvCxnSpPr>
        <p:spPr bwMode="auto">
          <a:xfrm rot="16200000" flipH="1">
            <a:off x="3383868" y="2672915"/>
            <a:ext cx="2448273" cy="13681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>
            <a:off x="5220072" y="1988842"/>
            <a:ext cx="1368152" cy="93610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004175" cy="1274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  <a:effectLst/>
              </a:rPr>
              <a:t>Виды треугольников по сторонам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H="1">
            <a:off x="1908175" y="1268413"/>
            <a:ext cx="1630363" cy="720725"/>
          </a:xfrm>
          <a:prstGeom prst="line">
            <a:avLst/>
          </a:prstGeom>
          <a:noFill/>
          <a:ln w="936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4643438" y="1196975"/>
            <a:ext cx="0" cy="863600"/>
          </a:xfrm>
          <a:prstGeom prst="line">
            <a:avLst/>
          </a:prstGeom>
          <a:noFill/>
          <a:ln w="936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759450" y="1268413"/>
            <a:ext cx="1404938" cy="865187"/>
          </a:xfrm>
          <a:prstGeom prst="line">
            <a:avLst/>
          </a:prstGeom>
          <a:noFill/>
          <a:ln w="936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63938" y="2217738"/>
            <a:ext cx="2160587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4700B8"/>
                </a:solidFill>
              </a:rPr>
              <a:t>Р</a:t>
            </a:r>
            <a:r>
              <a:rPr lang="en-GB" sz="2000">
                <a:solidFill>
                  <a:srgbClr val="4700B8"/>
                </a:solidFill>
              </a:rPr>
              <a:t>авносторонний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188" y="2217738"/>
            <a:ext cx="2520950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4700B8"/>
                </a:solidFill>
              </a:rPr>
              <a:t>Р</a:t>
            </a:r>
            <a:r>
              <a:rPr lang="en-GB" sz="2000">
                <a:solidFill>
                  <a:srgbClr val="4700B8"/>
                </a:solidFill>
              </a:rPr>
              <a:t>авнобедренный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64275" y="2217738"/>
            <a:ext cx="2195513" cy="34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4700B8"/>
                </a:solidFill>
              </a:rPr>
              <a:t>Р</a:t>
            </a:r>
            <a:r>
              <a:rPr lang="en-GB" sz="2000">
                <a:solidFill>
                  <a:srgbClr val="4700B8"/>
                </a:solidFill>
              </a:rPr>
              <a:t>азносторонний</a:t>
            </a:r>
          </a:p>
        </p:txBody>
      </p:sp>
      <p:grpSp>
        <p:nvGrpSpPr>
          <p:cNvPr id="2" name="Группа 48"/>
          <p:cNvGrpSpPr>
            <a:grpSpLocks/>
          </p:cNvGrpSpPr>
          <p:nvPr/>
        </p:nvGrpSpPr>
        <p:grpSpPr bwMode="auto">
          <a:xfrm>
            <a:off x="6173788" y="2786063"/>
            <a:ext cx="2519362" cy="1487487"/>
            <a:chOff x="6173150" y="2786124"/>
            <a:chExt cx="2520602" cy="1487414"/>
          </a:xfrm>
        </p:grpSpPr>
        <p:grpSp>
          <p:nvGrpSpPr>
            <p:cNvPr id="3" name="Группа 35"/>
            <p:cNvGrpSpPr>
              <a:grpSpLocks/>
            </p:cNvGrpSpPr>
            <p:nvPr/>
          </p:nvGrpSpPr>
          <p:grpSpPr bwMode="auto">
            <a:xfrm rot="-466238">
              <a:off x="6173150" y="2786124"/>
              <a:ext cx="2520602" cy="1487414"/>
              <a:chOff x="6406382" y="2881560"/>
              <a:chExt cx="2520602" cy="1487414"/>
            </a:xfrm>
          </p:grpSpPr>
          <p:sp>
            <p:nvSpPr>
              <p:cNvPr id="6189" name="Text Box 14"/>
              <p:cNvSpPr txBox="1">
                <a:spLocks noChangeArrowheads="1"/>
              </p:cNvSpPr>
              <p:nvPr/>
            </p:nvSpPr>
            <p:spPr bwMode="auto">
              <a:xfrm>
                <a:off x="6405287" y="4020147"/>
                <a:ext cx="360539" cy="3476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i="1">
                    <a:solidFill>
                      <a:srgbClr val="000000"/>
                    </a:solidFill>
                    <a:latin typeface="Times New Roman" pitchFamily="18" charset="0"/>
                  </a:rPr>
                  <a:t>Н</a:t>
                </a:r>
              </a:p>
            </p:txBody>
          </p:sp>
          <p:sp>
            <p:nvSpPr>
              <p:cNvPr id="6190" name="Text Box 15"/>
              <p:cNvSpPr txBox="1">
                <a:spLocks noChangeArrowheads="1"/>
              </p:cNvSpPr>
              <p:nvPr/>
            </p:nvSpPr>
            <p:spPr bwMode="auto">
              <a:xfrm>
                <a:off x="6479009" y="2881363"/>
                <a:ext cx="358952" cy="3476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i="1">
                    <a:solidFill>
                      <a:srgbClr val="000000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6191" name="Text Box 16"/>
              <p:cNvSpPr txBox="1">
                <a:spLocks noChangeArrowheads="1"/>
              </p:cNvSpPr>
              <p:nvPr/>
            </p:nvSpPr>
            <p:spPr bwMode="auto">
              <a:xfrm>
                <a:off x="8566442" y="3888733"/>
                <a:ext cx="360540" cy="3476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i="1">
                    <a:solidFill>
                      <a:srgbClr val="000000"/>
                    </a:solidFill>
                    <a:latin typeface="Times New Roman" pitchFamily="18" charset="0"/>
                  </a:rPr>
                  <a:t>Т</a:t>
                </a:r>
              </a:p>
            </p:txBody>
          </p:sp>
          <p:sp>
            <p:nvSpPr>
              <p:cNvPr id="6192" name="AutoShape 19"/>
              <p:cNvSpPr>
                <a:spLocks noChangeArrowheads="1"/>
              </p:cNvSpPr>
              <p:nvPr/>
            </p:nvSpPr>
            <p:spPr bwMode="auto">
              <a:xfrm>
                <a:off x="6623050" y="3157215"/>
                <a:ext cx="1979613" cy="900435"/>
              </a:xfrm>
              <a:prstGeom prst="rtTriangl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93" name="Line 27"/>
              <p:cNvSpPr>
                <a:spLocks noChangeShapeType="1"/>
              </p:cNvSpPr>
              <p:nvPr/>
            </p:nvSpPr>
            <p:spPr bwMode="auto">
              <a:xfrm flipV="1">
                <a:off x="6514753" y="3613224"/>
                <a:ext cx="216024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4" name="Line 28"/>
              <p:cNvSpPr>
                <a:spLocks noChangeShapeType="1"/>
              </p:cNvSpPr>
              <p:nvPr/>
            </p:nvSpPr>
            <p:spPr bwMode="auto">
              <a:xfrm flipH="1">
                <a:off x="7522865" y="3541217"/>
                <a:ext cx="72008" cy="14401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5" name="Line 29"/>
              <p:cNvSpPr>
                <a:spLocks noChangeShapeType="1"/>
              </p:cNvSpPr>
              <p:nvPr/>
            </p:nvSpPr>
            <p:spPr bwMode="auto">
              <a:xfrm flipH="1">
                <a:off x="7581581" y="3559348"/>
                <a:ext cx="82825" cy="15607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86" name="Line 29"/>
            <p:cNvSpPr>
              <a:spLocks noChangeShapeType="1"/>
            </p:cNvSpPr>
            <p:nvPr/>
          </p:nvSpPr>
          <p:spPr bwMode="auto">
            <a:xfrm flipH="1">
              <a:off x="7380312" y="3861048"/>
              <a:ext cx="0" cy="14401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Line 29"/>
            <p:cNvSpPr>
              <a:spLocks noChangeShapeType="1"/>
            </p:cNvSpPr>
            <p:nvPr/>
          </p:nvSpPr>
          <p:spPr bwMode="auto">
            <a:xfrm flipH="1">
              <a:off x="7452320" y="3861048"/>
              <a:ext cx="0" cy="14401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Line 29"/>
            <p:cNvSpPr>
              <a:spLocks noChangeShapeType="1"/>
            </p:cNvSpPr>
            <p:nvPr/>
          </p:nvSpPr>
          <p:spPr bwMode="auto">
            <a:xfrm flipH="1">
              <a:off x="7308304" y="3861048"/>
              <a:ext cx="0" cy="14401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419475" y="5437188"/>
            <a:ext cx="295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ahoma" pitchFamily="34" charset="0"/>
              <a:buAutoNum type="arabicParenR"/>
            </a:pPr>
            <a:r>
              <a:rPr lang="ru-RU" sz="1600">
                <a:latin typeface="Times New Roman" pitchFamily="18" charset="0"/>
              </a:rPr>
              <a:t>Все углы  равны 60°.</a:t>
            </a:r>
          </a:p>
          <a:p>
            <a:pPr marL="342900" indent="-342900"/>
            <a:endParaRPr lang="ru-RU" sz="1600">
              <a:latin typeface="Times New Roman" pitchFamily="18" charset="0"/>
            </a:endParaRPr>
          </a:p>
        </p:txBody>
      </p:sp>
      <p:sp>
        <p:nvSpPr>
          <p:cNvPr id="45" name="Дуга 44"/>
          <p:cNvSpPr/>
          <p:nvPr/>
        </p:nvSpPr>
        <p:spPr bwMode="auto">
          <a:xfrm rot="908637">
            <a:off x="790575" y="4757738"/>
            <a:ext cx="287338" cy="300037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6" name="Дуга 45"/>
          <p:cNvSpPr/>
          <p:nvPr/>
        </p:nvSpPr>
        <p:spPr bwMode="auto">
          <a:xfrm rot="15809820">
            <a:off x="1958182" y="4774406"/>
            <a:ext cx="287338" cy="301625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48" name="Прямая соединительная линия 47"/>
          <p:cNvCxnSpPr>
            <a:cxnSpLocks noChangeShapeType="1"/>
            <a:stCxn id="6180" idx="0"/>
            <a:endCxn id="6180" idx="3"/>
          </p:cNvCxnSpPr>
          <p:nvPr/>
        </p:nvCxnSpPr>
        <p:spPr bwMode="auto">
          <a:xfrm rot="16200000" flipH="1">
            <a:off x="540543" y="3967957"/>
            <a:ext cx="19796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1" name="Группа 40"/>
          <p:cNvGrpSpPr>
            <a:grpSpLocks/>
          </p:cNvGrpSpPr>
          <p:nvPr/>
        </p:nvGrpSpPr>
        <p:grpSpPr bwMode="auto">
          <a:xfrm>
            <a:off x="539750" y="2708275"/>
            <a:ext cx="1944688" cy="2376356"/>
            <a:chOff x="3562376" y="3789040"/>
            <a:chExt cx="1944861" cy="2376264"/>
          </a:xfrm>
        </p:grpSpPr>
        <p:sp>
          <p:nvSpPr>
            <p:cNvPr id="6177" name="Text Box 11"/>
            <p:cNvSpPr txBox="1">
              <a:spLocks noChangeArrowheads="1"/>
            </p:cNvSpPr>
            <p:nvPr/>
          </p:nvSpPr>
          <p:spPr bwMode="auto">
            <a:xfrm>
              <a:off x="3562376" y="5817786"/>
              <a:ext cx="360395" cy="347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i="1">
                  <a:solidFill>
                    <a:srgbClr val="000000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6178" name="Text Box 12"/>
            <p:cNvSpPr txBox="1">
              <a:spLocks noChangeArrowheads="1"/>
            </p:cNvSpPr>
            <p:nvPr/>
          </p:nvSpPr>
          <p:spPr bwMode="auto">
            <a:xfrm>
              <a:off x="4356197" y="3789040"/>
              <a:ext cx="539798" cy="347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i="1">
                  <a:solidFill>
                    <a:srgbClr val="000000"/>
                  </a:solidFill>
                  <a:latin typeface="Times New Roman" pitchFamily="18" charset="0"/>
                </a:rPr>
                <a:t>Р</a:t>
              </a:r>
            </a:p>
          </p:txBody>
        </p:sp>
        <p:sp>
          <p:nvSpPr>
            <p:cNvPr id="6179" name="Text Box 13"/>
            <p:cNvSpPr txBox="1">
              <a:spLocks noChangeArrowheads="1"/>
            </p:cNvSpPr>
            <p:nvPr/>
          </p:nvSpPr>
          <p:spPr bwMode="auto">
            <a:xfrm>
              <a:off x="5146842" y="5817786"/>
              <a:ext cx="360395" cy="347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i="1">
                  <a:solidFill>
                    <a:srgbClr val="000000"/>
                  </a:solidFill>
                  <a:latin typeface="Times New Roman" pitchFamily="18" charset="0"/>
                </a:rPr>
                <a:t>К</a:t>
              </a:r>
            </a:p>
          </p:txBody>
        </p:sp>
        <p:sp>
          <p:nvSpPr>
            <p:cNvPr id="6180" name="AutoShape 18"/>
            <p:cNvSpPr>
              <a:spLocks noChangeArrowheads="1"/>
            </p:cNvSpPr>
            <p:nvPr/>
          </p:nvSpPr>
          <p:spPr bwMode="auto">
            <a:xfrm>
              <a:off x="3922713" y="4057650"/>
              <a:ext cx="1260475" cy="1979613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Line 23"/>
            <p:cNvSpPr>
              <a:spLocks noChangeShapeType="1"/>
            </p:cNvSpPr>
            <p:nvPr/>
          </p:nvSpPr>
          <p:spPr bwMode="auto">
            <a:xfrm>
              <a:off x="4138762" y="4941168"/>
              <a:ext cx="216024" cy="14401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24"/>
            <p:cNvSpPr>
              <a:spLocks noChangeShapeType="1"/>
            </p:cNvSpPr>
            <p:nvPr/>
          </p:nvSpPr>
          <p:spPr bwMode="auto">
            <a:xfrm>
              <a:off x="4138762" y="5031630"/>
              <a:ext cx="179685" cy="1255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Line 25"/>
            <p:cNvSpPr>
              <a:spLocks noChangeShapeType="1"/>
            </p:cNvSpPr>
            <p:nvPr/>
          </p:nvSpPr>
          <p:spPr bwMode="auto">
            <a:xfrm flipV="1">
              <a:off x="4786834" y="4941168"/>
              <a:ext cx="144958" cy="1015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Line 26"/>
            <p:cNvSpPr>
              <a:spLocks noChangeShapeType="1"/>
            </p:cNvSpPr>
            <p:nvPr/>
          </p:nvSpPr>
          <p:spPr bwMode="auto">
            <a:xfrm flipV="1">
              <a:off x="4822825" y="5013176"/>
              <a:ext cx="180033" cy="13540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Группа 54"/>
          <p:cNvGrpSpPr>
            <a:grpSpLocks/>
          </p:cNvGrpSpPr>
          <p:nvPr/>
        </p:nvGrpSpPr>
        <p:grpSpPr bwMode="auto">
          <a:xfrm>
            <a:off x="3419872" y="2996952"/>
            <a:ext cx="2390775" cy="2005013"/>
            <a:chOff x="3419872" y="2996952"/>
            <a:chExt cx="2390775" cy="2005012"/>
          </a:xfrm>
        </p:grpSpPr>
        <p:grpSp>
          <p:nvGrpSpPr>
            <p:cNvPr id="13" name="Группа 49"/>
            <p:cNvGrpSpPr>
              <a:grpSpLocks/>
            </p:cNvGrpSpPr>
            <p:nvPr/>
          </p:nvGrpSpPr>
          <p:grpSpPr bwMode="auto">
            <a:xfrm>
              <a:off x="3419872" y="2996952"/>
              <a:ext cx="2390775" cy="2005012"/>
              <a:chOff x="3419872" y="3008478"/>
              <a:chExt cx="2391125" cy="2004698"/>
            </a:xfrm>
          </p:grpSpPr>
          <p:grpSp>
            <p:nvGrpSpPr>
              <p:cNvPr id="14" name="Группа 39"/>
              <p:cNvGrpSpPr>
                <a:grpSpLocks/>
              </p:cNvGrpSpPr>
              <p:nvPr/>
            </p:nvGrpSpPr>
            <p:grpSpPr bwMode="auto">
              <a:xfrm>
                <a:off x="3419872" y="3008478"/>
                <a:ext cx="2391125" cy="2004698"/>
                <a:chOff x="282573" y="2734231"/>
                <a:chExt cx="1660526" cy="1535162"/>
              </a:xfrm>
            </p:grpSpPr>
            <p:sp>
              <p:nvSpPr>
                <p:cNvPr id="616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82573" y="3921763"/>
                  <a:ext cx="360553" cy="34763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>
                    <a:lnSpc>
                      <a:spcPct val="9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i="1">
                      <a:solidFill>
                        <a:srgbClr val="000000"/>
                      </a:solidFill>
                      <a:latin typeface="Times New Roman" pitchFamily="18" charset="0"/>
                    </a:rPr>
                    <a:t>А</a:t>
                  </a:r>
                </a:p>
              </p:txBody>
            </p:sp>
            <p:sp>
              <p:nvSpPr>
                <p:cNvPr id="617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33111" y="2734231"/>
                  <a:ext cx="359450" cy="35978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>
                    <a:lnSpc>
                      <a:spcPct val="9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i="1">
                      <a:solidFill>
                        <a:srgbClr val="000000"/>
                      </a:solidFill>
                      <a:latin typeface="Times New Roman" pitchFamily="18" charset="0"/>
                    </a:rPr>
                    <a:t>В</a:t>
                  </a:r>
                </a:p>
              </p:txBody>
            </p:sp>
            <p:sp>
              <p:nvSpPr>
                <p:cNvPr id="61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553879" y="3921763"/>
                  <a:ext cx="389220" cy="27591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>
                    <a:lnSpc>
                      <a:spcPct val="93000"/>
                    </a:lnSpc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i="1">
                      <a:solidFill>
                        <a:srgbClr val="000000"/>
                      </a:solidFill>
                      <a:latin typeface="Times New Roman" pitchFamily="18" charset="0"/>
                    </a:rPr>
                    <a:t>С</a:t>
                  </a:r>
                </a:p>
              </p:txBody>
            </p:sp>
            <p:sp>
              <p:nvSpPr>
                <p:cNvPr id="6172" name="AutoShape 17"/>
                <p:cNvSpPr>
                  <a:spLocks noChangeArrowheads="1"/>
                </p:cNvSpPr>
                <p:nvPr/>
              </p:nvSpPr>
              <p:spPr bwMode="auto">
                <a:xfrm>
                  <a:off x="503238" y="2978150"/>
                  <a:ext cx="1081087" cy="10810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9CCFF"/>
                </a:solidFill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3" name="Line 20"/>
                <p:cNvSpPr>
                  <a:spLocks noChangeShapeType="1"/>
                </p:cNvSpPr>
                <p:nvPr/>
              </p:nvSpPr>
              <p:spPr bwMode="auto">
                <a:xfrm>
                  <a:off x="732629" y="3497399"/>
                  <a:ext cx="79377" cy="63969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4" name="Line 22"/>
                <p:cNvSpPr>
                  <a:spLocks noChangeShapeType="1"/>
                </p:cNvSpPr>
                <p:nvPr/>
              </p:nvSpPr>
              <p:spPr bwMode="auto">
                <a:xfrm>
                  <a:off x="1042987" y="3990834"/>
                  <a:ext cx="0" cy="121958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168" name="Line 22"/>
              <p:cNvSpPr>
                <a:spLocks noChangeShapeType="1"/>
              </p:cNvSpPr>
              <p:nvPr/>
            </p:nvSpPr>
            <p:spPr bwMode="auto">
              <a:xfrm flipV="1">
                <a:off x="4860032" y="4005064"/>
                <a:ext cx="144016" cy="7200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Группа 53"/>
            <p:cNvGrpSpPr>
              <a:grpSpLocks/>
            </p:cNvGrpSpPr>
            <p:nvPr/>
          </p:nvGrpSpPr>
          <p:grpSpPr bwMode="auto">
            <a:xfrm>
              <a:off x="3791734" y="3351726"/>
              <a:ext cx="1531769" cy="1455696"/>
              <a:chOff x="3791734" y="3351726"/>
              <a:chExt cx="1531769" cy="1455696"/>
            </a:xfrm>
          </p:grpSpPr>
          <p:sp>
            <p:nvSpPr>
              <p:cNvPr id="50" name="Дуга 49"/>
              <p:cNvSpPr/>
              <p:nvPr/>
            </p:nvSpPr>
            <p:spPr bwMode="auto">
              <a:xfrm rot="272330">
                <a:off x="3791347" y="4497139"/>
                <a:ext cx="265113" cy="309562"/>
              </a:xfrm>
              <a:prstGeom prst="arc">
                <a:avLst>
                  <a:gd name="adj1" fmla="val 14808418"/>
                  <a:gd name="adj2" fmla="val 1244121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49263" hangingPunct="0">
                  <a:lnSpc>
                    <a:spcPct val="66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defRPr/>
                </a:pPr>
                <a:endParaRPr lang="ru-RU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52" name="Дуга 51"/>
              <p:cNvSpPr/>
              <p:nvPr/>
            </p:nvSpPr>
            <p:spPr bwMode="auto">
              <a:xfrm rot="7644471">
                <a:off x="4354117" y="3329533"/>
                <a:ext cx="265112" cy="307975"/>
              </a:xfrm>
              <a:prstGeom prst="arc">
                <a:avLst>
                  <a:gd name="adj1" fmla="val 14808418"/>
                  <a:gd name="adj2" fmla="val 63427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49263" hangingPunct="0">
                  <a:lnSpc>
                    <a:spcPct val="66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defRPr/>
                </a:pPr>
                <a:endParaRPr lang="ru-RU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53" name="Дуга 52"/>
              <p:cNvSpPr/>
              <p:nvPr/>
            </p:nvSpPr>
            <p:spPr bwMode="auto">
              <a:xfrm rot="15921060">
                <a:off x="5036741" y="4497932"/>
                <a:ext cx="263525" cy="309563"/>
              </a:xfrm>
              <a:prstGeom prst="arc">
                <a:avLst>
                  <a:gd name="adj1" fmla="val 14808418"/>
                  <a:gd name="adj2" fmla="val 63427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449263" hangingPunct="0">
                  <a:lnSpc>
                    <a:spcPct val="66000"/>
                  </a:lnSpc>
                  <a:buClr>
                    <a:srgbClr val="000000"/>
                  </a:buClr>
                  <a:buSzPct val="45000"/>
                  <a:buFont typeface="Wingdings" pitchFamily="2" charset="2"/>
                  <a:buNone/>
                  <a:defRPr/>
                </a:pPr>
                <a:endParaRPr lang="ru-RU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55" name="Дуга 54"/>
          <p:cNvSpPr/>
          <p:nvPr/>
        </p:nvSpPr>
        <p:spPr bwMode="auto">
          <a:xfrm rot="272330">
            <a:off x="911425" y="4735148"/>
            <a:ext cx="265113" cy="309562"/>
          </a:xfrm>
          <a:prstGeom prst="arc">
            <a:avLst>
              <a:gd name="adj1" fmla="val 14808418"/>
              <a:gd name="adj2" fmla="val 124412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7" name="Дуга 56"/>
          <p:cNvSpPr/>
          <p:nvPr/>
        </p:nvSpPr>
        <p:spPr bwMode="auto">
          <a:xfrm rot="15921060">
            <a:off x="1940893" y="4714237"/>
            <a:ext cx="263525" cy="309563"/>
          </a:xfrm>
          <a:prstGeom prst="arc">
            <a:avLst>
              <a:gd name="adj1" fmla="val 14808418"/>
              <a:gd name="adj2" fmla="val 63427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73100" y="188913"/>
            <a:ext cx="7799388" cy="1274762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effectLst/>
              </a:rPr>
              <a:t>Виды треугольников по углам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4140200" y="1125538"/>
            <a:ext cx="0" cy="647700"/>
          </a:xfrm>
          <a:prstGeom prst="line">
            <a:avLst/>
          </a:prstGeom>
          <a:noFill/>
          <a:ln w="936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435600" y="1125538"/>
            <a:ext cx="1439863" cy="647700"/>
          </a:xfrm>
          <a:prstGeom prst="line">
            <a:avLst/>
          </a:prstGeom>
          <a:noFill/>
          <a:ln w="936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348038" y="1844675"/>
            <a:ext cx="2376487" cy="34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latin typeface="Times New Roman" pitchFamily="18" charset="0"/>
              </a:rPr>
              <a:t>П</a:t>
            </a:r>
            <a:r>
              <a:rPr lang="en-GB" sz="2400" dirty="0" err="1">
                <a:latin typeface="Times New Roman" pitchFamily="18" charset="0"/>
              </a:rPr>
              <a:t>рямоугольный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11188" y="1844675"/>
            <a:ext cx="2700337" cy="34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latin typeface="Times New Roman" pitchFamily="18" charset="0"/>
              </a:rPr>
              <a:t>Т</a:t>
            </a:r>
            <a:r>
              <a:rPr lang="en-GB" sz="2400" dirty="0" err="1">
                <a:latin typeface="Times New Roman" pitchFamily="18" charset="0"/>
              </a:rPr>
              <a:t>упоугольный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7188" name="AutoShape 7"/>
          <p:cNvSpPr>
            <a:spLocks noChangeArrowheads="1"/>
          </p:cNvSpPr>
          <p:nvPr/>
        </p:nvSpPr>
        <p:spPr bwMode="auto">
          <a:xfrm rot="-3290199">
            <a:off x="-469900" y="3305175"/>
            <a:ext cx="3421063" cy="1065213"/>
          </a:xfrm>
          <a:prstGeom prst="triangle">
            <a:avLst>
              <a:gd name="adj" fmla="val 50000"/>
            </a:avLst>
          </a:prstGeom>
          <a:solidFill>
            <a:srgbClr val="33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Text Box 17"/>
          <p:cNvSpPr txBox="1">
            <a:spLocks noChangeArrowheads="1"/>
          </p:cNvSpPr>
          <p:nvPr/>
        </p:nvSpPr>
        <p:spPr bwMode="auto">
          <a:xfrm rot="-1228919">
            <a:off x="331788" y="5373688"/>
            <a:ext cx="38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7190" name="Text Box 18"/>
          <p:cNvSpPr txBox="1">
            <a:spLocks noChangeArrowheads="1"/>
          </p:cNvSpPr>
          <p:nvPr/>
        </p:nvSpPr>
        <p:spPr bwMode="auto">
          <a:xfrm rot="-1228919">
            <a:off x="514350" y="3252788"/>
            <a:ext cx="3794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7191" name="Text Box 19"/>
          <p:cNvSpPr txBox="1">
            <a:spLocks noChangeArrowheads="1"/>
          </p:cNvSpPr>
          <p:nvPr/>
        </p:nvSpPr>
        <p:spPr bwMode="auto">
          <a:xfrm rot="-1228919">
            <a:off x="2214563" y="2373313"/>
            <a:ext cx="381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>
                <a:solidFill>
                  <a:srgbClr val="000000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6372225" y="1844675"/>
            <a:ext cx="2520950" cy="34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latin typeface="Times New Roman" pitchFamily="18" charset="0"/>
              </a:rPr>
              <a:t>О</a:t>
            </a:r>
            <a:r>
              <a:rPr lang="en-GB" sz="2400" dirty="0" err="1">
                <a:latin typeface="Times New Roman" pitchFamily="18" charset="0"/>
              </a:rPr>
              <a:t>строугольный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7179" name="Line 3"/>
          <p:cNvSpPr>
            <a:spLocks noChangeShapeType="1"/>
          </p:cNvSpPr>
          <p:nvPr/>
        </p:nvSpPr>
        <p:spPr bwMode="auto">
          <a:xfrm flipH="1">
            <a:off x="1908175" y="1125538"/>
            <a:ext cx="936625" cy="574675"/>
          </a:xfrm>
          <a:prstGeom prst="line">
            <a:avLst/>
          </a:prstGeom>
          <a:noFill/>
          <a:ln w="936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2746518" y="3382274"/>
            <a:ext cx="164345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>
                <a:ln w="9525">
                  <a:solidFill>
                    <a:srgbClr val="66FF99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катет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067944" y="4293096"/>
            <a:ext cx="164345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>
                <a:ln w="9525">
                  <a:solidFill>
                    <a:srgbClr val="66FF99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катет</a:t>
            </a:r>
          </a:p>
        </p:txBody>
      </p:sp>
      <p:sp>
        <p:nvSpPr>
          <p:cNvPr id="41" name="Прямоугольник 40"/>
          <p:cNvSpPr/>
          <p:nvPr/>
        </p:nvSpPr>
        <p:spPr>
          <a:xfrm rot="2162388">
            <a:off x="3854772" y="3178336"/>
            <a:ext cx="252028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kern="10" dirty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гипотенуза</a:t>
            </a:r>
            <a:endParaRPr lang="ru-RU" sz="320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184" name="Прямоугольник 41" hidden="1"/>
          <p:cNvSpPr>
            <a:spLocks noChangeArrowheads="1"/>
          </p:cNvSpPr>
          <p:nvPr/>
        </p:nvSpPr>
        <p:spPr bwMode="auto">
          <a:xfrm flipV="1">
            <a:off x="3779838" y="4268788"/>
            <a:ext cx="169862" cy="1682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3" name="Дуга 42"/>
          <p:cNvSpPr/>
          <p:nvPr/>
        </p:nvSpPr>
        <p:spPr bwMode="auto">
          <a:xfrm rot="5400000">
            <a:off x="611188" y="3284538"/>
            <a:ext cx="431800" cy="431800"/>
          </a:xfrm>
          <a:prstGeom prst="arc">
            <a:avLst>
              <a:gd name="adj1" fmla="val 15050335"/>
              <a:gd name="adj2" fmla="val 3056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 hangingPunct="0">
              <a:lnSpc>
                <a:spcPct val="66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endParaRPr lang="ru-RU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187" name="TextBox 46"/>
          <p:cNvSpPr txBox="1">
            <a:spLocks noChangeArrowheads="1"/>
          </p:cNvSpPr>
          <p:nvPr/>
        </p:nvSpPr>
        <p:spPr bwMode="auto">
          <a:xfrm>
            <a:off x="3563938" y="5332413"/>
            <a:ext cx="2592387" cy="400050"/>
          </a:xfrm>
          <a:prstGeom prst="rect">
            <a:avLst/>
          </a:prstGeom>
          <a:noFill/>
          <a:ln w="9525">
            <a:solidFill>
              <a:srgbClr val="AD6DD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∠</a:t>
            </a:r>
            <a:r>
              <a:rPr lang="en-US" sz="2000">
                <a:latin typeface="Times New Roman" pitchFamily="18" charset="0"/>
              </a:rPr>
              <a:t>PMK=90°</a:t>
            </a:r>
            <a:r>
              <a:rPr lang="ru-RU" sz="2000">
                <a:latin typeface="Times New Roman" pitchFamily="18" charset="0"/>
              </a:rPr>
              <a:t>-прямой</a:t>
            </a:r>
          </a:p>
        </p:txBody>
      </p:sp>
      <p:grpSp>
        <p:nvGrpSpPr>
          <p:cNvPr id="2" name="Группа 35"/>
          <p:cNvGrpSpPr>
            <a:grpSpLocks/>
          </p:cNvGrpSpPr>
          <p:nvPr/>
        </p:nvGrpSpPr>
        <p:grpSpPr bwMode="auto">
          <a:xfrm>
            <a:off x="6796088" y="2327275"/>
            <a:ext cx="2197100" cy="1901825"/>
            <a:chOff x="6796748" y="2326875"/>
            <a:chExt cx="2196753" cy="1901903"/>
          </a:xfrm>
        </p:grpSpPr>
        <p:grpSp>
          <p:nvGrpSpPr>
            <p:cNvPr id="3" name="Группа 29"/>
            <p:cNvGrpSpPr/>
            <p:nvPr/>
          </p:nvGrpSpPr>
          <p:grpSpPr>
            <a:xfrm rot="159772">
              <a:off x="6796748" y="2326875"/>
              <a:ext cx="2196753" cy="1901903"/>
              <a:chOff x="-59846" y="2433315"/>
              <a:chExt cx="2628305" cy="2880320"/>
            </a:xfrm>
            <a:solidFill>
              <a:srgbClr val="33CCFF"/>
            </a:solidFill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 rot="20061922">
                <a:off x="-59523" y="2471592"/>
                <a:ext cx="1814932" cy="2273292"/>
              </a:xfrm>
              <a:prstGeom prst="triangle">
                <a:avLst>
                  <a:gd name="adj" fmla="val 29191"/>
                </a:avLst>
              </a:prstGeom>
              <a:grp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228186" y="4965973"/>
                <a:ext cx="360363" cy="3476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i="1" dirty="0">
                    <a:solidFill>
                      <a:srgbClr val="000000"/>
                    </a:solidFill>
                    <a:latin typeface="+mn-lt"/>
                  </a:rPr>
                  <a:t>А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-59846" y="2433315"/>
                <a:ext cx="360363" cy="34766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i="1" dirty="0">
                    <a:solidFill>
                      <a:srgbClr val="000000"/>
                    </a:solidFill>
                    <a:latin typeface="+mn-lt"/>
                  </a:rPr>
                  <a:t>В</a:t>
                </a: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028709" y="3945483"/>
                <a:ext cx="539750" cy="3476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/>
                </a:pPr>
                <a:r>
                  <a:rPr lang="en-GB" i="1" dirty="0">
                    <a:solidFill>
                      <a:srgbClr val="000000"/>
                    </a:solidFill>
                    <a:latin typeface="+mn-lt"/>
                  </a:rPr>
                  <a:t>С</a:t>
                </a:r>
              </a:p>
            </p:txBody>
          </p:sp>
        </p:grpSp>
        <p:sp>
          <p:nvSpPr>
            <p:cNvPr id="45" name="Дуга 44"/>
            <p:cNvSpPr/>
            <p:nvPr/>
          </p:nvSpPr>
          <p:spPr bwMode="auto">
            <a:xfrm rot="6367362">
              <a:off x="6907027" y="2478520"/>
              <a:ext cx="350852" cy="333322"/>
            </a:xfrm>
            <a:prstGeom prst="arc">
              <a:avLst>
                <a:gd name="adj1" fmla="val 15608965"/>
                <a:gd name="adj2" fmla="val 62508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hangingPunct="0">
                <a:lnSpc>
                  <a:spcPct val="6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endParaRPr lang="ru-RU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46" name="Дуга 45"/>
            <p:cNvSpPr/>
            <p:nvPr/>
          </p:nvSpPr>
          <p:spPr bwMode="auto">
            <a:xfrm rot="5716659">
              <a:off x="6872906" y="2425335"/>
              <a:ext cx="288937" cy="304752"/>
            </a:xfrm>
            <a:prstGeom prst="arc">
              <a:avLst>
                <a:gd name="adj1" fmla="val 17214926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hangingPunct="0">
                <a:lnSpc>
                  <a:spcPct val="6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endParaRPr lang="ru-RU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2" name="Дуга 31"/>
            <p:cNvSpPr/>
            <p:nvPr/>
          </p:nvSpPr>
          <p:spPr bwMode="auto">
            <a:xfrm rot="20229825">
              <a:off x="7091976" y="3789023"/>
              <a:ext cx="360305" cy="360377"/>
            </a:xfrm>
            <a:prstGeom prst="arc">
              <a:avLst>
                <a:gd name="adj1" fmla="val 14476970"/>
                <a:gd name="adj2" fmla="val 103144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hangingPunct="0">
                <a:lnSpc>
                  <a:spcPct val="6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endParaRPr lang="ru-RU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3" name="Дуга 32"/>
            <p:cNvSpPr/>
            <p:nvPr/>
          </p:nvSpPr>
          <p:spPr bwMode="auto">
            <a:xfrm rot="20694023">
              <a:off x="7117372" y="3885864"/>
              <a:ext cx="215866" cy="215909"/>
            </a:xfrm>
            <a:prstGeom prst="arc">
              <a:avLst>
                <a:gd name="adj1" fmla="val 14369643"/>
                <a:gd name="adj2" fmla="val 135989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hangingPunct="0">
                <a:lnSpc>
                  <a:spcPct val="6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endParaRPr lang="ru-RU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4" name="Дуга 33"/>
            <p:cNvSpPr/>
            <p:nvPr/>
          </p:nvSpPr>
          <p:spPr bwMode="auto">
            <a:xfrm rot="20551252">
              <a:off x="6938013" y="3719170"/>
              <a:ext cx="576172" cy="504846"/>
            </a:xfrm>
            <a:prstGeom prst="arc">
              <a:avLst>
                <a:gd name="adj1" fmla="val 15559208"/>
                <a:gd name="adj2" fmla="val 51036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hangingPunct="0">
                <a:lnSpc>
                  <a:spcPct val="6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endParaRPr lang="ru-RU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35" name="Дуга 34"/>
            <p:cNvSpPr/>
            <p:nvPr/>
          </p:nvSpPr>
          <p:spPr bwMode="auto">
            <a:xfrm rot="13986898">
              <a:off x="8119665" y="3261208"/>
              <a:ext cx="554060" cy="504745"/>
            </a:xfrm>
            <a:prstGeom prst="arc">
              <a:avLst>
                <a:gd name="adj1" fmla="val 16789159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49263" hangingPunct="0">
                <a:lnSpc>
                  <a:spcPct val="6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endParaRPr lang="ru-RU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Группа 48"/>
          <p:cNvGrpSpPr>
            <a:grpSpLocks/>
          </p:cNvGrpSpPr>
          <p:nvPr/>
        </p:nvGrpSpPr>
        <p:grpSpPr bwMode="auto">
          <a:xfrm>
            <a:off x="3635375" y="2505075"/>
            <a:ext cx="2520950" cy="2363788"/>
            <a:chOff x="3635375" y="2505075"/>
            <a:chExt cx="2520950" cy="2363788"/>
          </a:xfrm>
        </p:grpSpPr>
        <p:grpSp>
          <p:nvGrpSpPr>
            <p:cNvPr id="5" name="Группа 36"/>
            <p:cNvGrpSpPr>
              <a:grpSpLocks/>
            </p:cNvGrpSpPr>
            <p:nvPr/>
          </p:nvGrpSpPr>
          <p:grpSpPr bwMode="auto">
            <a:xfrm>
              <a:off x="3635375" y="2505075"/>
              <a:ext cx="2520950" cy="2363788"/>
              <a:chOff x="3347541" y="2492896"/>
              <a:chExt cx="2520925" cy="2363886"/>
            </a:xfrm>
          </p:grpSpPr>
          <p:sp>
            <p:nvSpPr>
              <p:cNvPr id="7192" name="AutoShape 6"/>
              <p:cNvSpPr>
                <a:spLocks noChangeArrowheads="1"/>
              </p:cNvSpPr>
              <p:nvPr/>
            </p:nvSpPr>
            <p:spPr bwMode="auto">
              <a:xfrm>
                <a:off x="3491532" y="2816274"/>
                <a:ext cx="2160588" cy="1620838"/>
              </a:xfrm>
              <a:prstGeom prst="rtTriangle">
                <a:avLst/>
              </a:prstGeom>
              <a:solidFill>
                <a:srgbClr val="33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3" name="Text Box 14"/>
              <p:cNvSpPr txBox="1">
                <a:spLocks noChangeArrowheads="1"/>
              </p:cNvSpPr>
              <p:nvPr/>
            </p:nvSpPr>
            <p:spPr bwMode="auto">
              <a:xfrm>
                <a:off x="3347541" y="4509105"/>
                <a:ext cx="360359" cy="3476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i="1">
                    <a:solidFill>
                      <a:srgbClr val="000000"/>
                    </a:solidFill>
                    <a:latin typeface="Times New Roman" pitchFamily="18" charset="0"/>
                  </a:rPr>
                  <a:t>М</a:t>
                </a:r>
              </a:p>
            </p:txBody>
          </p:sp>
          <p:sp>
            <p:nvSpPr>
              <p:cNvPr id="7194" name="Text Box 15"/>
              <p:cNvSpPr txBox="1">
                <a:spLocks noChangeArrowheads="1"/>
              </p:cNvSpPr>
              <p:nvPr/>
            </p:nvSpPr>
            <p:spPr bwMode="auto">
              <a:xfrm>
                <a:off x="3384054" y="2492896"/>
                <a:ext cx="539745" cy="3476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i="1">
                    <a:solidFill>
                      <a:srgbClr val="000000"/>
                    </a:solidFill>
                    <a:latin typeface="Times New Roman" pitchFamily="18" charset="0"/>
                  </a:rPr>
                  <a:t>Р</a:t>
                </a:r>
              </a:p>
            </p:txBody>
          </p:sp>
          <p:sp>
            <p:nvSpPr>
              <p:cNvPr id="7195" name="Text Box 16"/>
              <p:cNvSpPr txBox="1">
                <a:spLocks noChangeArrowheads="1"/>
              </p:cNvSpPr>
              <p:nvPr/>
            </p:nvSpPr>
            <p:spPr bwMode="auto">
              <a:xfrm>
                <a:off x="5508108" y="4509105"/>
                <a:ext cx="360358" cy="3476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i="1">
                    <a:solidFill>
                      <a:srgbClr val="000000"/>
                    </a:solidFill>
                    <a:latin typeface="Times New Roman" pitchFamily="18" charset="0"/>
                  </a:rPr>
                  <a:t>К</a:t>
                </a:r>
              </a:p>
            </p:txBody>
          </p:sp>
        </p:grpSp>
        <p:cxnSp>
          <p:nvCxnSpPr>
            <p:cNvPr id="6" name="Прямая соединительная линия 43"/>
            <p:cNvCxnSpPr>
              <a:cxnSpLocks noChangeShapeType="1"/>
            </p:cNvCxnSpPr>
            <p:nvPr/>
          </p:nvCxnSpPr>
          <p:spPr bwMode="auto">
            <a:xfrm>
              <a:off x="3779912" y="4221088"/>
              <a:ext cx="21602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Прямая соединительная линия 47"/>
            <p:cNvCxnSpPr>
              <a:cxnSpLocks noChangeShapeType="1"/>
            </p:cNvCxnSpPr>
            <p:nvPr/>
          </p:nvCxnSpPr>
          <p:spPr bwMode="auto">
            <a:xfrm rot="5400000">
              <a:off x="3887924" y="4329100"/>
              <a:ext cx="21602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/>
      <p:bldP spid="7174" grpId="0"/>
      <p:bldP spid="7188" grpId="0" animBg="1"/>
      <p:bldP spid="7189" grpId="0"/>
      <p:bldP spid="7190" grpId="0"/>
      <p:bldP spid="7191" grpId="0"/>
      <p:bldP spid="7178" grpId="0"/>
      <p:bldP spid="7179" grpId="0" animBg="1"/>
      <p:bldP spid="71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0" y="-3175"/>
            <a:ext cx="3132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151515"/>
                </a:solidFill>
                <a:latin typeface="Verdana" pitchFamily="34" charset="0"/>
              </a:rPr>
              <a:t>Равенство геометрических фигур</a:t>
            </a:r>
            <a:endParaRPr lang="en-US" b="1" dirty="0">
              <a:solidFill>
                <a:srgbClr val="151515"/>
              </a:solidFill>
              <a:latin typeface="Verdana" pitchFamily="34" charset="0"/>
            </a:endParaRP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3132138" y="28575"/>
            <a:ext cx="60118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</a:rPr>
              <a:t>Определение равенства двух геометрических фигур</a:t>
            </a:r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254000" y="1254125"/>
            <a:ext cx="8639175" cy="24003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>
                <a:latin typeface="Verdana" pitchFamily="34" charset="0"/>
              </a:rPr>
              <a:t>Две геометрические фигуры</a:t>
            </a:r>
          </a:p>
          <a:p>
            <a:pPr algn="ctr"/>
            <a:r>
              <a:rPr lang="ru-RU" sz="3000" b="1">
                <a:latin typeface="Verdana" pitchFamily="34" charset="0"/>
              </a:rPr>
              <a:t>называются равными</a:t>
            </a:r>
            <a:r>
              <a:rPr lang="ru-RU" sz="3000">
                <a:latin typeface="Verdana" pitchFamily="34" charset="0"/>
              </a:rPr>
              <a:t>, если их можно </a:t>
            </a:r>
            <a:r>
              <a:rPr lang="ru-RU" sz="3000" b="1">
                <a:latin typeface="Verdana" pitchFamily="34" charset="0"/>
              </a:rPr>
              <a:t>наложить друг на друга</a:t>
            </a:r>
            <a:r>
              <a:rPr lang="ru-RU" sz="3000">
                <a:latin typeface="Verdana" pitchFamily="34" charset="0"/>
              </a:rPr>
              <a:t> так,</a:t>
            </a:r>
          </a:p>
          <a:p>
            <a:pPr algn="ctr"/>
            <a:r>
              <a:rPr lang="ru-RU" sz="3000" b="1">
                <a:latin typeface="Verdana" pitchFamily="34" charset="0"/>
              </a:rPr>
              <a:t>чтобы они совпали</a:t>
            </a:r>
            <a:r>
              <a:rPr lang="ru-RU" sz="3000">
                <a:latin typeface="Verdana" pitchFamily="34" charset="0"/>
              </a:rPr>
              <a:t> (совместились)</a:t>
            </a:r>
          </a:p>
          <a:p>
            <a:pPr algn="ctr"/>
            <a:r>
              <a:rPr lang="ru-RU" sz="3000" b="1">
                <a:latin typeface="Verdana" pitchFamily="34" charset="0"/>
              </a:rPr>
              <a:t>одна с другой</a:t>
            </a:r>
            <a:r>
              <a:rPr lang="ru-RU" sz="3000">
                <a:latin typeface="Verdana" pitchFamily="34" charset="0"/>
              </a:rPr>
              <a:t>.</a:t>
            </a:r>
            <a:endParaRPr lang="en-US" sz="300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11432" b="11760"/>
          <a:stretch/>
        </p:blipFill>
        <p:spPr>
          <a:xfrm>
            <a:off x="252413" y="4006850"/>
            <a:ext cx="8640762" cy="2554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0" y="134938"/>
            <a:ext cx="3132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151515"/>
                </a:solidFill>
                <a:latin typeface="Verdana" pitchFamily="34" charset="0"/>
              </a:rPr>
              <a:t>Треугольники</a:t>
            </a:r>
          </a:p>
          <a:p>
            <a:pPr algn="ctr"/>
            <a:r>
              <a:rPr lang="ru-RU" b="1">
                <a:solidFill>
                  <a:srgbClr val="151515"/>
                </a:solidFill>
                <a:latin typeface="Verdana" pitchFamily="34" charset="0"/>
              </a:rPr>
              <a:t>и их виды</a:t>
            </a:r>
            <a:endParaRPr lang="en-US" b="1">
              <a:solidFill>
                <a:srgbClr val="151515"/>
              </a:solidFill>
              <a:latin typeface="Verdana" pitchFamily="34" charset="0"/>
            </a:endParaRPr>
          </a:p>
        </p:txBody>
      </p:sp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</a:rPr>
              <a:t>Неравенство треугольника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2350" y="2817813"/>
            <a:ext cx="7099300" cy="3959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50825" y="1268413"/>
            <a:ext cx="8639175" cy="14319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latin typeface="Verdana" pitchFamily="34" charset="0"/>
              </a:rPr>
              <a:t>Длина отрезка, соединяющего две точки, меньше длины любой ломаной, соединяющей эти же точки,</a:t>
            </a:r>
          </a:p>
          <a:p>
            <a:pPr algn="ctr"/>
            <a:r>
              <a:rPr lang="ru-RU" sz="2200" b="1">
                <a:latin typeface="Verdana" pitchFamily="34" charset="0"/>
              </a:rPr>
              <a:t>любая сторона треугольника</a:t>
            </a:r>
          </a:p>
          <a:p>
            <a:pPr algn="ctr"/>
            <a:r>
              <a:rPr lang="ru-RU" sz="2200" b="1">
                <a:latin typeface="Verdana" pitchFamily="34" charset="0"/>
              </a:rPr>
              <a:t>меньше суммы двух других его сторон</a:t>
            </a:r>
            <a:endParaRPr lang="ru-RU" sz="2200">
              <a:latin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0" y="134938"/>
            <a:ext cx="31321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151515"/>
                </a:solidFill>
                <a:latin typeface="Verdana" pitchFamily="34" charset="0"/>
              </a:rPr>
              <a:t>Треугольники</a:t>
            </a:r>
          </a:p>
          <a:p>
            <a:pPr algn="ctr"/>
            <a:r>
              <a:rPr lang="ru-RU" b="1">
                <a:solidFill>
                  <a:srgbClr val="151515"/>
                </a:solidFill>
                <a:latin typeface="Verdana" pitchFamily="34" charset="0"/>
              </a:rPr>
              <a:t>и их виды</a:t>
            </a:r>
            <a:endParaRPr lang="en-US" b="1">
              <a:solidFill>
                <a:srgbClr val="151515"/>
              </a:solidFill>
              <a:latin typeface="Verdana" pitchFamily="34" charset="0"/>
            </a:endParaRP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3132138" y="220663"/>
            <a:ext cx="60118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500" b="1">
                <a:solidFill>
                  <a:srgbClr val="151515"/>
                </a:solidFill>
                <a:latin typeface="Verdana" pitchFamily="34" charset="0"/>
              </a:rPr>
              <a:t>Сумма углов треугольника</a:t>
            </a:r>
          </a:p>
        </p:txBody>
      </p:sp>
      <p:sp>
        <p:nvSpPr>
          <p:cNvPr id="20484" name="TextBox 23"/>
          <p:cNvSpPr txBox="1">
            <a:spLocks noChangeArrowheads="1"/>
          </p:cNvSpPr>
          <p:nvPr/>
        </p:nvSpPr>
        <p:spPr bwMode="auto">
          <a:xfrm>
            <a:off x="254000" y="1270000"/>
            <a:ext cx="8639175" cy="1016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latin typeface="Verdana" pitchFamily="34" charset="0"/>
              </a:rPr>
              <a:t>Сумма углов любого треугольника</a:t>
            </a:r>
          </a:p>
          <a:p>
            <a:pPr algn="ctr"/>
            <a:r>
              <a:rPr lang="ru-RU" sz="3000" b="1">
                <a:latin typeface="Verdana" pitchFamily="34" charset="0"/>
              </a:rPr>
              <a:t>равна </a:t>
            </a:r>
            <a:r>
              <a:rPr lang="ru-RU" sz="3000" b="1">
                <a:solidFill>
                  <a:srgbClr val="C00000"/>
                </a:solidFill>
                <a:latin typeface="Verdana" pitchFamily="34" charset="0"/>
              </a:rPr>
              <a:t>180°</a:t>
            </a:r>
            <a:r>
              <a:rPr lang="ru-RU" sz="3000" b="1">
                <a:latin typeface="Verdana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8" y="2349500"/>
            <a:ext cx="7921625" cy="4418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бермудский треуголь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69" y="188640"/>
            <a:ext cx="8283231" cy="62952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280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Слайд 3</vt:lpstr>
      <vt:lpstr>Виды треугольников по сторонам</vt:lpstr>
      <vt:lpstr>Виды треугольников по углам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9</cp:revision>
  <dcterms:created xsi:type="dcterms:W3CDTF">2015-04-07T14:26:50Z</dcterms:created>
  <dcterms:modified xsi:type="dcterms:W3CDTF">2015-09-16T13:59:25Z</dcterms:modified>
</cp:coreProperties>
</file>