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33"/>
  </p:notesMasterIdLst>
  <p:sldIdLst>
    <p:sldId id="256" r:id="rId2"/>
    <p:sldId id="277" r:id="rId3"/>
    <p:sldId id="303" r:id="rId4"/>
    <p:sldId id="274" r:id="rId5"/>
    <p:sldId id="275" r:id="rId6"/>
    <p:sldId id="276" r:id="rId7"/>
    <p:sldId id="279" r:id="rId8"/>
    <p:sldId id="257" r:id="rId9"/>
    <p:sldId id="280" r:id="rId10"/>
    <p:sldId id="281" r:id="rId11"/>
    <p:sldId id="260" r:id="rId12"/>
    <p:sldId id="261" r:id="rId13"/>
    <p:sldId id="262" r:id="rId14"/>
    <p:sldId id="263" r:id="rId15"/>
    <p:sldId id="264" r:id="rId16"/>
    <p:sldId id="259" r:id="rId17"/>
    <p:sldId id="266" r:id="rId18"/>
    <p:sldId id="270" r:id="rId19"/>
    <p:sldId id="295" r:id="rId20"/>
    <p:sldId id="293" r:id="rId21"/>
    <p:sldId id="297" r:id="rId22"/>
    <p:sldId id="296" r:id="rId23"/>
    <p:sldId id="298" r:id="rId24"/>
    <p:sldId id="294" r:id="rId25"/>
    <p:sldId id="273" r:id="rId26"/>
    <p:sldId id="299" r:id="rId27"/>
    <p:sldId id="300" r:id="rId28"/>
    <p:sldId id="301" r:id="rId29"/>
    <p:sldId id="302" r:id="rId30"/>
    <p:sldId id="304" r:id="rId31"/>
    <p:sldId id="30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FF5050"/>
    <a:srgbClr val="FFFF00"/>
    <a:srgbClr val="990000"/>
    <a:srgbClr val="CCECFF"/>
    <a:srgbClr val="0099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B6B0-BEC7-4426-9CF9-66731E7FD1BA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D197E-F003-4290-9CB1-D5D9F7B96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3A86-A9B3-4AF4-B86E-448E2DE72EE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19A1-BE7C-4D2C-AED1-209F46123F5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22679-104B-459A-8D71-FC5B87A77A5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9FAF7A-6DD2-4677-9640-961EE05082E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80210C-1DBB-4A83-8E37-7D3B3397C76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83BB-6F38-43CF-B909-BD0B7FBB741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EF87C-51BA-4074-89C3-E244E95EE22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8E05-FA23-4EAE-95C5-E2AE3FAE473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D19FB-8660-4272-9DF9-741CA514B76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8104B-04C8-4E3A-8BFA-ECDB73DF415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40A53-E9AF-43CD-88E5-4BF1051FF26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2507E-D816-4021-ABC9-6BEE84E132D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C7540-B1AB-481F-ABD3-898AD6D63EE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F0812A-20DE-4A57-8EE9-F9CD7C00DBB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>
    <p:cover dir="l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571612"/>
            <a:ext cx="5295039" cy="2123658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B w="152400" prst="artDeco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Правильные</a:t>
            </a:r>
          </a:p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многогранники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071702" cy="251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2514600"/>
            <a:ext cx="33337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10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тетраэдр</a:t>
            </a:r>
          </a:p>
        </p:txBody>
      </p: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1116013" y="4292600"/>
            <a:ext cx="1655762" cy="1368425"/>
            <a:chOff x="295" y="2886"/>
            <a:chExt cx="1043" cy="862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295" y="2886"/>
              <a:ext cx="1043" cy="862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38100">
              <a:solidFill>
                <a:srgbClr val="00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>
              <a:off x="567" y="3294"/>
              <a:ext cx="499" cy="0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flipH="1" flipV="1">
              <a:off x="567" y="3294"/>
              <a:ext cx="272" cy="454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 flipH="1">
              <a:off x="839" y="3294"/>
              <a:ext cx="227" cy="454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3203575" y="27813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</a:t>
            </a:r>
            <a:endParaRPr lang="ru-RU" sz="1600" b="1"/>
          </a:p>
        </p:txBody>
      </p:sp>
      <p:grpSp>
        <p:nvGrpSpPr>
          <p:cNvPr id="56362" name="Group 42"/>
          <p:cNvGrpSpPr>
            <a:grpSpLocks/>
          </p:cNvGrpSpPr>
          <p:nvPr/>
        </p:nvGrpSpPr>
        <p:grpSpPr bwMode="auto">
          <a:xfrm>
            <a:off x="611188" y="1196975"/>
            <a:ext cx="2519362" cy="2784475"/>
            <a:chOff x="431" y="709"/>
            <a:chExt cx="1587" cy="1754"/>
          </a:xfrm>
        </p:grpSpPr>
        <p:grpSp>
          <p:nvGrpSpPr>
            <p:cNvPr id="56356" name="Group 36"/>
            <p:cNvGrpSpPr>
              <a:grpSpLocks/>
            </p:cNvGrpSpPr>
            <p:nvPr/>
          </p:nvGrpSpPr>
          <p:grpSpPr bwMode="auto">
            <a:xfrm>
              <a:off x="612" y="935"/>
              <a:ext cx="1406" cy="1270"/>
              <a:chOff x="612" y="935"/>
              <a:chExt cx="1406" cy="1270"/>
            </a:xfrm>
          </p:grpSpPr>
          <p:sp>
            <p:nvSpPr>
              <p:cNvPr id="56348" name="Line 28"/>
              <p:cNvSpPr>
                <a:spLocks noChangeShapeType="1"/>
              </p:cNvSpPr>
              <p:nvPr/>
            </p:nvSpPr>
            <p:spPr bwMode="auto">
              <a:xfrm flipH="1">
                <a:off x="612" y="935"/>
                <a:ext cx="590" cy="862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9" name="Line 29"/>
              <p:cNvSpPr>
                <a:spLocks noChangeShapeType="1"/>
              </p:cNvSpPr>
              <p:nvPr/>
            </p:nvSpPr>
            <p:spPr bwMode="auto">
              <a:xfrm flipH="1">
                <a:off x="1066" y="935"/>
                <a:ext cx="136" cy="1270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 flipH="1" flipV="1">
                <a:off x="612" y="1797"/>
                <a:ext cx="454" cy="408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1" name="Line 31"/>
              <p:cNvSpPr>
                <a:spLocks noChangeShapeType="1"/>
              </p:cNvSpPr>
              <p:nvPr/>
            </p:nvSpPr>
            <p:spPr bwMode="auto">
              <a:xfrm flipV="1">
                <a:off x="1066" y="1842"/>
                <a:ext cx="952" cy="363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2" name="Line 32"/>
              <p:cNvSpPr>
                <a:spLocks noChangeShapeType="1"/>
              </p:cNvSpPr>
              <p:nvPr/>
            </p:nvSpPr>
            <p:spPr bwMode="auto">
              <a:xfrm>
                <a:off x="1202" y="935"/>
                <a:ext cx="816" cy="907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3" name="Line 33"/>
              <p:cNvSpPr>
                <a:spLocks noChangeShapeType="1"/>
              </p:cNvSpPr>
              <p:nvPr/>
            </p:nvSpPr>
            <p:spPr bwMode="auto">
              <a:xfrm>
                <a:off x="612" y="1797"/>
                <a:ext cx="1406" cy="45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57" name="Text Box 37"/>
            <p:cNvSpPr txBox="1">
              <a:spLocks noChangeArrowheads="1"/>
            </p:cNvSpPr>
            <p:nvPr/>
          </p:nvSpPr>
          <p:spPr bwMode="auto">
            <a:xfrm>
              <a:off x="431" y="1752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A</a:t>
              </a:r>
              <a:endParaRPr lang="ru-RU" sz="1600" b="1"/>
            </a:p>
          </p:txBody>
        </p:sp>
        <p:sp>
          <p:nvSpPr>
            <p:cNvPr id="56359" name="Text Box 39"/>
            <p:cNvSpPr txBox="1">
              <a:spLocks noChangeArrowheads="1"/>
            </p:cNvSpPr>
            <p:nvPr/>
          </p:nvSpPr>
          <p:spPr bwMode="auto">
            <a:xfrm>
              <a:off x="975" y="2251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B</a:t>
              </a:r>
              <a:endParaRPr lang="ru-RU" sz="1600" b="1"/>
            </a:p>
          </p:txBody>
        </p:sp>
        <p:sp>
          <p:nvSpPr>
            <p:cNvPr id="56361" name="Text Box 41"/>
            <p:cNvSpPr txBox="1">
              <a:spLocks noChangeArrowheads="1"/>
            </p:cNvSpPr>
            <p:nvPr/>
          </p:nvSpPr>
          <p:spPr bwMode="auto">
            <a:xfrm>
              <a:off x="1111" y="709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D</a:t>
              </a:r>
              <a:endParaRPr lang="ru-RU" sz="1600" b="1"/>
            </a:p>
          </p:txBody>
        </p:sp>
      </p:grp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3708400" y="2060575"/>
            <a:ext cx="52038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dirty="0"/>
              <a:t>В переводе с греческого «тетраэдр» -  четырёхгранник </a:t>
            </a:r>
            <a:r>
              <a:rPr lang="ru-RU" dirty="0" smtClean="0"/>
              <a:t>.</a:t>
            </a:r>
            <a:endParaRPr lang="ru-RU" sz="1000" dirty="0"/>
          </a:p>
          <a:p>
            <a:pPr algn="just"/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dirty="0"/>
              <a:t>У правильного тетраэдра грани – правильные треугольники;  в каждой вершине сходится по три ребра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тетраэдра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dirty="0" smtClean="0"/>
          </a:p>
          <a:p>
            <a:pPr lvl="2" algn="just"/>
            <a:r>
              <a:rPr lang="ru-RU" sz="2400" dirty="0" smtClean="0"/>
              <a:t>4 грани;</a:t>
            </a:r>
          </a:p>
          <a:p>
            <a:pPr lvl="2" algn="just"/>
            <a:r>
              <a:rPr lang="ru-RU" sz="2400" dirty="0" smtClean="0"/>
              <a:t>4 вершины;</a:t>
            </a:r>
          </a:p>
          <a:p>
            <a:pPr lvl="2" algn="just"/>
            <a:r>
              <a:rPr lang="ru-RU" sz="2400" dirty="0" smtClean="0"/>
              <a:t>6 </a:t>
            </a:r>
            <a:r>
              <a:rPr lang="ru-RU" sz="2400" dirty="0" smtClean="0"/>
              <a:t>рёбер.</a:t>
            </a:r>
            <a:endParaRPr lang="ru-RU" sz="2400" dirty="0" smtClean="0"/>
          </a:p>
          <a:p>
            <a:pPr algn="just"/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E05-FA23-4EAE-95C5-E2AE3FAE4731}" type="slidenum">
              <a:rPr lang="ru-RU" altLang="en-US" smtClean="0"/>
              <a:pPr/>
              <a:t>11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гексаэдр</a:t>
            </a:r>
          </a:p>
        </p:txBody>
      </p:sp>
      <p:grpSp>
        <p:nvGrpSpPr>
          <p:cNvPr id="57367" name="Group 23"/>
          <p:cNvGrpSpPr>
            <a:grpSpLocks/>
          </p:cNvGrpSpPr>
          <p:nvPr/>
        </p:nvGrpSpPr>
        <p:grpSpPr bwMode="auto">
          <a:xfrm>
            <a:off x="323850" y="1125538"/>
            <a:ext cx="2592388" cy="2713037"/>
            <a:chOff x="113" y="618"/>
            <a:chExt cx="1633" cy="1709"/>
          </a:xfrm>
        </p:grpSpPr>
        <p:grpSp>
          <p:nvGrpSpPr>
            <p:cNvPr id="57357" name="Group 13"/>
            <p:cNvGrpSpPr>
              <a:grpSpLocks/>
            </p:cNvGrpSpPr>
            <p:nvPr/>
          </p:nvGrpSpPr>
          <p:grpSpPr bwMode="auto">
            <a:xfrm>
              <a:off x="295" y="799"/>
              <a:ext cx="1271" cy="1271"/>
              <a:chOff x="295" y="799"/>
              <a:chExt cx="1271" cy="1271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1271" cy="127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353" name="Line 9"/>
              <p:cNvSpPr>
                <a:spLocks noChangeShapeType="1"/>
              </p:cNvSpPr>
              <p:nvPr/>
            </p:nvSpPr>
            <p:spPr bwMode="auto">
              <a:xfrm>
                <a:off x="612" y="799"/>
                <a:ext cx="0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4" name="Line 10"/>
              <p:cNvSpPr>
                <a:spLocks noChangeShapeType="1"/>
              </p:cNvSpPr>
              <p:nvPr/>
            </p:nvSpPr>
            <p:spPr bwMode="auto">
              <a:xfrm flipH="1">
                <a:off x="612" y="1752"/>
                <a:ext cx="9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5" name="Line 11"/>
              <p:cNvSpPr>
                <a:spLocks noChangeShapeType="1"/>
              </p:cNvSpPr>
              <p:nvPr/>
            </p:nvSpPr>
            <p:spPr bwMode="auto">
              <a:xfrm flipH="1">
                <a:off x="295" y="1752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113" y="2115"/>
              <a:ext cx="3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/>
                <a:t>А</a:t>
              </a:r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1189" y="211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B</a:t>
              </a:r>
              <a:endParaRPr lang="ru-RU" sz="1400" b="1"/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1474" y="618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</a:t>
              </a:r>
              <a:r>
                <a:rPr lang="en-US" sz="1400" b="1" baseline="-25000"/>
                <a:t>1</a:t>
              </a:r>
              <a:endParaRPr lang="ru-RU" sz="1400" b="1"/>
            </a:p>
          </p:txBody>
        </p:sp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385" y="618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D</a:t>
              </a:r>
              <a:r>
                <a:rPr lang="en-US" sz="1400" b="1" baseline="-25000"/>
                <a:t>1</a:t>
              </a:r>
              <a:endParaRPr lang="ru-RU" sz="1400" b="1"/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1552" y="1673"/>
              <a:ext cx="1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/>
                <a:t>C</a:t>
              </a:r>
              <a:endParaRPr lang="ru-RU" sz="1400" b="1"/>
            </a:p>
          </p:txBody>
        </p:sp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>
              <a:off x="612" y="1752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D</a:t>
              </a:r>
              <a:endParaRPr lang="ru-RU" sz="1400" b="1"/>
            </a:p>
          </p:txBody>
        </p:sp>
        <p:sp>
          <p:nvSpPr>
            <p:cNvPr id="57365" name="Text Box 21"/>
            <p:cNvSpPr txBox="1">
              <a:spLocks noChangeArrowheads="1"/>
            </p:cNvSpPr>
            <p:nvPr/>
          </p:nvSpPr>
          <p:spPr bwMode="auto">
            <a:xfrm>
              <a:off x="1066" y="890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B</a:t>
              </a:r>
              <a:r>
                <a:rPr lang="en-US" sz="1400" b="1" baseline="-25000"/>
                <a:t>1</a:t>
              </a:r>
              <a:endParaRPr lang="ru-RU" sz="1400" b="1"/>
            </a:p>
          </p:txBody>
        </p:sp>
        <p:sp>
          <p:nvSpPr>
            <p:cNvPr id="57366" name="Text Box 22"/>
            <p:cNvSpPr txBox="1">
              <a:spLocks noChangeArrowheads="1"/>
            </p:cNvSpPr>
            <p:nvPr/>
          </p:nvSpPr>
          <p:spPr bwMode="auto">
            <a:xfrm>
              <a:off x="113" y="890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</a:t>
              </a:r>
              <a:r>
                <a:rPr lang="en-US" sz="1400" b="1" baseline="-25000"/>
                <a:t>1</a:t>
              </a:r>
              <a:endParaRPr lang="ru-RU" sz="1400" b="1"/>
            </a:p>
          </p:txBody>
        </p:sp>
      </p:grpSp>
      <p:grpSp>
        <p:nvGrpSpPr>
          <p:cNvPr id="57385" name="Group 41"/>
          <p:cNvGrpSpPr>
            <a:grpSpLocks/>
          </p:cNvGrpSpPr>
          <p:nvPr/>
        </p:nvGrpSpPr>
        <p:grpSpPr bwMode="auto">
          <a:xfrm>
            <a:off x="684213" y="4149725"/>
            <a:ext cx="2087562" cy="1584325"/>
            <a:chOff x="567" y="2614"/>
            <a:chExt cx="907" cy="679"/>
          </a:xfrm>
        </p:grpSpPr>
        <p:sp>
          <p:nvSpPr>
            <p:cNvPr id="57369" name="Rectangle 25"/>
            <p:cNvSpPr>
              <a:spLocks noChangeArrowheads="1"/>
            </p:cNvSpPr>
            <p:nvPr/>
          </p:nvSpPr>
          <p:spPr bwMode="auto">
            <a:xfrm>
              <a:off x="793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0" name="Rectangle 26"/>
            <p:cNvSpPr>
              <a:spLocks noChangeArrowheads="1"/>
            </p:cNvSpPr>
            <p:nvPr/>
          </p:nvSpPr>
          <p:spPr bwMode="auto">
            <a:xfrm>
              <a:off x="793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3" name="Rectangle 29"/>
            <p:cNvSpPr>
              <a:spLocks noChangeArrowheads="1"/>
            </p:cNvSpPr>
            <p:nvPr/>
          </p:nvSpPr>
          <p:spPr bwMode="auto">
            <a:xfrm>
              <a:off x="793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6" name="Rectangle 32"/>
            <p:cNvSpPr>
              <a:spLocks noChangeArrowheads="1"/>
            </p:cNvSpPr>
            <p:nvPr/>
          </p:nvSpPr>
          <p:spPr bwMode="auto">
            <a:xfrm>
              <a:off x="793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0" name="Rectangle 36"/>
            <p:cNvSpPr>
              <a:spLocks noChangeArrowheads="1"/>
            </p:cNvSpPr>
            <p:nvPr/>
          </p:nvSpPr>
          <p:spPr bwMode="auto">
            <a:xfrm>
              <a:off x="793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1" name="Rectangle 37"/>
            <p:cNvSpPr>
              <a:spLocks noChangeArrowheads="1"/>
            </p:cNvSpPr>
            <p:nvPr/>
          </p:nvSpPr>
          <p:spPr bwMode="auto">
            <a:xfrm>
              <a:off x="793" y="3067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2" name="Rectangle 38"/>
            <p:cNvSpPr>
              <a:spLocks noChangeArrowheads="1"/>
            </p:cNvSpPr>
            <p:nvPr/>
          </p:nvSpPr>
          <p:spPr bwMode="auto">
            <a:xfrm>
              <a:off x="567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3" name="Rectangle 39"/>
            <p:cNvSpPr>
              <a:spLocks noChangeArrowheads="1"/>
            </p:cNvSpPr>
            <p:nvPr/>
          </p:nvSpPr>
          <p:spPr bwMode="auto">
            <a:xfrm>
              <a:off x="1020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4" name="Rectangle 40"/>
            <p:cNvSpPr>
              <a:spLocks noChangeArrowheads="1"/>
            </p:cNvSpPr>
            <p:nvPr/>
          </p:nvSpPr>
          <p:spPr bwMode="auto">
            <a:xfrm>
              <a:off x="1247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3714744" y="1643050"/>
            <a:ext cx="4953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Гексаэдр - шестигранник.</a:t>
            </a:r>
          </a:p>
          <a:p>
            <a:pPr>
              <a:spcBef>
                <a:spcPct val="50000"/>
              </a:spcBef>
            </a:pPr>
            <a:r>
              <a:rPr lang="ru-RU" dirty="0"/>
              <a:t>У правильного гексаэдра (куба) все грани -квадраты; в каждой вершине сходится по три ребра. Куб представляет собой прямоугольный параллелепипед с равными рёбрами</a:t>
            </a:r>
            <a:r>
              <a:rPr lang="ru-RU" dirty="0" smtClean="0"/>
              <a:t>.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r>
              <a:rPr lang="ru-RU" sz="2400" dirty="0" smtClean="0"/>
              <a:t>У гексаэдра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r>
              <a:rPr lang="ru-RU" sz="2400" b="1" dirty="0" smtClean="0"/>
              <a:t>6 граней;</a:t>
            </a:r>
          </a:p>
          <a:p>
            <a:r>
              <a:rPr lang="ru-RU" sz="2400" b="1" dirty="0" smtClean="0"/>
              <a:t>8 вершин;</a:t>
            </a:r>
          </a:p>
          <a:p>
            <a:r>
              <a:rPr lang="ru-RU" sz="2400" b="1" dirty="0" smtClean="0"/>
              <a:t>12 рёбер.</a:t>
            </a:r>
          </a:p>
          <a:p>
            <a:endParaRPr lang="ru-RU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12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октаэдр</a:t>
            </a:r>
          </a:p>
        </p:txBody>
      </p:sp>
      <p:grpSp>
        <p:nvGrpSpPr>
          <p:cNvPr id="58409" name="Group 41"/>
          <p:cNvGrpSpPr>
            <a:grpSpLocks/>
          </p:cNvGrpSpPr>
          <p:nvPr/>
        </p:nvGrpSpPr>
        <p:grpSpPr bwMode="auto">
          <a:xfrm>
            <a:off x="179388" y="1268413"/>
            <a:ext cx="2519362" cy="2568575"/>
            <a:chOff x="204" y="663"/>
            <a:chExt cx="1587" cy="1618"/>
          </a:xfrm>
        </p:grpSpPr>
        <p:grpSp>
          <p:nvGrpSpPr>
            <p:cNvPr id="58401" name="Group 33"/>
            <p:cNvGrpSpPr>
              <a:grpSpLocks/>
            </p:cNvGrpSpPr>
            <p:nvPr/>
          </p:nvGrpSpPr>
          <p:grpSpPr bwMode="auto">
            <a:xfrm>
              <a:off x="385" y="890"/>
              <a:ext cx="1225" cy="1180"/>
              <a:chOff x="2562" y="1298"/>
              <a:chExt cx="1225" cy="1180"/>
            </a:xfrm>
          </p:grpSpPr>
          <p:sp>
            <p:nvSpPr>
              <p:cNvPr id="58388" name="Line 20"/>
              <p:cNvSpPr>
                <a:spLocks noChangeShapeType="1"/>
              </p:cNvSpPr>
              <p:nvPr/>
            </p:nvSpPr>
            <p:spPr bwMode="auto">
              <a:xfrm flipV="1">
                <a:off x="2562" y="1298"/>
                <a:ext cx="636" cy="63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9" name="Line 21"/>
              <p:cNvSpPr>
                <a:spLocks noChangeShapeType="1"/>
              </p:cNvSpPr>
              <p:nvPr/>
            </p:nvSpPr>
            <p:spPr bwMode="auto">
              <a:xfrm>
                <a:off x="3198" y="1298"/>
                <a:ext cx="589" cy="63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0" name="Line 22"/>
              <p:cNvSpPr>
                <a:spLocks noChangeShapeType="1"/>
              </p:cNvSpPr>
              <p:nvPr/>
            </p:nvSpPr>
            <p:spPr bwMode="auto">
              <a:xfrm flipH="1">
                <a:off x="3016" y="1933"/>
                <a:ext cx="771" cy="182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 flipH="1" flipV="1">
                <a:off x="2562" y="1933"/>
                <a:ext cx="454" cy="182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2" name="Line 24"/>
              <p:cNvSpPr>
                <a:spLocks noChangeShapeType="1"/>
              </p:cNvSpPr>
              <p:nvPr/>
            </p:nvSpPr>
            <p:spPr bwMode="auto">
              <a:xfrm flipV="1">
                <a:off x="3198" y="1933"/>
                <a:ext cx="589" cy="54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 flipH="1" flipV="1">
                <a:off x="2562" y="1933"/>
                <a:ext cx="636" cy="54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 flipV="1">
                <a:off x="2562" y="1797"/>
                <a:ext cx="817" cy="13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auto">
              <a:xfrm>
                <a:off x="3379" y="1797"/>
                <a:ext cx="408" cy="13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auto">
              <a:xfrm flipH="1">
                <a:off x="3198" y="1797"/>
                <a:ext cx="181" cy="681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7" name="Line 29"/>
              <p:cNvSpPr>
                <a:spLocks noChangeShapeType="1"/>
              </p:cNvSpPr>
              <p:nvPr/>
            </p:nvSpPr>
            <p:spPr bwMode="auto">
              <a:xfrm>
                <a:off x="3198" y="1298"/>
                <a:ext cx="181" cy="499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9" name="Line 31"/>
              <p:cNvSpPr>
                <a:spLocks noChangeShapeType="1"/>
              </p:cNvSpPr>
              <p:nvPr/>
            </p:nvSpPr>
            <p:spPr bwMode="auto">
              <a:xfrm>
                <a:off x="3016" y="2115"/>
                <a:ext cx="182" cy="363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0" name="Line 32"/>
              <p:cNvSpPr>
                <a:spLocks noChangeShapeType="1"/>
              </p:cNvSpPr>
              <p:nvPr/>
            </p:nvSpPr>
            <p:spPr bwMode="auto">
              <a:xfrm flipH="1">
                <a:off x="3016" y="1298"/>
                <a:ext cx="182" cy="817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402" name="Text Box 34"/>
            <p:cNvSpPr txBox="1">
              <a:spLocks noChangeArrowheads="1"/>
            </p:cNvSpPr>
            <p:nvPr/>
          </p:nvSpPr>
          <p:spPr bwMode="auto">
            <a:xfrm>
              <a:off x="204" y="1480"/>
              <a:ext cx="3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A</a:t>
              </a:r>
              <a:endParaRPr lang="ru-RU" sz="1600" b="1"/>
            </a:p>
          </p:txBody>
        </p:sp>
        <p:sp>
          <p:nvSpPr>
            <p:cNvPr id="58403" name="Text Box 35"/>
            <p:cNvSpPr txBox="1">
              <a:spLocks noChangeArrowheads="1"/>
            </p:cNvSpPr>
            <p:nvPr/>
          </p:nvSpPr>
          <p:spPr bwMode="auto">
            <a:xfrm>
              <a:off x="839" y="2069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M</a:t>
              </a:r>
              <a:endParaRPr lang="ru-RU" sz="1600" b="1"/>
            </a:p>
          </p:txBody>
        </p:sp>
        <p:sp>
          <p:nvSpPr>
            <p:cNvPr id="58404" name="Text Box 36"/>
            <p:cNvSpPr txBox="1">
              <a:spLocks noChangeArrowheads="1"/>
            </p:cNvSpPr>
            <p:nvPr/>
          </p:nvSpPr>
          <p:spPr bwMode="auto">
            <a:xfrm>
              <a:off x="1610" y="1389"/>
              <a:ext cx="1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</a:t>
              </a:r>
              <a:endParaRPr lang="ru-RU" sz="1600" b="1"/>
            </a:p>
          </p:txBody>
        </p:sp>
        <p:sp>
          <p:nvSpPr>
            <p:cNvPr id="58406" name="Text Box 38"/>
            <p:cNvSpPr txBox="1">
              <a:spLocks noChangeArrowheads="1"/>
            </p:cNvSpPr>
            <p:nvPr/>
          </p:nvSpPr>
          <p:spPr bwMode="auto">
            <a:xfrm>
              <a:off x="884" y="166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B</a:t>
              </a:r>
              <a:endParaRPr lang="ru-RU" sz="1600" b="1"/>
            </a:p>
          </p:txBody>
        </p:sp>
        <p:sp>
          <p:nvSpPr>
            <p:cNvPr id="58407" name="Text Box 39"/>
            <p:cNvSpPr txBox="1">
              <a:spLocks noChangeArrowheads="1"/>
            </p:cNvSpPr>
            <p:nvPr/>
          </p:nvSpPr>
          <p:spPr bwMode="auto">
            <a:xfrm>
              <a:off x="975" y="663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endParaRPr lang="ru-RU" sz="1600" b="1"/>
            </a:p>
          </p:txBody>
        </p:sp>
        <p:sp>
          <p:nvSpPr>
            <p:cNvPr id="58408" name="Text Box 40"/>
            <p:cNvSpPr txBox="1">
              <a:spLocks noChangeArrowheads="1"/>
            </p:cNvSpPr>
            <p:nvPr/>
          </p:nvSpPr>
          <p:spPr bwMode="auto">
            <a:xfrm>
              <a:off x="975" y="12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D</a:t>
              </a:r>
              <a:endParaRPr lang="ru-RU" sz="1600" b="1"/>
            </a:p>
          </p:txBody>
        </p:sp>
      </p:grpSp>
      <p:grpSp>
        <p:nvGrpSpPr>
          <p:cNvPr id="58426" name="Group 58"/>
          <p:cNvGrpSpPr>
            <a:grpSpLocks/>
          </p:cNvGrpSpPr>
          <p:nvPr/>
        </p:nvGrpSpPr>
        <p:grpSpPr bwMode="auto">
          <a:xfrm>
            <a:off x="468313" y="4365625"/>
            <a:ext cx="2808287" cy="1655763"/>
            <a:chOff x="1292" y="1888"/>
            <a:chExt cx="2345" cy="1392"/>
          </a:xfrm>
        </p:grpSpPr>
        <p:sp>
          <p:nvSpPr>
            <p:cNvPr id="58418" name="AutoShape 50"/>
            <p:cNvSpPr>
              <a:spLocks noChangeArrowheads="1"/>
            </p:cNvSpPr>
            <p:nvPr/>
          </p:nvSpPr>
          <p:spPr bwMode="auto">
            <a:xfrm rot="5400000">
              <a:off x="3016" y="2659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19" name="AutoShape 51"/>
            <p:cNvSpPr>
              <a:spLocks noChangeArrowheads="1"/>
            </p:cNvSpPr>
            <p:nvPr/>
          </p:nvSpPr>
          <p:spPr bwMode="auto">
            <a:xfrm rot="16200000">
              <a:off x="2427" y="2659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0" name="AutoShape 52"/>
            <p:cNvSpPr>
              <a:spLocks noChangeArrowheads="1"/>
            </p:cNvSpPr>
            <p:nvPr/>
          </p:nvSpPr>
          <p:spPr bwMode="auto">
            <a:xfrm rot="16200000">
              <a:off x="1837" y="2296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1" name="AutoShape 53"/>
            <p:cNvSpPr>
              <a:spLocks noChangeArrowheads="1"/>
            </p:cNvSpPr>
            <p:nvPr/>
          </p:nvSpPr>
          <p:spPr bwMode="auto">
            <a:xfrm rot="16200000">
              <a:off x="1247" y="2659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2" name="AutoShape 54"/>
            <p:cNvSpPr>
              <a:spLocks noChangeArrowheads="1"/>
            </p:cNvSpPr>
            <p:nvPr/>
          </p:nvSpPr>
          <p:spPr bwMode="auto">
            <a:xfrm rot="16200000">
              <a:off x="2427" y="1933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3" name="AutoShape 55"/>
            <p:cNvSpPr>
              <a:spLocks noChangeArrowheads="1"/>
            </p:cNvSpPr>
            <p:nvPr/>
          </p:nvSpPr>
          <p:spPr bwMode="auto">
            <a:xfrm rot="5400000">
              <a:off x="1837" y="2659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4" name="AutoShape 56"/>
            <p:cNvSpPr>
              <a:spLocks noChangeArrowheads="1"/>
            </p:cNvSpPr>
            <p:nvPr/>
          </p:nvSpPr>
          <p:spPr bwMode="auto">
            <a:xfrm rot="5400000">
              <a:off x="2427" y="2296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5" name="AutoShape 57"/>
            <p:cNvSpPr>
              <a:spLocks noChangeArrowheads="1"/>
            </p:cNvSpPr>
            <p:nvPr/>
          </p:nvSpPr>
          <p:spPr bwMode="auto">
            <a:xfrm rot="5400000">
              <a:off x="1837" y="1933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8432" name="Text Box 64"/>
          <p:cNvSpPr txBox="1">
            <a:spLocks noChangeArrowheads="1"/>
          </p:cNvSpPr>
          <p:nvPr/>
        </p:nvSpPr>
        <p:spPr bwMode="auto">
          <a:xfrm>
            <a:off x="2916238" y="2565400"/>
            <a:ext cx="54006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Октаэдр - восьмигранник.</a:t>
            </a:r>
          </a:p>
          <a:p>
            <a:pPr algn="just">
              <a:spcBef>
                <a:spcPct val="50000"/>
              </a:spcBef>
            </a:pPr>
            <a:r>
              <a:rPr lang="ru-RU" dirty="0"/>
              <a:t>У октаэдра грани – правильные треугольники, но в отличие от тетраэдра в каждой вершине сходится по четыре ребра</a:t>
            </a:r>
            <a:r>
              <a:rPr lang="ru-RU" dirty="0" smtClean="0"/>
              <a:t>.</a:t>
            </a:r>
          </a:p>
          <a:p>
            <a:pPr algn="just">
              <a:spcBef>
                <a:spcPct val="50000"/>
              </a:spcBef>
            </a:pPr>
            <a:r>
              <a:rPr lang="ru-RU" dirty="0" smtClean="0"/>
              <a:t>У октаэдра:</a:t>
            </a:r>
          </a:p>
          <a:p>
            <a:pPr lvl="2" algn="just">
              <a:spcBef>
                <a:spcPct val="50000"/>
              </a:spcBef>
            </a:pPr>
            <a:r>
              <a:rPr lang="ru-RU" sz="2000" b="1" i="1" dirty="0" smtClean="0"/>
              <a:t>8 граней;</a:t>
            </a:r>
          </a:p>
          <a:p>
            <a:pPr lvl="2" algn="just">
              <a:spcBef>
                <a:spcPct val="50000"/>
              </a:spcBef>
            </a:pPr>
            <a:r>
              <a:rPr lang="ru-RU" sz="2000" b="1" i="1" dirty="0" smtClean="0"/>
              <a:t>6 вершин;</a:t>
            </a:r>
          </a:p>
          <a:p>
            <a:pPr lvl="2" algn="just">
              <a:spcBef>
                <a:spcPct val="50000"/>
              </a:spcBef>
            </a:pPr>
            <a:r>
              <a:rPr lang="ru-RU" sz="2000" b="1" i="1" dirty="0" smtClean="0"/>
              <a:t>12 рёбер.</a:t>
            </a:r>
            <a:endParaRPr lang="ru-RU" sz="2000" b="1" i="1" dirty="0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13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додекаэдр</a:t>
            </a:r>
          </a:p>
        </p:txBody>
      </p: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55650" y="1341438"/>
            <a:ext cx="1439863" cy="1439862"/>
            <a:chOff x="476" y="845"/>
            <a:chExt cx="907" cy="907"/>
          </a:xfrm>
        </p:grpSpPr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>
              <a:off x="476" y="1207"/>
              <a:ext cx="227" cy="227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V="1">
              <a:off x="703" y="1344"/>
              <a:ext cx="181" cy="9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 flipV="1">
              <a:off x="884" y="1071"/>
              <a:ext cx="0" cy="273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V="1">
              <a:off x="476" y="935"/>
              <a:ext cx="136" cy="272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612" y="935"/>
              <a:ext cx="272" cy="136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>
              <a:off x="703" y="1434"/>
              <a:ext cx="45" cy="318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476" y="1207"/>
              <a:ext cx="0" cy="182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476" y="1389"/>
              <a:ext cx="136" cy="272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>
              <a:off x="612" y="1661"/>
              <a:ext cx="136" cy="91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884" y="1344"/>
              <a:ext cx="227" cy="9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 flipH="1">
              <a:off x="1066" y="1434"/>
              <a:ext cx="45" cy="318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 flipH="1">
              <a:off x="748" y="1752"/>
              <a:ext cx="318" cy="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 flipH="1">
              <a:off x="1111" y="1207"/>
              <a:ext cx="272" cy="227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V="1">
              <a:off x="1383" y="1207"/>
              <a:ext cx="0" cy="182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 flipV="1">
              <a:off x="1202" y="1389"/>
              <a:ext cx="181" cy="272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 flipH="1">
              <a:off x="1066" y="1661"/>
              <a:ext cx="136" cy="91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1202" y="935"/>
              <a:ext cx="181" cy="272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 flipH="1">
              <a:off x="884" y="935"/>
              <a:ext cx="318" cy="136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1066" y="845"/>
              <a:ext cx="136" cy="9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auto">
            <a:xfrm>
              <a:off x="793" y="845"/>
              <a:ext cx="273" cy="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auto">
            <a:xfrm flipH="1">
              <a:off x="612" y="845"/>
              <a:ext cx="181" cy="9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auto">
            <a:xfrm flipH="1">
              <a:off x="612" y="1480"/>
              <a:ext cx="318" cy="181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>
              <a:off x="930" y="1480"/>
              <a:ext cx="272" cy="181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 flipH="1">
              <a:off x="930" y="1253"/>
              <a:ext cx="0" cy="227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 flipH="1">
              <a:off x="930" y="1162"/>
              <a:ext cx="226" cy="91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>
              <a:off x="1156" y="1162"/>
              <a:ext cx="227" cy="227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>
              <a:off x="1066" y="845"/>
              <a:ext cx="90" cy="317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8" name="Line 36"/>
            <p:cNvSpPr>
              <a:spLocks noChangeShapeType="1"/>
            </p:cNvSpPr>
            <p:nvPr/>
          </p:nvSpPr>
          <p:spPr bwMode="auto">
            <a:xfrm flipH="1">
              <a:off x="703" y="845"/>
              <a:ext cx="90" cy="317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9" name="Line 37"/>
            <p:cNvSpPr>
              <a:spLocks noChangeShapeType="1"/>
            </p:cNvSpPr>
            <p:nvPr/>
          </p:nvSpPr>
          <p:spPr bwMode="auto">
            <a:xfrm>
              <a:off x="703" y="1162"/>
              <a:ext cx="227" cy="91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 flipH="1">
              <a:off x="476" y="1162"/>
              <a:ext cx="227" cy="227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59477" name="AutoShape 85"/>
          <p:cNvCxnSpPr>
            <a:cxnSpLocks noChangeShapeType="1"/>
          </p:cNvCxnSpPr>
          <p:nvPr/>
        </p:nvCxnSpPr>
        <p:spPr bwMode="auto">
          <a:xfrm>
            <a:off x="3708400" y="3590925"/>
            <a:ext cx="0" cy="0"/>
          </a:xfrm>
          <a:prstGeom prst="straightConnector1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</p:cxnSp>
      <p:cxnSp>
        <p:nvCxnSpPr>
          <p:cNvPr id="59481" name="AutoShape 89"/>
          <p:cNvCxnSpPr>
            <a:cxnSpLocks noChangeShapeType="1"/>
          </p:cNvCxnSpPr>
          <p:nvPr/>
        </p:nvCxnSpPr>
        <p:spPr bwMode="auto">
          <a:xfrm>
            <a:off x="3708400" y="3590925"/>
            <a:ext cx="0" cy="0"/>
          </a:xfrm>
          <a:prstGeom prst="straightConnector1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</p:cxnSp>
      <p:cxnSp>
        <p:nvCxnSpPr>
          <p:cNvPr id="59485" name="AutoShape 93"/>
          <p:cNvCxnSpPr>
            <a:cxnSpLocks noChangeShapeType="1"/>
          </p:cNvCxnSpPr>
          <p:nvPr/>
        </p:nvCxnSpPr>
        <p:spPr bwMode="auto">
          <a:xfrm>
            <a:off x="3708400" y="3590925"/>
            <a:ext cx="0" cy="0"/>
          </a:xfrm>
          <a:prstGeom prst="straightConnector1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</p:cxnSp>
      <p:cxnSp>
        <p:nvCxnSpPr>
          <p:cNvPr id="59487" name="AutoShape 95"/>
          <p:cNvCxnSpPr>
            <a:cxnSpLocks noChangeShapeType="1"/>
          </p:cNvCxnSpPr>
          <p:nvPr/>
        </p:nvCxnSpPr>
        <p:spPr bwMode="auto">
          <a:xfrm>
            <a:off x="3708400" y="3590925"/>
            <a:ext cx="1588" cy="1588"/>
          </a:xfrm>
          <a:prstGeom prst="straightConnector1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</p:cxnSp>
      <p:grpSp>
        <p:nvGrpSpPr>
          <p:cNvPr id="59542" name="Group 150"/>
          <p:cNvGrpSpPr>
            <a:grpSpLocks/>
          </p:cNvGrpSpPr>
          <p:nvPr/>
        </p:nvGrpSpPr>
        <p:grpSpPr bwMode="auto">
          <a:xfrm>
            <a:off x="539750" y="3789363"/>
            <a:ext cx="3095625" cy="1512887"/>
            <a:chOff x="340" y="2387"/>
            <a:chExt cx="1950" cy="953"/>
          </a:xfrm>
        </p:grpSpPr>
        <p:sp>
          <p:nvSpPr>
            <p:cNvPr id="59488" name="Line 96"/>
            <p:cNvSpPr>
              <a:spLocks noChangeShapeType="1"/>
            </p:cNvSpPr>
            <p:nvPr/>
          </p:nvSpPr>
          <p:spPr bwMode="auto">
            <a:xfrm>
              <a:off x="710" y="2959"/>
              <a:ext cx="235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89" name="Line 97"/>
            <p:cNvSpPr>
              <a:spLocks noChangeShapeType="1"/>
            </p:cNvSpPr>
            <p:nvPr/>
          </p:nvSpPr>
          <p:spPr bwMode="auto">
            <a:xfrm flipH="1">
              <a:off x="945" y="2768"/>
              <a:ext cx="67" cy="19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0" name="Line 98"/>
            <p:cNvSpPr>
              <a:spLocks noChangeShapeType="1"/>
            </p:cNvSpPr>
            <p:nvPr/>
          </p:nvSpPr>
          <p:spPr bwMode="auto">
            <a:xfrm>
              <a:off x="642" y="2768"/>
              <a:ext cx="68" cy="19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1" name="Line 99"/>
            <p:cNvSpPr>
              <a:spLocks noChangeShapeType="1"/>
            </p:cNvSpPr>
            <p:nvPr/>
          </p:nvSpPr>
          <p:spPr bwMode="auto">
            <a:xfrm flipH="1">
              <a:off x="642" y="2609"/>
              <a:ext cx="202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2" name="Line 100"/>
            <p:cNvSpPr>
              <a:spLocks noChangeShapeType="1"/>
            </p:cNvSpPr>
            <p:nvPr/>
          </p:nvSpPr>
          <p:spPr bwMode="auto">
            <a:xfrm>
              <a:off x="844" y="2609"/>
              <a:ext cx="168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3" name="Line 101"/>
            <p:cNvSpPr>
              <a:spLocks noChangeShapeType="1"/>
            </p:cNvSpPr>
            <p:nvPr/>
          </p:nvSpPr>
          <p:spPr bwMode="auto">
            <a:xfrm flipH="1">
              <a:off x="844" y="2419"/>
              <a:ext cx="67" cy="19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911" y="2419"/>
              <a:ext cx="235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 flipH="1" flipV="1">
              <a:off x="1146" y="2419"/>
              <a:ext cx="68" cy="19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6" name="Line 104"/>
            <p:cNvSpPr>
              <a:spLocks noChangeShapeType="1"/>
            </p:cNvSpPr>
            <p:nvPr/>
          </p:nvSpPr>
          <p:spPr bwMode="auto">
            <a:xfrm flipH="1">
              <a:off x="1012" y="2609"/>
              <a:ext cx="202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7" name="Line 105"/>
            <p:cNvSpPr>
              <a:spLocks noChangeShapeType="1"/>
            </p:cNvSpPr>
            <p:nvPr/>
          </p:nvSpPr>
          <p:spPr bwMode="auto">
            <a:xfrm>
              <a:off x="1012" y="2768"/>
              <a:ext cx="269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8" name="Line 106"/>
            <p:cNvSpPr>
              <a:spLocks noChangeShapeType="1"/>
            </p:cNvSpPr>
            <p:nvPr/>
          </p:nvSpPr>
          <p:spPr bwMode="auto">
            <a:xfrm flipH="1" flipV="1">
              <a:off x="1281" y="2768"/>
              <a:ext cx="34" cy="19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9" name="Line 107"/>
            <p:cNvSpPr>
              <a:spLocks noChangeShapeType="1"/>
            </p:cNvSpPr>
            <p:nvPr/>
          </p:nvSpPr>
          <p:spPr bwMode="auto">
            <a:xfrm flipV="1">
              <a:off x="1146" y="2959"/>
              <a:ext cx="169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0" name="Line 108"/>
            <p:cNvSpPr>
              <a:spLocks noChangeShapeType="1"/>
            </p:cNvSpPr>
            <p:nvPr/>
          </p:nvSpPr>
          <p:spPr bwMode="auto">
            <a:xfrm flipH="1" flipV="1">
              <a:off x="945" y="2959"/>
              <a:ext cx="201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1" name="Line 109"/>
            <p:cNvSpPr>
              <a:spLocks noChangeShapeType="1"/>
            </p:cNvSpPr>
            <p:nvPr/>
          </p:nvSpPr>
          <p:spPr bwMode="auto">
            <a:xfrm>
              <a:off x="743" y="2387"/>
              <a:ext cx="101" cy="2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2" name="Line 110"/>
            <p:cNvSpPr>
              <a:spLocks noChangeShapeType="1"/>
            </p:cNvSpPr>
            <p:nvPr/>
          </p:nvSpPr>
          <p:spPr bwMode="auto">
            <a:xfrm>
              <a:off x="542" y="2387"/>
              <a:ext cx="201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4" name="Line 112"/>
            <p:cNvSpPr>
              <a:spLocks noChangeShapeType="1"/>
            </p:cNvSpPr>
            <p:nvPr/>
          </p:nvSpPr>
          <p:spPr bwMode="auto">
            <a:xfrm flipV="1">
              <a:off x="441" y="2387"/>
              <a:ext cx="101" cy="2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5" name="Line 113"/>
            <p:cNvSpPr>
              <a:spLocks noChangeShapeType="1"/>
            </p:cNvSpPr>
            <p:nvPr/>
          </p:nvSpPr>
          <p:spPr bwMode="auto">
            <a:xfrm>
              <a:off x="441" y="2609"/>
              <a:ext cx="201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6" name="Line 114"/>
            <p:cNvSpPr>
              <a:spLocks noChangeShapeType="1"/>
            </p:cNvSpPr>
            <p:nvPr/>
          </p:nvSpPr>
          <p:spPr bwMode="auto">
            <a:xfrm>
              <a:off x="407" y="2768"/>
              <a:ext cx="235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7" name="Line 115"/>
            <p:cNvSpPr>
              <a:spLocks noChangeShapeType="1"/>
            </p:cNvSpPr>
            <p:nvPr/>
          </p:nvSpPr>
          <p:spPr bwMode="auto">
            <a:xfrm flipV="1">
              <a:off x="340" y="2768"/>
              <a:ext cx="67" cy="19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8" name="Line 116"/>
            <p:cNvSpPr>
              <a:spLocks noChangeShapeType="1"/>
            </p:cNvSpPr>
            <p:nvPr/>
          </p:nvSpPr>
          <p:spPr bwMode="auto">
            <a:xfrm flipV="1">
              <a:off x="508" y="2959"/>
              <a:ext cx="202" cy="127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9" name="Line 117"/>
            <p:cNvSpPr>
              <a:spLocks noChangeShapeType="1"/>
            </p:cNvSpPr>
            <p:nvPr/>
          </p:nvSpPr>
          <p:spPr bwMode="auto">
            <a:xfrm flipH="1" flipV="1">
              <a:off x="340" y="2959"/>
              <a:ext cx="168" cy="127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0" name="Line 118"/>
            <p:cNvSpPr>
              <a:spLocks noChangeShapeType="1"/>
            </p:cNvSpPr>
            <p:nvPr/>
          </p:nvSpPr>
          <p:spPr bwMode="auto">
            <a:xfrm flipV="1">
              <a:off x="642" y="2959"/>
              <a:ext cx="68" cy="22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1" name="Line 119"/>
            <p:cNvSpPr>
              <a:spLocks noChangeShapeType="1"/>
            </p:cNvSpPr>
            <p:nvPr/>
          </p:nvSpPr>
          <p:spPr bwMode="auto">
            <a:xfrm flipH="1" flipV="1">
              <a:off x="945" y="2959"/>
              <a:ext cx="67" cy="22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2" name="Line 120"/>
            <p:cNvSpPr>
              <a:spLocks noChangeShapeType="1"/>
            </p:cNvSpPr>
            <p:nvPr/>
          </p:nvSpPr>
          <p:spPr bwMode="auto">
            <a:xfrm flipV="1">
              <a:off x="811" y="3182"/>
              <a:ext cx="201" cy="15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3" name="Line 121"/>
            <p:cNvSpPr>
              <a:spLocks noChangeShapeType="1"/>
            </p:cNvSpPr>
            <p:nvPr/>
          </p:nvSpPr>
          <p:spPr bwMode="auto">
            <a:xfrm flipH="1" flipV="1">
              <a:off x="642" y="3182"/>
              <a:ext cx="169" cy="15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4" name="Line 122"/>
            <p:cNvSpPr>
              <a:spLocks noChangeShapeType="1"/>
            </p:cNvSpPr>
            <p:nvPr/>
          </p:nvSpPr>
          <p:spPr bwMode="auto">
            <a:xfrm flipV="1">
              <a:off x="1281" y="2641"/>
              <a:ext cx="169" cy="127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5" name="Line 123"/>
            <p:cNvSpPr>
              <a:spLocks noChangeShapeType="1"/>
            </p:cNvSpPr>
            <p:nvPr/>
          </p:nvSpPr>
          <p:spPr bwMode="auto">
            <a:xfrm flipH="1" flipV="1">
              <a:off x="1450" y="2641"/>
              <a:ext cx="201" cy="127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6" name="Line 124"/>
            <p:cNvSpPr>
              <a:spLocks noChangeShapeType="1"/>
            </p:cNvSpPr>
            <p:nvPr/>
          </p:nvSpPr>
          <p:spPr bwMode="auto">
            <a:xfrm flipV="1">
              <a:off x="1584" y="2768"/>
              <a:ext cx="67" cy="19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7" name="Line 125"/>
            <p:cNvSpPr>
              <a:spLocks noChangeShapeType="1"/>
            </p:cNvSpPr>
            <p:nvPr/>
          </p:nvSpPr>
          <p:spPr bwMode="auto">
            <a:xfrm flipH="1">
              <a:off x="1315" y="2959"/>
              <a:ext cx="269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8" name="Line 126"/>
            <p:cNvSpPr>
              <a:spLocks noChangeShapeType="1"/>
            </p:cNvSpPr>
            <p:nvPr/>
          </p:nvSpPr>
          <p:spPr bwMode="auto">
            <a:xfrm flipH="1">
              <a:off x="1584" y="2419"/>
              <a:ext cx="201" cy="126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9" name="Line 127"/>
            <p:cNvSpPr>
              <a:spLocks noChangeShapeType="1"/>
            </p:cNvSpPr>
            <p:nvPr/>
          </p:nvSpPr>
          <p:spPr bwMode="auto">
            <a:xfrm>
              <a:off x="1584" y="2545"/>
              <a:ext cx="67" cy="22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0" name="Line 128"/>
            <p:cNvSpPr>
              <a:spLocks noChangeShapeType="1"/>
            </p:cNvSpPr>
            <p:nvPr/>
          </p:nvSpPr>
          <p:spPr bwMode="auto">
            <a:xfrm flipH="1" flipV="1">
              <a:off x="1785" y="2419"/>
              <a:ext cx="169" cy="126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1" name="Line 129"/>
            <p:cNvSpPr>
              <a:spLocks noChangeShapeType="1"/>
            </p:cNvSpPr>
            <p:nvPr/>
          </p:nvSpPr>
          <p:spPr bwMode="auto">
            <a:xfrm flipV="1">
              <a:off x="1886" y="2545"/>
              <a:ext cx="68" cy="22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2" name="Line 130"/>
            <p:cNvSpPr>
              <a:spLocks noChangeShapeType="1"/>
            </p:cNvSpPr>
            <p:nvPr/>
          </p:nvSpPr>
          <p:spPr bwMode="auto">
            <a:xfrm>
              <a:off x="1651" y="2768"/>
              <a:ext cx="235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3" name="Line 131"/>
            <p:cNvSpPr>
              <a:spLocks noChangeShapeType="1"/>
            </p:cNvSpPr>
            <p:nvPr/>
          </p:nvSpPr>
          <p:spPr bwMode="auto">
            <a:xfrm flipV="1">
              <a:off x="1886" y="2609"/>
              <a:ext cx="202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4" name="Line 132"/>
            <p:cNvSpPr>
              <a:spLocks noChangeShapeType="1"/>
            </p:cNvSpPr>
            <p:nvPr/>
          </p:nvSpPr>
          <p:spPr bwMode="auto">
            <a:xfrm>
              <a:off x="2088" y="2609"/>
              <a:ext cx="202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5" name="Line 133"/>
            <p:cNvSpPr>
              <a:spLocks noChangeShapeType="1"/>
            </p:cNvSpPr>
            <p:nvPr/>
          </p:nvSpPr>
          <p:spPr bwMode="auto">
            <a:xfrm flipV="1">
              <a:off x="2189" y="2768"/>
              <a:ext cx="101" cy="19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6" name="Line 134"/>
            <p:cNvSpPr>
              <a:spLocks noChangeShapeType="1"/>
            </p:cNvSpPr>
            <p:nvPr/>
          </p:nvSpPr>
          <p:spPr bwMode="auto">
            <a:xfrm flipV="1">
              <a:off x="1954" y="2959"/>
              <a:ext cx="235" cy="3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7" name="Line 135"/>
            <p:cNvSpPr>
              <a:spLocks noChangeShapeType="1"/>
            </p:cNvSpPr>
            <p:nvPr/>
          </p:nvSpPr>
          <p:spPr bwMode="auto">
            <a:xfrm>
              <a:off x="1886" y="2768"/>
              <a:ext cx="68" cy="2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9" name="Line 137"/>
            <p:cNvSpPr>
              <a:spLocks noChangeShapeType="1"/>
            </p:cNvSpPr>
            <p:nvPr/>
          </p:nvSpPr>
          <p:spPr bwMode="auto">
            <a:xfrm flipV="1">
              <a:off x="1752" y="2990"/>
              <a:ext cx="202" cy="12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0" name="Line 138"/>
            <p:cNvSpPr>
              <a:spLocks noChangeShapeType="1"/>
            </p:cNvSpPr>
            <p:nvPr/>
          </p:nvSpPr>
          <p:spPr bwMode="auto">
            <a:xfrm flipH="1" flipV="1">
              <a:off x="1584" y="2959"/>
              <a:ext cx="168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1" name="Line 139"/>
            <p:cNvSpPr>
              <a:spLocks noChangeShapeType="1"/>
            </p:cNvSpPr>
            <p:nvPr/>
          </p:nvSpPr>
          <p:spPr bwMode="auto">
            <a:xfrm flipV="1">
              <a:off x="1684" y="3118"/>
              <a:ext cx="68" cy="19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2" name="Line 140"/>
            <p:cNvSpPr>
              <a:spLocks noChangeShapeType="1"/>
            </p:cNvSpPr>
            <p:nvPr/>
          </p:nvSpPr>
          <p:spPr bwMode="auto">
            <a:xfrm flipV="1">
              <a:off x="1382" y="2959"/>
              <a:ext cx="202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3" name="Line 141"/>
            <p:cNvSpPr>
              <a:spLocks noChangeShapeType="1"/>
            </p:cNvSpPr>
            <p:nvPr/>
          </p:nvSpPr>
          <p:spPr bwMode="auto">
            <a:xfrm flipH="1" flipV="1">
              <a:off x="1382" y="3118"/>
              <a:ext cx="68" cy="19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4" name="Line 142"/>
            <p:cNvSpPr>
              <a:spLocks noChangeShapeType="1"/>
            </p:cNvSpPr>
            <p:nvPr/>
          </p:nvSpPr>
          <p:spPr bwMode="auto">
            <a:xfrm>
              <a:off x="1450" y="3308"/>
              <a:ext cx="234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5" name="Line 143"/>
            <p:cNvSpPr>
              <a:spLocks noChangeShapeType="1"/>
            </p:cNvSpPr>
            <p:nvPr/>
          </p:nvSpPr>
          <p:spPr bwMode="auto">
            <a:xfrm>
              <a:off x="1954" y="2990"/>
              <a:ext cx="201" cy="15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6" name="Line 144"/>
            <p:cNvSpPr>
              <a:spLocks noChangeShapeType="1"/>
            </p:cNvSpPr>
            <p:nvPr/>
          </p:nvSpPr>
          <p:spPr bwMode="auto">
            <a:xfrm flipV="1">
              <a:off x="2054" y="3149"/>
              <a:ext cx="101" cy="19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7" name="Line 145"/>
            <p:cNvSpPr>
              <a:spLocks noChangeShapeType="1"/>
            </p:cNvSpPr>
            <p:nvPr/>
          </p:nvSpPr>
          <p:spPr bwMode="auto">
            <a:xfrm>
              <a:off x="1819" y="3308"/>
              <a:ext cx="235" cy="3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8" name="Line 146"/>
            <p:cNvSpPr>
              <a:spLocks noChangeShapeType="1"/>
            </p:cNvSpPr>
            <p:nvPr/>
          </p:nvSpPr>
          <p:spPr bwMode="auto">
            <a:xfrm flipH="1" flipV="1">
              <a:off x="1752" y="3118"/>
              <a:ext cx="67" cy="19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547" name="Text Box 155"/>
          <p:cNvSpPr txBox="1">
            <a:spLocks noChangeArrowheads="1"/>
          </p:cNvSpPr>
          <p:nvPr/>
        </p:nvSpPr>
        <p:spPr bwMode="auto">
          <a:xfrm>
            <a:off x="4211638" y="2420938"/>
            <a:ext cx="455612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/>
            <a:r>
              <a:rPr lang="ru-RU" dirty="0"/>
              <a:t>Додекаэдр - двенадцатигранник.</a:t>
            </a:r>
          </a:p>
          <a:p>
            <a:pPr indent="363538" algn="just"/>
            <a:endParaRPr lang="ru-RU" sz="1000" dirty="0"/>
          </a:p>
          <a:p>
            <a:pPr indent="363538" algn="just"/>
            <a:r>
              <a:rPr lang="ru-RU" dirty="0"/>
              <a:t>У додекаэдра грани – правильные пятиугольники. В каждой вершине сходится по три ребра</a:t>
            </a:r>
            <a:r>
              <a:rPr lang="ru-RU" dirty="0" smtClean="0"/>
              <a:t>.</a:t>
            </a:r>
          </a:p>
          <a:p>
            <a:pPr indent="363538" algn="just"/>
            <a:endParaRPr lang="ru-RU" b="1" dirty="0" smtClean="0"/>
          </a:p>
          <a:p>
            <a:pPr indent="363538" algn="just"/>
            <a:r>
              <a:rPr lang="ru-RU" dirty="0" smtClean="0"/>
              <a:t>У додекаэдра:</a:t>
            </a:r>
          </a:p>
          <a:p>
            <a:pPr indent="363538" algn="just"/>
            <a:endParaRPr lang="ru-RU" b="1" dirty="0" smtClean="0"/>
          </a:p>
          <a:p>
            <a:pPr indent="363538" algn="just"/>
            <a:r>
              <a:rPr lang="ru-RU" b="1" dirty="0" smtClean="0"/>
              <a:t>12 </a:t>
            </a:r>
            <a:r>
              <a:rPr lang="ru-RU" b="1" dirty="0" smtClean="0"/>
              <a:t>граней;</a:t>
            </a:r>
          </a:p>
          <a:p>
            <a:pPr indent="363538" algn="just"/>
            <a:r>
              <a:rPr lang="ru-RU" b="1" dirty="0" smtClean="0"/>
              <a:t>20 вершин;</a:t>
            </a:r>
          </a:p>
          <a:p>
            <a:pPr indent="363538" algn="just"/>
            <a:r>
              <a:rPr lang="ru-RU" b="1" dirty="0" smtClean="0"/>
              <a:t>30 ребер;</a:t>
            </a:r>
          </a:p>
          <a:p>
            <a:pPr indent="363538" algn="just"/>
            <a:r>
              <a:rPr lang="ru-RU" b="1" dirty="0" smtClean="0"/>
              <a:t>60 плоских углов.</a:t>
            </a:r>
          </a:p>
          <a:p>
            <a:pPr indent="363538" algn="just"/>
            <a:endParaRPr lang="ru-RU" dirty="0"/>
          </a:p>
        </p:txBody>
      </p:sp>
      <p:sp>
        <p:nvSpPr>
          <p:cNvPr id="89" name="Номер слайда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14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икосаэдр</a:t>
            </a:r>
          </a:p>
        </p:txBody>
      </p:sp>
      <p:grpSp>
        <p:nvGrpSpPr>
          <p:cNvPr id="68647" name="Group 39"/>
          <p:cNvGrpSpPr>
            <a:grpSpLocks/>
          </p:cNvGrpSpPr>
          <p:nvPr/>
        </p:nvGrpSpPr>
        <p:grpSpPr bwMode="auto">
          <a:xfrm>
            <a:off x="468313" y="1412875"/>
            <a:ext cx="2089150" cy="1943100"/>
            <a:chOff x="476" y="845"/>
            <a:chExt cx="1089" cy="952"/>
          </a:xfrm>
        </p:grpSpPr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 flipV="1">
              <a:off x="476" y="1117"/>
              <a:ext cx="408" cy="181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884" y="1117"/>
              <a:ext cx="46" cy="408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 flipH="1" flipV="1">
              <a:off x="476" y="1298"/>
              <a:ext cx="454" cy="227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 flipH="1" flipV="1">
              <a:off x="884" y="1117"/>
              <a:ext cx="408" cy="181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 flipH="1">
              <a:off x="930" y="1298"/>
              <a:ext cx="362" cy="227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 flipV="1">
              <a:off x="1292" y="1298"/>
              <a:ext cx="0" cy="499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H="1" flipV="1">
              <a:off x="930" y="1525"/>
              <a:ext cx="362" cy="272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 flipV="1">
              <a:off x="748" y="1525"/>
              <a:ext cx="182" cy="272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748" y="1797"/>
              <a:ext cx="5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 flipH="1" flipV="1">
              <a:off x="476" y="1298"/>
              <a:ext cx="272" cy="499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6" name="Line 18"/>
            <p:cNvSpPr>
              <a:spLocks noChangeShapeType="1"/>
            </p:cNvSpPr>
            <p:nvPr/>
          </p:nvSpPr>
          <p:spPr bwMode="auto">
            <a:xfrm flipV="1">
              <a:off x="476" y="845"/>
              <a:ext cx="272" cy="453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>
              <a:off x="748" y="845"/>
              <a:ext cx="5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 flipV="1">
              <a:off x="1292" y="845"/>
              <a:ext cx="0" cy="453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>
              <a:off x="1292" y="845"/>
              <a:ext cx="273" cy="453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 flipH="1">
              <a:off x="1292" y="1298"/>
              <a:ext cx="273" cy="499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 flipH="1">
              <a:off x="1292" y="1298"/>
              <a:ext cx="273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>
              <a:off x="748" y="845"/>
              <a:ext cx="136" cy="272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 flipH="1">
              <a:off x="884" y="845"/>
              <a:ext cx="408" cy="272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 flipV="1">
              <a:off x="1156" y="845"/>
              <a:ext cx="136" cy="272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>
              <a:off x="1156" y="1117"/>
              <a:ext cx="409" cy="181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>
              <a:off x="1156" y="1117"/>
              <a:ext cx="0" cy="453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 flipH="1">
              <a:off x="1156" y="1298"/>
              <a:ext cx="409" cy="272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 flipH="1">
              <a:off x="748" y="1570"/>
              <a:ext cx="408" cy="227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>
              <a:off x="1156" y="1570"/>
              <a:ext cx="136" cy="182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>
              <a:off x="748" y="1344"/>
              <a:ext cx="408" cy="226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1" name="Line 33"/>
            <p:cNvSpPr>
              <a:spLocks noChangeShapeType="1"/>
            </p:cNvSpPr>
            <p:nvPr/>
          </p:nvSpPr>
          <p:spPr bwMode="auto">
            <a:xfrm>
              <a:off x="748" y="1344"/>
              <a:ext cx="0" cy="408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476" y="1298"/>
              <a:ext cx="272" cy="46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 flipV="1">
              <a:off x="748" y="1117"/>
              <a:ext cx="408" cy="227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>
              <a:off x="748" y="845"/>
              <a:ext cx="0" cy="499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748" y="845"/>
              <a:ext cx="408" cy="272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70" name="Group 62"/>
          <p:cNvGrpSpPr>
            <a:grpSpLocks/>
          </p:cNvGrpSpPr>
          <p:nvPr/>
        </p:nvGrpSpPr>
        <p:grpSpPr bwMode="auto">
          <a:xfrm>
            <a:off x="395288" y="3860800"/>
            <a:ext cx="2952750" cy="2160588"/>
            <a:chOff x="249" y="1298"/>
            <a:chExt cx="3039" cy="2404"/>
          </a:xfrm>
        </p:grpSpPr>
        <p:grpSp>
          <p:nvGrpSpPr>
            <p:cNvPr id="68664" name="Group 56"/>
            <p:cNvGrpSpPr>
              <a:grpSpLocks/>
            </p:cNvGrpSpPr>
            <p:nvPr/>
          </p:nvGrpSpPr>
          <p:grpSpPr bwMode="auto">
            <a:xfrm>
              <a:off x="249" y="1298"/>
              <a:ext cx="3039" cy="1951"/>
              <a:chOff x="249" y="1298"/>
              <a:chExt cx="3447" cy="2177"/>
            </a:xfrm>
          </p:grpSpPr>
          <p:sp>
            <p:nvSpPr>
              <p:cNvPr id="68649" name="AutoShape 41"/>
              <p:cNvSpPr>
                <a:spLocks noChangeArrowheads="1"/>
              </p:cNvSpPr>
              <p:nvPr/>
            </p:nvSpPr>
            <p:spPr bwMode="auto">
              <a:xfrm>
                <a:off x="521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0" name="AutoShape 42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1" name="AutoShape 43"/>
              <p:cNvSpPr>
                <a:spLocks noChangeArrowheads="1"/>
              </p:cNvSpPr>
              <p:nvPr/>
            </p:nvSpPr>
            <p:spPr bwMode="auto">
              <a:xfrm>
                <a:off x="1791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2" name="AutoShape 44"/>
              <p:cNvSpPr>
                <a:spLocks noChangeArrowheads="1"/>
              </p:cNvSpPr>
              <p:nvPr/>
            </p:nvSpPr>
            <p:spPr bwMode="auto">
              <a:xfrm>
                <a:off x="2426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3" name="AutoShape 45"/>
              <p:cNvSpPr>
                <a:spLocks noChangeArrowheads="1"/>
              </p:cNvSpPr>
              <p:nvPr/>
            </p:nvSpPr>
            <p:spPr bwMode="auto">
              <a:xfrm>
                <a:off x="3061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4" name="AutoShape 46"/>
              <p:cNvSpPr>
                <a:spLocks noChangeArrowheads="1"/>
              </p:cNvSpPr>
              <p:nvPr/>
            </p:nvSpPr>
            <p:spPr bwMode="auto">
              <a:xfrm>
                <a:off x="1474" y="2931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5" name="AutoShape 47"/>
              <p:cNvSpPr>
                <a:spLocks noChangeArrowheads="1"/>
              </p:cNvSpPr>
              <p:nvPr/>
            </p:nvSpPr>
            <p:spPr bwMode="auto">
              <a:xfrm>
                <a:off x="2109" y="2931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6" name="AutoShape 48"/>
              <p:cNvSpPr>
                <a:spLocks noChangeArrowheads="1"/>
              </p:cNvSpPr>
              <p:nvPr/>
            </p:nvSpPr>
            <p:spPr bwMode="auto">
              <a:xfrm>
                <a:off x="1791" y="1842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7" name="AutoShape 49"/>
              <p:cNvSpPr>
                <a:spLocks noChangeArrowheads="1"/>
              </p:cNvSpPr>
              <p:nvPr/>
            </p:nvSpPr>
            <p:spPr bwMode="auto">
              <a:xfrm>
                <a:off x="1474" y="1298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8" name="AutoShape 50"/>
              <p:cNvSpPr>
                <a:spLocks noChangeArrowheads="1"/>
              </p:cNvSpPr>
              <p:nvPr/>
            </p:nvSpPr>
            <p:spPr bwMode="auto">
              <a:xfrm>
                <a:off x="2109" y="1298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9" name="Line 51"/>
              <p:cNvSpPr>
                <a:spLocks noChangeShapeType="1"/>
              </p:cNvSpPr>
              <p:nvPr/>
            </p:nvSpPr>
            <p:spPr bwMode="auto">
              <a:xfrm flipH="1">
                <a:off x="2426" y="1842"/>
                <a:ext cx="318" cy="545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0" name="Line 52"/>
              <p:cNvSpPr>
                <a:spLocks noChangeShapeType="1"/>
              </p:cNvSpPr>
              <p:nvPr/>
            </p:nvSpPr>
            <p:spPr bwMode="auto">
              <a:xfrm>
                <a:off x="1474" y="1842"/>
                <a:ext cx="317" cy="545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1" name="Line 53"/>
              <p:cNvSpPr>
                <a:spLocks noChangeShapeType="1"/>
              </p:cNvSpPr>
              <p:nvPr/>
            </p:nvSpPr>
            <p:spPr bwMode="auto">
              <a:xfrm>
                <a:off x="839" y="2387"/>
                <a:ext cx="2540" cy="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2" name="Line 54"/>
              <p:cNvSpPr>
                <a:spLocks noChangeShapeType="1"/>
              </p:cNvSpPr>
              <p:nvPr/>
            </p:nvSpPr>
            <p:spPr bwMode="auto">
              <a:xfrm flipH="1" flipV="1">
                <a:off x="249" y="2387"/>
                <a:ext cx="272" cy="544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3" name="Line 55"/>
              <p:cNvSpPr>
                <a:spLocks noChangeShapeType="1"/>
              </p:cNvSpPr>
              <p:nvPr/>
            </p:nvSpPr>
            <p:spPr bwMode="auto">
              <a:xfrm flipV="1">
                <a:off x="249" y="2387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665" name="Line 57"/>
            <p:cNvSpPr>
              <a:spLocks noChangeShapeType="1"/>
            </p:cNvSpPr>
            <p:nvPr/>
          </p:nvSpPr>
          <p:spPr bwMode="auto">
            <a:xfrm>
              <a:off x="1338" y="3249"/>
              <a:ext cx="272" cy="453"/>
            </a:xfrm>
            <a:prstGeom prst="lin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66" name="Line 58"/>
            <p:cNvSpPr>
              <a:spLocks noChangeShapeType="1"/>
            </p:cNvSpPr>
            <p:nvPr/>
          </p:nvSpPr>
          <p:spPr bwMode="auto">
            <a:xfrm flipV="1">
              <a:off x="1610" y="3249"/>
              <a:ext cx="272" cy="453"/>
            </a:xfrm>
            <a:prstGeom prst="lin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67" name="Line 59"/>
            <p:cNvSpPr>
              <a:spLocks noChangeShapeType="1"/>
            </p:cNvSpPr>
            <p:nvPr/>
          </p:nvSpPr>
          <p:spPr bwMode="auto">
            <a:xfrm>
              <a:off x="1882" y="3249"/>
              <a:ext cx="272" cy="453"/>
            </a:xfrm>
            <a:prstGeom prst="lin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68" name="Line 60"/>
            <p:cNvSpPr>
              <a:spLocks noChangeShapeType="1"/>
            </p:cNvSpPr>
            <p:nvPr/>
          </p:nvSpPr>
          <p:spPr bwMode="auto">
            <a:xfrm flipH="1">
              <a:off x="2154" y="3249"/>
              <a:ext cx="272" cy="453"/>
            </a:xfrm>
            <a:prstGeom prst="lin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76" name="Text Box 68"/>
          <p:cNvSpPr txBox="1">
            <a:spLocks noChangeArrowheads="1"/>
          </p:cNvSpPr>
          <p:nvPr/>
        </p:nvSpPr>
        <p:spPr bwMode="auto">
          <a:xfrm>
            <a:off x="3563938" y="2636838"/>
            <a:ext cx="5113337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1938">
              <a:spcBef>
                <a:spcPct val="50000"/>
              </a:spcBef>
            </a:pPr>
            <a:r>
              <a:rPr lang="ru-RU" dirty="0"/>
              <a:t>Икосаэдр - двадцатигранник.</a:t>
            </a:r>
          </a:p>
          <a:p>
            <a:pPr indent="261938" algn="just">
              <a:spcBef>
                <a:spcPct val="50000"/>
              </a:spcBef>
            </a:pPr>
            <a:r>
              <a:rPr lang="ru-RU" dirty="0"/>
              <a:t>У икосаэдра грани – правильные треугольники. В каждой вершине сходится  по пять рёбер</a:t>
            </a:r>
            <a:r>
              <a:rPr lang="ru-RU" dirty="0" smtClean="0"/>
              <a:t>.</a:t>
            </a:r>
          </a:p>
          <a:p>
            <a:pPr indent="261938" algn="just">
              <a:spcBef>
                <a:spcPct val="50000"/>
              </a:spcBef>
            </a:pPr>
            <a:r>
              <a:rPr lang="ru-RU" dirty="0" smtClean="0"/>
              <a:t>У икосаэдра:</a:t>
            </a:r>
          </a:p>
          <a:p>
            <a:pPr lvl="2" indent="261938" algn="just">
              <a:spcBef>
                <a:spcPct val="50000"/>
              </a:spcBef>
            </a:pPr>
            <a:r>
              <a:rPr lang="ru-RU" sz="2400" b="1" dirty="0" smtClean="0"/>
              <a:t>20 граней;</a:t>
            </a:r>
          </a:p>
          <a:p>
            <a:pPr lvl="2" indent="261938" algn="just">
              <a:spcBef>
                <a:spcPct val="50000"/>
              </a:spcBef>
            </a:pPr>
            <a:r>
              <a:rPr lang="ru-RU" sz="2400" b="1" dirty="0" smtClean="0"/>
              <a:t>12 вершин;</a:t>
            </a:r>
          </a:p>
          <a:p>
            <a:pPr lvl="2" indent="261938" algn="just">
              <a:spcBef>
                <a:spcPct val="50000"/>
              </a:spcBef>
            </a:pPr>
            <a:r>
              <a:rPr lang="ru-RU" sz="2400" b="1" dirty="0" smtClean="0"/>
              <a:t>30 ребер.</a:t>
            </a:r>
          </a:p>
          <a:p>
            <a:pPr indent="261938" algn="just">
              <a:spcBef>
                <a:spcPct val="50000"/>
              </a:spcBef>
            </a:pPr>
            <a:endParaRPr lang="ru-RU" dirty="0"/>
          </a:p>
        </p:txBody>
      </p:sp>
      <p:sp>
        <p:nvSpPr>
          <p:cNvPr id="56" name="Номер слайда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15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800"/>
              <a:t>Существует 5 типов правильных многогранников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684213" y="3429000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1906588" y="2278063"/>
            <a:ext cx="71437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58" name="Rectangle 62"/>
          <p:cNvSpPr>
            <a:spLocks noChangeArrowheads="1"/>
          </p:cNvSpPr>
          <p:nvPr/>
        </p:nvSpPr>
        <p:spPr bwMode="auto">
          <a:xfrm>
            <a:off x="6443663" y="2565400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47" name="Picture 51"/>
          <p:cNvPicPr>
            <a:picLocks noChangeAspect="1" noChangeArrowheads="1"/>
          </p:cNvPicPr>
          <p:nvPr/>
        </p:nvPicPr>
        <p:blipFill>
          <a:blip r:embed="rId2"/>
          <a:srcRect t="8019"/>
          <a:stretch>
            <a:fillRect/>
          </a:stretch>
        </p:blipFill>
        <p:spPr bwMode="auto">
          <a:xfrm>
            <a:off x="1500166" y="1785926"/>
            <a:ext cx="6215106" cy="47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AF7A-6DD2-4677-9640-961EE05082E7}" type="slidenum">
              <a:rPr lang="ru-RU" altLang="en-US" smtClean="0"/>
              <a:pPr/>
              <a:t>16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Основные элементы правильных многогранников</a:t>
            </a:r>
          </a:p>
        </p:txBody>
      </p:sp>
      <p:graphicFrame>
        <p:nvGraphicFramePr>
          <p:cNvPr id="81022" name="Group 126"/>
          <p:cNvGraphicFramePr>
            <a:graphicFrameLocks noGrp="1"/>
          </p:cNvGraphicFramePr>
          <p:nvPr>
            <p:ph type="tbl" idx="1"/>
          </p:nvPr>
        </p:nvGraphicFramePr>
        <p:xfrm>
          <a:off x="457200" y="1776413"/>
          <a:ext cx="8229600" cy="3160014"/>
        </p:xfrm>
        <a:graphic>
          <a:graphicData uri="http://schemas.openxmlformats.org/drawingml/2006/table">
            <a:tbl>
              <a:tblPr/>
              <a:tblGrid>
                <a:gridCol w="1645920"/>
                <a:gridCol w="1647190"/>
                <a:gridCol w="1644650"/>
                <a:gridCol w="1645920"/>
                <a:gridCol w="1645920"/>
              </a:tblGrid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многогранника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ребер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граней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вершин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Г+В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Тетраэдр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Куб (гексаэдр)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Октаэдр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Додекаэдр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Икосаэдр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011" name="Text Box 115"/>
          <p:cNvSpPr txBox="1">
            <a:spLocks noChangeArrowheads="1"/>
          </p:cNvSpPr>
          <p:nvPr/>
        </p:nvSpPr>
        <p:spPr bwMode="auto">
          <a:xfrm>
            <a:off x="842963" y="4941888"/>
            <a:ext cx="8301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600" b="1" dirty="0"/>
          </a:p>
          <a:p>
            <a:r>
              <a:rPr lang="ru-RU" sz="1600" b="1" dirty="0"/>
              <a:t>	В + Г = Р + 2</a:t>
            </a:r>
            <a:r>
              <a:rPr lang="ru-RU" sz="1600" dirty="0"/>
              <a:t>, где </a:t>
            </a:r>
            <a:r>
              <a:rPr lang="ru-RU" sz="1600" b="1" dirty="0"/>
              <a:t>Р</a:t>
            </a:r>
            <a:r>
              <a:rPr lang="ru-RU" sz="1600" dirty="0"/>
              <a:t> – число рёбер,</a:t>
            </a:r>
            <a:r>
              <a:rPr lang="ru-RU" sz="1600" b="1" dirty="0"/>
              <a:t> В</a:t>
            </a:r>
            <a:r>
              <a:rPr lang="ru-RU" sz="1600" dirty="0"/>
              <a:t> – вершин, </a:t>
            </a:r>
            <a:r>
              <a:rPr lang="ru-RU" sz="1600" b="1" dirty="0"/>
              <a:t>Г</a:t>
            </a:r>
            <a:r>
              <a:rPr lang="ru-RU" sz="1600" dirty="0"/>
              <a:t> - граней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210C-1DBB-4A83-8E37-7D3B3397C764}" type="slidenum">
              <a:rPr lang="ru-RU" altLang="en-US" smtClean="0"/>
              <a:pPr/>
              <a:t>17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Историческая справка</a:t>
            </a:r>
          </a:p>
        </p:txBody>
      </p:sp>
      <p:graphicFrame>
        <p:nvGraphicFramePr>
          <p:cNvPr id="85005" name="Object 13"/>
          <p:cNvGraphicFramePr>
            <a:graphicFrameLocks noChangeAspect="1"/>
          </p:cNvGraphicFramePr>
          <p:nvPr>
            <p:ph idx="1"/>
          </p:nvPr>
        </p:nvGraphicFramePr>
        <p:xfrm>
          <a:off x="4786314" y="1285860"/>
          <a:ext cx="3975100" cy="4975225"/>
        </p:xfrm>
        <a:graphic>
          <a:graphicData uri="http://schemas.openxmlformats.org/presentationml/2006/ole">
            <p:oleObj spid="_x0000_s85005" name="Точечный рисунок" r:id="rId3" imgW="2723810" imgH="3409524" progId="PBrush">
              <p:embed/>
            </p:oleObj>
          </a:graphicData>
        </a:graphic>
      </p:graphicFrame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57158" y="1643050"/>
            <a:ext cx="42148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 </a:t>
            </a:r>
            <a:r>
              <a:rPr lang="ru-RU" sz="1700" dirty="0"/>
              <a:t>четыре «стихии</a:t>
            </a:r>
            <a:r>
              <a:rPr lang="ru-RU" sz="1700" dirty="0" smtClean="0"/>
              <a:t>»:</a:t>
            </a:r>
          </a:p>
          <a:p>
            <a:pPr algn="just"/>
            <a:r>
              <a:rPr lang="ru-RU" sz="1700" dirty="0" smtClean="0"/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тетраэдр – огонь,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куб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– землю,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икосаэдр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– воду,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октаэдр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– воздух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додекаэдр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1700" dirty="0"/>
              <a:t> символизировал собой все мироздание, представлял собой </a:t>
            </a:r>
            <a:r>
              <a:rPr lang="ru-RU" sz="1700" b="1" dirty="0">
                <a:solidFill>
                  <a:srgbClr val="990000"/>
                </a:solidFill>
              </a:rPr>
              <a:t>образ всей Вселенной</a:t>
            </a:r>
            <a:r>
              <a:rPr lang="ru-RU" sz="1700" dirty="0"/>
              <a:t>, почитался главнейшим и</a:t>
            </a:r>
            <a:r>
              <a:rPr lang="en-US" sz="1700" dirty="0"/>
              <a:t> </a:t>
            </a:r>
            <a:r>
              <a:rPr lang="ru-RU" sz="1700" dirty="0"/>
              <a:t>его стали называть </a:t>
            </a:r>
            <a:r>
              <a:rPr lang="en-US" sz="1700" i="1" dirty="0" err="1"/>
              <a:t>quinta</a:t>
            </a:r>
            <a:r>
              <a:rPr lang="en-US" sz="1700" i="1" dirty="0"/>
              <a:t> </a:t>
            </a:r>
            <a:r>
              <a:rPr lang="en-US" sz="1700" i="1" dirty="0" err="1"/>
              <a:t>essentia</a:t>
            </a:r>
            <a:r>
              <a:rPr lang="en-US" sz="1700" dirty="0"/>
              <a:t> (</a:t>
            </a:r>
            <a:r>
              <a:rPr lang="ru-RU" sz="1700" dirty="0"/>
              <a:t>квинта </a:t>
            </a:r>
            <a:r>
              <a:rPr lang="ru-RU" sz="1700" dirty="0" err="1"/>
              <a:t>эссенциа</a:t>
            </a:r>
            <a:r>
              <a:rPr lang="ru-RU" sz="1700" dirty="0"/>
              <a:t>») или </a:t>
            </a:r>
            <a:r>
              <a:rPr lang="ru-RU" sz="1700" i="1" dirty="0"/>
              <a:t>«пятая</a:t>
            </a:r>
            <a:r>
              <a:rPr lang="ru-RU" sz="1700" dirty="0"/>
              <a:t> </a:t>
            </a:r>
            <a:r>
              <a:rPr lang="ru-RU" sz="1700" i="1" dirty="0"/>
              <a:t>сущность».</a:t>
            </a:r>
          </a:p>
          <a:p>
            <a:pPr algn="just"/>
            <a:r>
              <a:rPr lang="ru-RU" sz="1700" dirty="0"/>
              <a:t>	</a:t>
            </a:r>
          </a:p>
          <a:p>
            <a:pPr algn="just"/>
            <a:endParaRPr lang="ru-RU" sz="17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18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1188"/>
            <a:ext cx="3929090" cy="59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14612" y="285728"/>
            <a:ext cx="4062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Кубок Кеплера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19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14291"/>
            <a:ext cx="8572560" cy="1428759"/>
          </a:xfrm>
        </p:spPr>
        <p:txBody>
          <a:bodyPr/>
          <a:lstStyle/>
          <a:p>
            <a:pPr>
              <a:buNone/>
              <a:defRPr/>
            </a:pPr>
            <a:r>
              <a:rPr lang="ru-RU" sz="2800" u="sng" dirty="0" smtClean="0"/>
              <a:t>Цель урока:</a:t>
            </a:r>
          </a:p>
          <a:p>
            <a:pPr>
              <a:buNone/>
              <a:defRPr/>
            </a:pPr>
            <a:endParaRPr lang="ru-RU" sz="2800" u="sng" dirty="0" smtClean="0"/>
          </a:p>
          <a:p>
            <a:pPr lvl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 знаний учащихся по теме  «Многогранники»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6"/>
            <a:ext cx="842968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 урока: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виды правильных многогранников и их свойства.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Выяснить: какие правильные многоугольники являются гранями правильных многогранников, сколько видов правильных многогранников существует.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Познакомиться с «космическими Пифагоровыми многогранниками».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Узнать, где в природе можно встретить правильные многогранники.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практикум по изготовлению правильных многогранников.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/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dirty="0">
                <a:solidFill>
                  <a:srgbClr val="CC0000"/>
                </a:solidFill>
                <a:latin typeface="Monotype Corsiva" pitchFamily="66" charset="0"/>
              </a:rPr>
              <a:t>Космический кубок  И.Кеплера</a:t>
            </a:r>
          </a:p>
        </p:txBody>
      </p:sp>
      <p:pic>
        <p:nvPicPr>
          <p:cNvPr id="13315" name="Рисунок 2" descr="http://vio.fio.ru/vio_33/cd_site/Articles/art_3_5_clip_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518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0A53-E9AF-43CD-88E5-4BF1051FF268}" type="slidenum">
              <a:rPr lang="ru-RU" altLang="en-US" smtClean="0"/>
              <a:pPr/>
              <a:t>20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 t="7223"/>
          <a:stretch>
            <a:fillRect/>
          </a:stretch>
        </p:blipFill>
        <p:spPr bwMode="auto">
          <a:xfrm>
            <a:off x="2357422" y="1071546"/>
            <a:ext cx="425346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42862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Н.Ф. Гончаров  , В.А. Макаров , В.С. Морозов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0A53-E9AF-43CD-88E5-4BF1051FF268}" type="slidenum">
              <a:rPr lang="ru-RU" altLang="en-US" smtClean="0"/>
              <a:pPr/>
              <a:t>21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508" y="357166"/>
            <a:ext cx="596105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0A53-E9AF-43CD-88E5-4BF1051FF268}" type="slidenum">
              <a:rPr lang="ru-RU" altLang="en-US" smtClean="0"/>
              <a:pPr/>
              <a:t>22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166813"/>
            <a:ext cx="8562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0A53-E9AF-43CD-88E5-4BF1051FF268}" type="slidenum">
              <a:rPr lang="ru-RU" altLang="en-US" smtClean="0"/>
              <a:pPr/>
              <a:t>23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art_3_5_clip_image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032250" cy="47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428604"/>
            <a:ext cx="73568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Правильные многогранники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природе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24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8" y="500042"/>
            <a:ext cx="26860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Алюминиево-калиевый</a:t>
            </a:r>
            <a:r>
              <a:rPr lang="ru-RU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кварц</a:t>
            </a:r>
            <a:endParaRPr lang="ru-RU" sz="18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95288" y="2276475"/>
            <a:ext cx="273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Поваренная соль состоит из кристаллов в форме куба 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95288" y="5300663"/>
            <a:ext cx="273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Минерал сильвин также имеет кристаллическую решетку в форме куба. </a:t>
            </a:r>
          </a:p>
        </p:txBody>
      </p:sp>
      <p:pic>
        <p:nvPicPr>
          <p:cNvPr id="179212" name="Picture 12" descr="mnogogr-priroda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2060575"/>
            <a:ext cx="30765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3492500" y="4149725"/>
            <a:ext cx="270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Молекулы воды имеют форму тетраэдра. </a:t>
            </a:r>
          </a:p>
        </p:txBody>
      </p:sp>
      <p:pic>
        <p:nvPicPr>
          <p:cNvPr id="179214" name="Picture 14" descr="mnogogr-priroda-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4868863"/>
            <a:ext cx="22812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6372225" y="5084763"/>
            <a:ext cx="2395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Минерал куприт образует кристаллы в форме октаэдров. </a:t>
            </a: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6588125" y="3644900"/>
            <a:ext cx="231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Кристаллы пирита имеют форму додекаэдра 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0"/>
            <a:ext cx="19431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04"/>
            <a:ext cx="2547934" cy="191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429000"/>
            <a:ext cx="2333623" cy="175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857364"/>
            <a:ext cx="2166963" cy="16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25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3786182" cy="248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295782" cy="349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928910"/>
            <a:ext cx="334675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26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Звездчатые многогранники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595676" cy="270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5088171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27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Полуправильные мнгогранники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92516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4400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28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работа по изготовлению правильных многогранников</a:t>
            </a:r>
          </a:p>
        </p:txBody>
      </p:sp>
      <p:pic>
        <p:nvPicPr>
          <p:cNvPr id="6" name="Picture 2" descr="C:\Users\User_B\Desktop\SS101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43284"/>
            <a:ext cx="6929486" cy="441148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29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643314"/>
            <a:ext cx="3586130" cy="785810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Льюис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Керролл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225742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«Правильных многогранников вызывающе мало, но этот весьма скромный по численности отряд сумел пробраться в самые глубины различных наук».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d1.gif"/>
          <p:cNvPicPr/>
          <p:nvPr/>
        </p:nvPicPr>
        <p:blipFill rotWithShape="1">
          <a:blip r:embed="rId2"/>
          <a:srcRect l="59786"/>
          <a:stretch/>
        </p:blipFill>
        <p:spPr bwMode="auto">
          <a:xfrm>
            <a:off x="4000496" y="785794"/>
            <a:ext cx="785818" cy="752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Рисунок 4" descr="ed2.gif"/>
          <p:cNvPicPr/>
          <p:nvPr/>
        </p:nvPicPr>
        <p:blipFill rotWithShape="1">
          <a:blip r:embed="rId3"/>
          <a:srcRect l="63813" t="16346"/>
          <a:stretch/>
        </p:blipFill>
        <p:spPr bwMode="auto">
          <a:xfrm>
            <a:off x="285720" y="500042"/>
            <a:ext cx="857256" cy="773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Рисунок 5" descr="ed3.gif"/>
          <p:cNvPicPr/>
          <p:nvPr/>
        </p:nvPicPr>
        <p:blipFill rotWithShape="1">
          <a:blip r:embed="rId4"/>
          <a:srcRect l="66522"/>
          <a:stretch/>
        </p:blipFill>
        <p:spPr bwMode="auto">
          <a:xfrm>
            <a:off x="7572396" y="571480"/>
            <a:ext cx="785818" cy="857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Рисунок 6" descr="Dodecahedron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82" y="5500702"/>
            <a:ext cx="928694" cy="9810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8" name="Рисунок 7" descr="Icosahedron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15272" y="5500702"/>
            <a:ext cx="942976" cy="94297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3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14348" y="500043"/>
            <a:ext cx="8229600" cy="92869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857224" y="1643050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 сообщение на тему: «Многогранники в архитектуре».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786322"/>
            <a:ext cx="30765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30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31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929198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Дорофеева Ирина </a:t>
            </a: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Юрьевна,</a:t>
            </a: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Железкина</a:t>
            </a: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Надежда </a:t>
            </a:r>
            <a:r>
              <a:rPr lang="ru-RU" sz="2000" i="1" kern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Власовна</a:t>
            </a: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учителя  математики </a:t>
            </a:r>
          </a:p>
          <a:p>
            <a:pPr lvl="0" algn="ctr">
              <a:defRPr/>
            </a:pPr>
            <a:r>
              <a:rPr lang="ru-RU" sz="200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МКОУ Березовской </a:t>
            </a:r>
            <a:r>
              <a:rPr lang="ru-RU" sz="2000" i="1" kern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КСОШ-интернат</a:t>
            </a:r>
            <a:endParaRPr lang="ru-RU" sz="2000" i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143116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4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132"/>
            <a:ext cx="3643338" cy="1139825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Равносторонний треугольник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182042" cy="287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5400000">
            <a:off x="5234137" y="1695293"/>
            <a:ext cx="2405748" cy="244413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929190" y="4643446"/>
            <a:ext cx="36433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Квадрат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57166"/>
            <a:ext cx="77595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Правильные многоугольники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4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3714776" cy="1139825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Пятиугольник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(пентагон)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6314" y="5000636"/>
            <a:ext cx="3714776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Гексагон</a:t>
            </a:r>
            <a:r>
              <a:rPr lang="ru-RU" sz="28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857760"/>
            <a:ext cx="3357586" cy="1139825"/>
          </a:xfrm>
        </p:spPr>
        <p:txBody>
          <a:bodyPr/>
          <a:lstStyle/>
          <a:p>
            <a:pPr algn="ctr"/>
            <a:r>
              <a:rPr lang="ru-RU" dirty="0" err="1" smtClean="0"/>
              <a:t>Октагон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39269"/>
            <a:ext cx="3611854" cy="357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 t="3365" b="4095"/>
          <a:stretch>
            <a:fillRect/>
          </a:stretch>
        </p:blipFill>
        <p:spPr bwMode="auto">
          <a:xfrm>
            <a:off x="4500562" y="1142985"/>
            <a:ext cx="394788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0" y="5072074"/>
            <a:ext cx="3357586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Декагон</a:t>
            </a:r>
            <a:r>
              <a:rPr lang="ru-RU" sz="4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6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00100" y="714356"/>
            <a:ext cx="697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Правильный многогранник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7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ctr"/>
            <a:r>
              <a:rPr lang="ru-RU" sz="3800" b="1" dirty="0">
                <a:solidFill>
                  <a:schemeClr val="accent6">
                    <a:lumMod val="75000"/>
                  </a:schemeClr>
                </a:solidFill>
              </a:rPr>
              <a:t>Определение правильного многогранника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Правильным называется такой многогранник, все  </a:t>
            </a:r>
            <a:r>
              <a:rPr lang="ru-RU" sz="2800" dirty="0"/>
              <a:t>грани </a:t>
            </a:r>
            <a:r>
              <a:rPr lang="ru-RU" sz="2800" dirty="0" smtClean="0"/>
              <a:t>которого равны между собой и при этом являются правильными многоугольниками.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8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1357322"/>
          </a:xfrm>
        </p:spPr>
        <p:txBody>
          <a:bodyPr/>
          <a:lstStyle/>
          <a:p>
            <a:pPr algn="ctr"/>
            <a:r>
              <a:rPr lang="ru-RU" dirty="0" smtClean="0"/>
              <a:t>Сколько существует правильных многогранников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83BB-6F38-43CF-B909-BD0B7FBB7413}" type="slidenum">
              <a:rPr lang="ru-RU" altLang="en-US" smtClean="0"/>
              <a:pPr/>
              <a:t>9</a:t>
            </a:fld>
            <a:endParaRPr lang="ru-RU" alt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382</TotalTime>
  <Words>568</Words>
  <Application>Microsoft Office PowerPoint</Application>
  <PresentationFormat>Экран (4:3)</PresentationFormat>
  <Paragraphs>183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Тема1</vt:lpstr>
      <vt:lpstr>Точечный рисунок</vt:lpstr>
      <vt:lpstr>Слайд 1</vt:lpstr>
      <vt:lpstr>Слайд 2</vt:lpstr>
      <vt:lpstr> Льюис Керролл</vt:lpstr>
      <vt:lpstr>Равносторонний треугольник</vt:lpstr>
      <vt:lpstr>Пятиугольник  (пентагон)</vt:lpstr>
      <vt:lpstr>Октагон </vt:lpstr>
      <vt:lpstr>Слайд 7</vt:lpstr>
      <vt:lpstr>Определение правильного многогранника</vt:lpstr>
      <vt:lpstr>Сколько существует правильных многогранников</vt:lpstr>
      <vt:lpstr>Слайд 10</vt:lpstr>
      <vt:lpstr>Правильный тетраэдр</vt:lpstr>
      <vt:lpstr>Правильный гексаэдр</vt:lpstr>
      <vt:lpstr>Правильный октаэдр</vt:lpstr>
      <vt:lpstr>Правильный додекаэдр</vt:lpstr>
      <vt:lpstr>Правильный икосаэдр</vt:lpstr>
      <vt:lpstr>Существует 5 типов правильных многогранников</vt:lpstr>
      <vt:lpstr>Основные элементы правильных многогранников</vt:lpstr>
      <vt:lpstr>Историческая справка</vt:lpstr>
      <vt:lpstr>Слайд 19</vt:lpstr>
      <vt:lpstr>Слайд 20</vt:lpstr>
      <vt:lpstr>Слайд 21</vt:lpstr>
      <vt:lpstr>Слайд 22</vt:lpstr>
      <vt:lpstr>Слайд 23</vt:lpstr>
      <vt:lpstr>Слайд 24</vt:lpstr>
      <vt:lpstr>Алюминиево-калиевый кварц</vt:lpstr>
      <vt:lpstr>Слайд 26</vt:lpstr>
      <vt:lpstr>Звездчатые многогранники</vt:lpstr>
      <vt:lpstr>Полуправильные мнгогранники</vt:lpstr>
      <vt:lpstr>Практическая работа по изготовлению правильных многогранников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многогранники</dc:title>
  <dc:creator>User_B</dc:creator>
  <cp:lastModifiedBy>User_B</cp:lastModifiedBy>
  <cp:revision>48</cp:revision>
  <dcterms:created xsi:type="dcterms:W3CDTF">2014-04-15T11:37:38Z</dcterms:created>
  <dcterms:modified xsi:type="dcterms:W3CDTF">2015-03-14T04:13:04Z</dcterms:modified>
</cp:coreProperties>
</file>