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2" r:id="rId4"/>
    <p:sldId id="263" r:id="rId5"/>
    <p:sldId id="264" r:id="rId6"/>
    <p:sldId id="259" r:id="rId7"/>
    <p:sldId id="266" r:id="rId8"/>
    <p:sldId id="260" r:id="rId9"/>
    <p:sldId id="267" r:id="rId10"/>
    <p:sldId id="257" r:id="rId11"/>
    <p:sldId id="258" r:id="rId12"/>
    <p:sldId id="269" r:id="rId13"/>
    <p:sldId id="268" r:id="rId14"/>
    <p:sldId id="270" r:id="rId15"/>
    <p:sldId id="275" r:id="rId16"/>
    <p:sldId id="271" r:id="rId17"/>
    <p:sldId id="272" r:id="rId18"/>
    <p:sldId id="273" r:id="rId19"/>
    <p:sldId id="277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17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F1B4-FFB7-432B-9DF0-03F4E3D0CDB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588F-4E8F-4C21-8B54-3D94DB6E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588F-4E8F-4C21-8B54-3D94DB6E317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995F-4A96-47B1-8B8C-2559A4780179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D4A-ECA8-483E-A0C9-B216C80FF763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4561-BA05-4F21-BBF5-7C9B548F9C14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0CC-3CA4-44B9-802A-BCD37C87D414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86CE-2C6A-4DF2-B964-18B7AAD1CD6F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757-3E78-4700-A132-5BE03118CA73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FDE4-EEAE-46DC-AA71-D34D019F3304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D45-5417-4D84-8867-EF8504285C7C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5EE5-61C2-4317-B960-580D3A88FE96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321B-ACDE-4455-B5C9-AC240A59F361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E77-D4F7-4728-B59B-6313273F44AF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4FC6-A50A-4C9A-AE50-0FAEC9CF9CF8}" type="datetime1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5.jpeg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estival.1september.ru/articles/subjects/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84"/>
            <a:ext cx="4500594" cy="24574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математики в 6 классе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Решение текстовых задач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886200"/>
            <a:ext cx="5272102" cy="2686072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</a:t>
            </a:r>
            <a:r>
              <a:rPr lang="ru-RU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Пудикова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Валентина Дмитриевна, учитель математики МАОУ СОШ № 28 г.Балаково Саратовской области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 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71942"/>
            <a:ext cx="1584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604"/>
            <a:ext cx="1928796" cy="155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  <a:softEdge rad="63500"/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1" descr="C:\Documents and Settings\Admin\Рабочий стол\Рисунки с анимацией\splash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9000" y="928670"/>
            <a:ext cx="3175000" cy="218440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Старинная задача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525963"/>
          </a:xfrm>
        </p:spPr>
        <p:txBody>
          <a:bodyPr/>
          <a:lstStyle/>
          <a:p>
            <a:r>
              <a:rPr lang="ru-RU" sz="2000" dirty="0" smtClean="0"/>
              <a:t>На дворе бегают куры и поросята.  Вместе у них 20 голов и 52 ноги. Сколько кур и сколько поросят на дворе?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1 способ:  решение методом перебора: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400050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714512"/>
                <a:gridCol w="28098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Поросята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+ 38 = 42 (ноги)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+ 36 = 44 (</a:t>
                      </a:r>
                      <a:r>
                        <a:rPr lang="ru-RU" dirty="0" err="1" smtClean="0"/>
                        <a:t>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+ 32 = 48 (</a:t>
                      </a:r>
                      <a:r>
                        <a:rPr lang="ru-RU" dirty="0" err="1" smtClean="0"/>
                        <a:t>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+ 28 = 52 (</a:t>
                      </a:r>
                      <a:r>
                        <a:rPr lang="ru-RU" dirty="0" err="1" smtClean="0"/>
                        <a:t>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21506" name="Picture 2" descr="&amp;Rcy;&amp;iecy;&amp;icy;&amp;ncy;&amp;kcy;&amp;acy;&amp;rcy;&amp;ncy;&amp;acy;&amp;tscy;&amp;icy;&amp;yacy; &quot; &amp;YUcy;&amp;mcy;&amp;ocy;&amp;rcy; &quot; &amp;Pcy;&amp;ocy;&amp;ecy;&amp;zcy;&amp;icy;&amp;yacy; &quot; RC-MIR.com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000240"/>
            <a:ext cx="1638274" cy="1311785"/>
          </a:xfrm>
          <a:prstGeom prst="rect">
            <a:avLst/>
          </a:prstGeom>
          <a:noFill/>
        </p:spPr>
      </p:pic>
      <p:pic>
        <p:nvPicPr>
          <p:cNvPr id="21510" name="Picture 6" descr="&amp;Pcy;&amp;rcy;&amp;iecy;&amp;dcy;&amp;pcy;&amp;rcy;&amp;ocy;&amp;scy;&amp;mcy;&amp;ocy;&amp;tcy;&amp;rcy; - &amp;Scy;&amp;khcy;&amp;iecy;&amp;mcy;&amp;acy; &amp;vcy;&amp;ycy;&amp;shcy;&amp;icy;&amp;vcy;&amp;kcy;&amp;icy; &quot;&amp;pcy;&amp;ocy;&amp;rcy;&amp;ocy;&amp;scy;&amp;iecy;&amp;ncy;&amp;ocy;&amp;kcy;&quot; - &amp;Scy;&amp;khcy;&amp;iecy;&amp;mcy;&amp;ycy; &amp;vcy;&amp;ycy;&amp;shcy;&amp;icy;&amp;vcy;&amp;kcy;&amp;icy; - viktoria0808 - &amp;Acy;&amp;vcy;&amp;tcy;&amp;ocy;&amp;rcy;&amp;ycy; - &amp;Pcy;&amp;ocy;&amp;rcy;&amp;tcy;&amp;acy;&amp;lcy; &quot;&amp;Vcy;&amp;ycy;&amp;shcy;&amp;icy;&amp;vcy;&amp;kcy;&amp;acy; &amp;kcy;&amp;rcy;&amp;iecy;&amp;scy;&amp;tcy;&amp;ocy;&amp;m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4071942"/>
            <a:ext cx="933450" cy="1428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000504"/>
            <a:ext cx="600079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Старинная задача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 способ:</a:t>
            </a:r>
          </a:p>
          <a:p>
            <a:pPr>
              <a:buNone/>
            </a:pPr>
            <a:r>
              <a:rPr lang="ru-RU" sz="2000" dirty="0" smtClean="0"/>
              <a:t>   Пусть ног у поросят и кур будет поровну, по 2.</a:t>
            </a:r>
          </a:p>
          <a:p>
            <a:pPr>
              <a:buNone/>
            </a:pPr>
            <a:r>
              <a:rPr lang="ru-RU" sz="2000" dirty="0" smtClean="0"/>
              <a:t>  1) 2 ∙ 20 = 40 (</a:t>
            </a:r>
            <a:r>
              <a:rPr lang="ru-RU" sz="2000" dirty="0" err="1" smtClean="0"/>
              <a:t>н</a:t>
            </a:r>
            <a:r>
              <a:rPr lang="ru-RU" sz="2000" dirty="0" smtClean="0"/>
              <a:t>) – без двух ног у каждого поросенка</a:t>
            </a:r>
          </a:p>
          <a:p>
            <a:pPr>
              <a:buNone/>
            </a:pPr>
            <a:r>
              <a:rPr lang="ru-RU" sz="2000" dirty="0" smtClean="0"/>
              <a:t>  2) 52 – 40 = 12 (</a:t>
            </a:r>
            <a:r>
              <a:rPr lang="ru-RU" sz="2000" dirty="0" err="1" smtClean="0"/>
              <a:t>н</a:t>
            </a:r>
            <a:r>
              <a:rPr lang="ru-RU" sz="2000" dirty="0" smtClean="0"/>
              <a:t>) – лишних на всех поросят</a:t>
            </a:r>
          </a:p>
          <a:p>
            <a:pPr>
              <a:buNone/>
            </a:pPr>
            <a:r>
              <a:rPr lang="ru-RU" sz="2000" dirty="0" smtClean="0"/>
              <a:t>  3) 12 : 2 = 6 ( поросят)</a:t>
            </a:r>
          </a:p>
          <a:p>
            <a:pPr>
              <a:buNone/>
            </a:pPr>
            <a:r>
              <a:rPr lang="ru-RU" sz="2000" dirty="0" smtClean="0"/>
              <a:t>  4) 20 – 6 = 14 (кур)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Ответ: 14 кур , 6 поросят.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Picture 2" descr="&amp;Rcy;&amp;iecy;&amp;icy;&amp;ncy;&amp;kcy;&amp;acy;&amp;rcy;&amp;ncy;&amp;acy;&amp;tscy;&amp;icy;&amp;yacy; &quot; &amp;YUcy;&amp;mcy;&amp;ocy;&amp;rcy; &quot; &amp;Pcy;&amp;ocy;&amp;ecy;&amp;zcy;&amp;icy;&amp;yacy; &quot; RC-MIR.com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000240"/>
            <a:ext cx="1638274" cy="1311785"/>
          </a:xfrm>
          <a:prstGeom prst="rect">
            <a:avLst/>
          </a:prstGeom>
          <a:noFill/>
        </p:spPr>
      </p:pic>
      <p:pic>
        <p:nvPicPr>
          <p:cNvPr id="20482" name="Picture 2" descr="&amp;Pcy;&amp;rcy;&amp;iecy;&amp;dcy;&amp;pcy;&amp;rcy;&amp;ocy;&amp;scy;&amp;mcy;&amp;ocy;&amp;tcy;&amp;rcy; - &amp;Scy;&amp;khcy;&amp;iecy;&amp;mcy;&amp;acy; &amp;vcy;&amp;ycy;&amp;shcy;&amp;icy;&amp;vcy;&amp;kcy;&amp;icy; &quot;&amp;pcy;&amp;ocy;&amp;rcy;&amp;ocy;&amp;scy;&amp;iecy;&amp;ncy;&amp;ocy;&amp;kcy;&quot; - &amp;Scy;&amp;khcy;&amp;iecy;&amp;mcy;&amp;ycy; &amp;vcy;&amp;ycy;&amp;shcy;&amp;icy;&amp;vcy;&amp;kcy;&amp;icy; - viktoria0808 - &amp;Acy;&amp;vcy;&amp;tcy;&amp;ocy;&amp;rcy;&amp;ycy; - &amp;Pcy;&amp;ocy;&amp;rcy;&amp;tcy;&amp;acy;&amp;lcy; &quot;&amp;Vcy;&amp;ycy;&amp;shcy;&amp;icy;&amp;vcy;&amp;kcy;&amp;acy; &amp;kcy;&amp;rcy;&amp;iecy;&amp;scy;&amp;tcy;&amp;ocy;&amp;m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4357694"/>
            <a:ext cx="93345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000240"/>
            <a:ext cx="6000792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Закрепление умений и навыков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трех бидонах  10 л молока. В первом и втором бидонах было 6    л, а во втором и третьем – 5    л молока. Сколько литров молока было в каждом бидоне?</a:t>
            </a:r>
          </a:p>
          <a:p>
            <a:r>
              <a:rPr lang="ru-RU" sz="2400" dirty="0" smtClean="0"/>
              <a:t>Решение:</a:t>
            </a:r>
          </a:p>
          <a:p>
            <a:pPr>
              <a:buNone/>
            </a:pPr>
            <a:r>
              <a:rPr lang="ru-RU" sz="2400" dirty="0" smtClean="0"/>
              <a:t>    1) 10 – 6      = 3     (л) – в третьем</a:t>
            </a:r>
          </a:p>
          <a:p>
            <a:pPr>
              <a:buNone/>
            </a:pPr>
            <a:r>
              <a:rPr lang="ru-RU" sz="2400" dirty="0" smtClean="0"/>
              <a:t>    2)  5    - 3     = 2       (л) – во втором</a:t>
            </a:r>
          </a:p>
          <a:p>
            <a:pPr>
              <a:buNone/>
            </a:pPr>
            <a:r>
              <a:rPr lang="ru-RU" sz="2400" dirty="0" smtClean="0"/>
              <a:t>    3) 6      - 2      = 4       (л) – в первом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Ответ:    4      л, 2     л, 3    л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929586" y="1643050"/>
          <a:ext cx="152400" cy="393700"/>
        </p:xfrm>
        <a:graphic>
          <a:graphicData uri="http://schemas.openxmlformats.org/presentationml/2006/ole">
            <p:oleObj spid="_x0000_s19460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000232" y="3143248"/>
          <a:ext cx="152400" cy="393700"/>
        </p:xfrm>
        <a:graphic>
          <a:graphicData uri="http://schemas.openxmlformats.org/presentationml/2006/ole">
            <p:oleObj spid="_x0000_s19462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428728" y="4000504"/>
          <a:ext cx="152400" cy="393700"/>
        </p:xfrm>
        <a:graphic>
          <a:graphicData uri="http://schemas.openxmlformats.org/presentationml/2006/ole">
            <p:oleObj spid="_x0000_s19463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428728" y="3571876"/>
          <a:ext cx="139700" cy="393700"/>
        </p:xfrm>
        <a:graphic>
          <a:graphicData uri="http://schemas.openxmlformats.org/presentationml/2006/ole">
            <p:oleObj spid="_x0000_s19464" name="Формула" r:id="rId6" imgW="139680" imgH="393480" progId="Equation.3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571868" y="1928802"/>
          <a:ext cx="139700" cy="393700"/>
        </p:xfrm>
        <a:graphic>
          <a:graphicData uri="http://schemas.openxmlformats.org/presentationml/2006/ole">
            <p:oleObj spid="_x0000_s19465" name="Формула" r:id="rId7" imgW="13968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71670" y="3571876"/>
          <a:ext cx="152400" cy="393700"/>
        </p:xfrm>
        <a:graphic>
          <a:graphicData uri="http://schemas.openxmlformats.org/presentationml/2006/ole">
            <p:oleObj spid="_x0000_s19466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2786050" y="3143248"/>
          <a:ext cx="152400" cy="393700"/>
        </p:xfrm>
        <a:graphic>
          <a:graphicData uri="http://schemas.openxmlformats.org/presentationml/2006/ole">
            <p:oleObj spid="_x0000_s19467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3786182" y="4857760"/>
          <a:ext cx="152400" cy="393700"/>
        </p:xfrm>
        <a:graphic>
          <a:graphicData uri="http://schemas.openxmlformats.org/presentationml/2006/ole">
            <p:oleObj spid="_x0000_s19468" name="Формула" r:id="rId10" imgW="15228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786050" y="3571876"/>
          <a:ext cx="203200" cy="393700"/>
        </p:xfrm>
        <a:graphic>
          <a:graphicData uri="http://schemas.openxmlformats.org/presentationml/2006/ole">
            <p:oleObj spid="_x0000_s19469" name="Формула" r:id="rId11" imgW="203040" imgH="393480" progId="Equation.3">
              <p:embed/>
            </p:oleObj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000364" y="4857760"/>
          <a:ext cx="203200" cy="393700"/>
        </p:xfrm>
        <a:graphic>
          <a:graphicData uri="http://schemas.openxmlformats.org/presentationml/2006/ole">
            <p:oleObj spid="_x0000_s19470" name="Формула" r:id="rId12" imgW="203040" imgH="393480" progId="Equation.3">
              <p:embed/>
            </p:oleObj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2143108" y="4000504"/>
          <a:ext cx="203200" cy="393700"/>
        </p:xfrm>
        <a:graphic>
          <a:graphicData uri="http://schemas.openxmlformats.org/presentationml/2006/ole">
            <p:oleObj spid="_x0000_s19471" name="Формула" r:id="rId13" imgW="203040" imgH="39348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214546" y="4857760"/>
          <a:ext cx="152400" cy="393700"/>
        </p:xfrm>
        <a:graphic>
          <a:graphicData uri="http://schemas.openxmlformats.org/presentationml/2006/ole">
            <p:oleObj spid="_x0000_s19472" name="Формула" r:id="rId14" imgW="152280" imgH="393480" progId="Equation.3">
              <p:embed/>
            </p:oleObj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2928926" y="4000504"/>
          <a:ext cx="152400" cy="393700"/>
        </p:xfrm>
        <a:graphic>
          <a:graphicData uri="http://schemas.openxmlformats.org/presentationml/2006/ole">
            <p:oleObj spid="_x0000_s19473" name="Формула" r:id="rId15" imgW="152280" imgH="393480" progId="Equation.3">
              <p:embed/>
            </p:oleObj>
          </a:graphicData>
        </a:graphic>
      </p:graphicFrame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572396" y="571480"/>
            <a:ext cx="1142979" cy="8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857224" y="3071810"/>
            <a:ext cx="435771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77" name="Picture 21" descr="&amp;Pcy;&amp;acy;&amp;rcy;&amp;ncy;&amp;ocy;&amp;iecy; &amp;mcy;&amp;ocy;&amp;lcy;&amp;ocy;&amp;kcy;&amp;ocy;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429388" y="4286256"/>
            <a:ext cx="1905013" cy="14287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Учитесь говорить правильно</a:t>
            </a:r>
            <a:endParaRPr lang="ru-RU" sz="3200" dirty="0"/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1142976" y="1643050"/>
            <a:ext cx="7043758" cy="785818"/>
          </a:xfrm>
          <a:prstGeom prst="wedgeRoundRectCallout">
            <a:avLst>
              <a:gd name="adj1" fmla="val 35736"/>
              <a:gd name="adj2" fmla="val 3348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/>
                </a:solidFill>
                <a:latin typeface="+mn-lt"/>
              </a:rPr>
              <a:t>По тому, как человек говорит, можно судить о его культуре и развитии, об умении думать.    Поэтому учитесь правильно говорить!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786058"/>
            <a:ext cx="6143668" cy="286232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Суммы и разности дробей можно читать разными способами. 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- сумма  одной целой двух третьих и двух целых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 трех пятых,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-  к одной целой двум третьим прибавить две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  целых три пятых.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- из одной целой двух третьих вычесть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  три пятых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- разность дробей одна целая две третьих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  три пятых.</a:t>
            </a:r>
            <a:endParaRPr lang="ru-RU" dirty="0"/>
          </a:p>
        </p:txBody>
      </p:sp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566808" y="3286124"/>
          <a:ext cx="693640" cy="500066"/>
        </p:xfrm>
        <a:graphic>
          <a:graphicData uri="http://schemas.openxmlformats.org/presentationml/2006/ole">
            <p:oleObj spid="_x0000_s28673" name="Формула" r:id="rId3" imgW="545760" imgH="393480" progId="Equation.3">
              <p:embed/>
            </p:oleObj>
          </a:graphicData>
        </a:graphic>
      </p:graphicFrame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714348" y="4286250"/>
          <a:ext cx="560415" cy="496368"/>
        </p:xfrm>
        <a:graphic>
          <a:graphicData uri="http://schemas.openxmlformats.org/presentationml/2006/ole">
            <p:oleObj spid="_x0000_s28674" name="Формула" r:id="rId4" imgW="444240" imgH="393480" progId="Equation.3">
              <p:embed/>
            </p:oleObj>
          </a:graphicData>
        </a:graphic>
      </p:graphicFrame>
      <p:pic>
        <p:nvPicPr>
          <p:cNvPr id="8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3714750"/>
            <a:ext cx="19288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1066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Задача на движение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6643734" cy="4411675"/>
          </a:xfrm>
        </p:spPr>
        <p:txBody>
          <a:bodyPr/>
          <a:lstStyle/>
          <a:p>
            <a:r>
              <a:rPr lang="ru-RU" sz="2000" dirty="0" smtClean="0"/>
              <a:t>Федя и Вася шли навстречу друг другу.  Каждый час расстояние между ними уменьшалось на  8      км. Найдите скорость Феди, если скорость Васи 3     км/ч.</a:t>
            </a:r>
          </a:p>
          <a:p>
            <a:endParaRPr lang="ru-RU" sz="2000" dirty="0" smtClean="0"/>
          </a:p>
          <a:p>
            <a:r>
              <a:rPr lang="ru-RU" sz="2000" dirty="0" smtClean="0"/>
              <a:t>Решение:</a:t>
            </a:r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2000" dirty="0" smtClean="0"/>
              <a:t>8,4 – 3,5 = 4, 9 (км/ч) – скорость Феди</a:t>
            </a:r>
          </a:p>
          <a:p>
            <a:pPr>
              <a:buNone/>
            </a:pPr>
            <a:r>
              <a:rPr lang="ru-RU" sz="2000" dirty="0" smtClean="0"/>
              <a:t>   Ответ: скорость Феди  4,9 км/ч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5008" y="2071678"/>
          <a:ext cx="152400" cy="393700"/>
        </p:xfrm>
        <a:graphic>
          <a:graphicData uri="http://schemas.openxmlformats.org/presentationml/2006/ole">
            <p:oleObj spid="_x0000_s25602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929322" y="2357430"/>
          <a:ext cx="152400" cy="393700"/>
        </p:xfrm>
        <a:graphic>
          <a:graphicData uri="http://schemas.openxmlformats.org/presentationml/2006/ole">
            <p:oleObj spid="_x0000_s25603" name="Формула" r:id="rId4" imgW="152280" imgH="393480" progId="Equation.3">
              <p:embed/>
            </p:oleObj>
          </a:graphicData>
        </a:graphic>
      </p:graphicFrame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143504" y="2857496"/>
            <a:ext cx="3500462" cy="507996"/>
          </a:xfrm>
          <a:prstGeom prst="wedgeRoundRectCallout">
            <a:avLst>
              <a:gd name="adj1" fmla="val -38417"/>
              <a:gd name="adj2" fmla="val 261616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b="1" dirty="0" smtClean="0"/>
              <a:t>Скорость сближения! </a:t>
            </a:r>
            <a:endParaRPr lang="ru-RU" sz="2400" b="1" dirty="0"/>
          </a:p>
        </p:txBody>
      </p:sp>
      <p:pic>
        <p:nvPicPr>
          <p:cNvPr id="7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3357562"/>
            <a:ext cx="2150466" cy="3310382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571876"/>
            <a:ext cx="492922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Физминутка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 гимнастика для глаз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Раз</a:t>
            </a:r>
            <a:r>
              <a:rPr lang="ru-RU" sz="2000" b="1" dirty="0" smtClean="0"/>
              <a:t> - подняться, потянуться.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00B0F0"/>
                </a:solidFill>
              </a:rPr>
              <a:t> Два </a:t>
            </a:r>
            <a:r>
              <a:rPr lang="ru-RU" sz="2000" b="1" dirty="0" smtClean="0"/>
              <a:t>- согнуться и присесть.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92D050"/>
                </a:solidFill>
              </a:rPr>
              <a:t> Три </a:t>
            </a:r>
            <a:r>
              <a:rPr lang="ru-RU" sz="2000" b="1" dirty="0" smtClean="0"/>
              <a:t>- в ладоши три хлопка,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 Головою три кивка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 На </a:t>
            </a:r>
            <a:r>
              <a:rPr lang="ru-RU" sz="2000" b="1" dirty="0" smtClean="0">
                <a:solidFill>
                  <a:srgbClr val="92D050"/>
                </a:solidFill>
              </a:rPr>
              <a:t>четыре</a:t>
            </a:r>
            <a:r>
              <a:rPr lang="ru-RU" sz="2000" b="1" dirty="0" smtClean="0"/>
              <a:t> руки шире,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00B0F0"/>
                </a:solidFill>
              </a:rPr>
              <a:t>Пять</a:t>
            </a:r>
            <a:r>
              <a:rPr lang="ru-RU" sz="2000" b="1" dirty="0" smtClean="0"/>
              <a:t> - руками помахать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FF0000"/>
                </a:solidFill>
              </a:rPr>
              <a:t> Шесть </a:t>
            </a:r>
            <a:r>
              <a:rPr lang="ru-RU" sz="2000" b="1" dirty="0" smtClean="0"/>
              <a:t>- за парту тихо сесть.         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Закрыть</a:t>
            </a:r>
            <a:r>
              <a:rPr lang="ru-RU" sz="2000" b="1" dirty="0" smtClean="0"/>
              <a:t> глаза, напрягая глазные мышцы.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Открыть</a:t>
            </a:r>
            <a:r>
              <a:rPr lang="ru-RU" sz="2000" b="1" dirty="0" smtClean="0"/>
              <a:t> глаза, посмотреть вдаль. </a:t>
            </a:r>
          </a:p>
          <a:p>
            <a:r>
              <a:rPr lang="ru-RU" sz="2000" b="1" dirty="0" smtClean="0"/>
              <a:t>Повторите 3 раза.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Посмотреть</a:t>
            </a:r>
            <a:r>
              <a:rPr lang="ru-RU" sz="2000" b="1" dirty="0" smtClean="0"/>
              <a:t> на переносицу, задержать взгляд .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Посмотреть</a:t>
            </a:r>
            <a:r>
              <a:rPr lang="ru-RU" sz="2000" b="1" dirty="0" smtClean="0"/>
              <a:t>  вдаль. </a:t>
            </a:r>
          </a:p>
          <a:p>
            <a:r>
              <a:rPr lang="ru-RU" sz="2000" b="1" dirty="0" smtClean="0"/>
              <a:t>Повторите  3 раза.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Picture 5" descr="C:\Users\User\AppData\Local\Microsoft\Windows\Temporary Internet Files\Content.IE5\0NARVX8C\MC90043756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142984"/>
            <a:ext cx="1787525" cy="1101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AppData\Local\Microsoft\Windows\Temporary Internet Files\Content.IE5\0NARVX8C\MC90043824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3925" y="4572008"/>
            <a:ext cx="1870075" cy="173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500034" y="4357694"/>
            <a:ext cx="3357586" cy="2071702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Динамическая пауза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60" y="214290"/>
            <a:ext cx="975690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95496">
            <a:off x="4044378" y="2129511"/>
            <a:ext cx="12557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95496">
            <a:off x="1972676" y="3844023"/>
            <a:ext cx="12557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95496">
            <a:off x="1115419" y="1915197"/>
            <a:ext cx="12557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95496">
            <a:off x="5973204" y="2629578"/>
            <a:ext cx="12557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95496">
            <a:off x="3472875" y="3486833"/>
            <a:ext cx="12557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butterfly1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75" y="3500438"/>
            <a:ext cx="13446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0.04421 C -0.09149 0.03402 -0.09722 0.02731 -0.10521 0.02476 C -0.11059 0.02314 -0.12135 0.02037 -0.12135 0.0206 C -0.15451 -0.02385 -0.21493 0.01319 -0.26163 0.01412 C -0.26493 0.01551 -0.26805 0.01689 -0.27135 0.01828 C -0.27291 0.01898 -0.27604 0.02037 -0.27604 0.0206 C -0.2783 0.02338 -0.28003 0.02708 -0.28264 0.02916 C -0.28559 0.03148 -0.29218 0.03333 -0.29218 0.03356 C -0.30746 0.06319 -0.31475 0.08541 -0.32291 0.11944 C -0.32239 0.1581 -0.32239 0.19699 -0.32135 0.23564 C -0.321 0.24606 -0.31562 0.25555 -0.31163 0.26342 C -0.31059 0.26551 -0.30833 0.2699 -0.30833 0.27014 C -0.3059 0.28287 -0.30277 0.28101 -0.29878 0.29143 C -0.29809 0.29305 -0.296 0.30254 -0.29548 0.30439 C -0.296 0.30787 -0.29531 0.31226 -0.29705 0.31504 C -0.29843 0.31736 -0.30173 0.31527 -0.30347 0.31736 C -0.30694 0.32152 -0.30833 0.32801 -0.31163 0.3324 C -0.31493 0.33657 -0.31805 0.34097 -0.32135 0.34514 C -0.3276 0.35324 -0.33003 0.36412 -0.33732 0.37106 C -0.34687 0.39583 -0.35798 0.40694 -0.37777 0.41412 C -0.3875 0.41064 -0.38541 0.40717 -0.39062 0.39676 C -0.39288 0.38472 -0.39514 0.37291 -0.40034 0.3625 C -0.40416 0.34652 -0.40191 0.35347 -0.40677 0.34097 C -0.40781 0.33101 -0.40833 0.32083 -0.41007 0.31088 C -0.41093 0.30601 -0.41909 0.29213 -0.42135 0.28703 C -0.42482 0.27939 -0.42673 0.27338 -0.43264 0.2699 C -0.43576 0.26805 -0.44218 0.26574 -0.44218 0.26597 C -0.44566 0.25879 -0.45 0.25347 -0.45347 0.24629 C -0.45521 0.23078 -0.45555 0.22731 -0.46649 0.22268 C -0.471 0.21458 -0.48003 0.20439 -0.48732 0.20115 C -0.49409 0.19514 -0.50173 0.19027 -0.50833 0.18402 C -0.50902 0.18333 -0.51788 0.17407 -0.51962 0.17314 C -0.52326 0.17106 -0.52725 0.1706 -0.5309 0.16898 C -0.53472 0.16967 -0.53854 0.16967 -0.54218 0.17106 C -0.54861 0.17361 -0.55156 0.18101 -0.56007 0.18402 C -0.5651 0.19074 -0.56944 0.19583 -0.57604 0.19907 C -0.58298 0.19652 -0.58715 0.1912 -0.59392 0.18819 C -0.61684 0.18981 -0.62326 0.19189 -0.64218 0.19676 C -0.65347 0.20671 -0.64861 0.20231 -0.65677 0.20972 C -0.65833 0.21111 -0.66163 0.21412 -0.66163 0.21435 C -0.66771 0.24722 -0.63871 0.24282 -0.62291 0.24421 C -0.60764 0.25416 -0.60521 0.25115 -0.58264 0.25277 C -0.56545 0.28657 -0.58784 0.23796 -0.57448 0.29143 C -0.57396 0.29351 -0.57118 0.29143 -0.56962 0.29143 " pathEditMode="relative" rAng="0" ptsTypes="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Вариант 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800" dirty="0" smtClean="0"/>
              <a:t>Самостоятельная работа   </a:t>
            </a:r>
            <a:r>
              <a:rPr lang="ru-RU" sz="2400" dirty="0" smtClean="0">
                <a:solidFill>
                  <a:srgbClr val="C00000"/>
                </a:solidFill>
              </a:rPr>
              <a:t>Вариант </a:t>
            </a:r>
            <a:r>
              <a:rPr lang="en-US" sz="2400" dirty="0" smtClean="0">
                <a:solidFill>
                  <a:srgbClr val="C00000"/>
                </a:solidFill>
              </a:rPr>
              <a:t>II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sz="2000" dirty="0" smtClean="0"/>
              <a:t>Собственная скорость лодки  25,6 км/ч.  Скорость течения реки 2      км/ч.   Найдите скорость лодки против течения.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Новая машина может выкопать канаву за 8 ч, а старая – за 12 ч. Новая машина работала 3 ч, а старая 5 ч. Какую часть канавы осталось выкопать?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000" dirty="0" smtClean="0">
                <a:ea typeface="Times New Roman"/>
                <a:cs typeface="Times New Roman"/>
              </a:rPr>
              <a:t>Собственная скорость катера  32,4 км/ч. Скорость течения реки  3     км/ч. </a:t>
            </a:r>
            <a:br>
              <a:rPr lang="ru-RU" sz="2000" dirty="0" smtClean="0">
                <a:ea typeface="Times New Roman"/>
                <a:cs typeface="Times New Roman"/>
              </a:rPr>
            </a:br>
            <a:r>
              <a:rPr lang="ru-RU" sz="2000" dirty="0" smtClean="0">
                <a:ea typeface="Times New Roman"/>
                <a:cs typeface="Times New Roman"/>
              </a:rPr>
              <a:t>Найдите скорость катера  по течению.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cs typeface="Times New Roman"/>
              </a:rPr>
              <a:t>Из двух сел одновременно навстречу друг другу вышли два пешехода и встретились через 1,5 ч. Расстояние между селами 12,3 км. Скорость одного пешехода 4,4 км. Найдите скорость другого пешехода.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43174" y="2214554"/>
          <a:ext cx="139700" cy="393700"/>
        </p:xfrm>
        <a:graphic>
          <a:graphicData uri="http://schemas.openxmlformats.org/presentationml/2006/ole">
            <p:oleObj spid="_x0000_s26626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929454" y="2214554"/>
          <a:ext cx="152400" cy="393700"/>
        </p:xfrm>
        <a:graphic>
          <a:graphicData uri="http://schemas.openxmlformats.org/presentationml/2006/ole">
            <p:oleObj spid="_x0000_s26627" name="Формула" r:id="rId4" imgW="152280" imgH="393480" progId="Equation.3">
              <p:embed/>
            </p:oleObj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14282" y="214290"/>
            <a:ext cx="571504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286776" y="214290"/>
            <a:ext cx="642910" cy="78581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7688" y="1643050"/>
            <a:ext cx="285750" cy="4071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Самопроверка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I</a:t>
            </a:r>
            <a:endParaRPr lang="ru-RU" sz="2000" b="1" dirty="0" smtClean="0"/>
          </a:p>
          <a:p>
            <a:r>
              <a:rPr lang="ru-RU" sz="2000" b="1" dirty="0" smtClean="0"/>
              <a:t>Задача 1</a:t>
            </a:r>
          </a:p>
          <a:p>
            <a:pPr>
              <a:buNone/>
            </a:pPr>
            <a:r>
              <a:rPr lang="ru-RU" sz="2000" dirty="0" smtClean="0"/>
              <a:t>      25,6 – 2       = 23       (км/ч) – скорость лодки против течения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/>
              <a:t>Задача 2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en-US" sz="2000" dirty="0" smtClean="0"/>
              <a:t>1)        +         =       (</a:t>
            </a:r>
            <a:r>
              <a:rPr lang="ru-RU" sz="2000" dirty="0" smtClean="0"/>
              <a:t>ч) - выкопали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2)   1 -         =       (ч) - осталось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Вариант </a:t>
            </a:r>
            <a:r>
              <a:rPr lang="en-US" sz="2000" dirty="0" smtClean="0">
                <a:solidFill>
                  <a:srgbClr val="C00000"/>
                </a:solidFill>
              </a:rPr>
              <a:t>II</a:t>
            </a:r>
            <a:endParaRPr lang="ru-RU" sz="2000" dirty="0" smtClean="0"/>
          </a:p>
          <a:p>
            <a:r>
              <a:rPr lang="ru-RU" sz="2000" b="1" dirty="0" smtClean="0">
                <a:solidFill>
                  <a:schemeClr val="accent2"/>
                </a:solidFill>
              </a:rPr>
              <a:t>Задача 1</a:t>
            </a:r>
          </a:p>
          <a:p>
            <a:pPr>
              <a:buNone/>
            </a:pPr>
            <a:r>
              <a:rPr lang="ru-RU" sz="2000" dirty="0" smtClean="0"/>
              <a:t>     32,4 + 3      = 35       (км/ч) – скорость катера по течению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>
                <a:solidFill>
                  <a:schemeClr val="accent2"/>
                </a:solidFill>
              </a:rPr>
              <a:t>Задача 1</a:t>
            </a:r>
          </a:p>
          <a:p>
            <a:pPr>
              <a:buNone/>
            </a:pPr>
            <a:r>
              <a:rPr lang="ru-RU" sz="2000" dirty="0" smtClean="0"/>
              <a:t>      1) 4,4  ◦  1, 5 = 6,6 (км) –  </a:t>
            </a:r>
            <a:r>
              <a:rPr lang="en-US" sz="2000" dirty="0" smtClean="0"/>
              <a:t>I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2) 12,3 – 6,6 = 5,7 (км) -  </a:t>
            </a:r>
            <a:r>
              <a:rPr lang="en-US" sz="2000" dirty="0" smtClean="0"/>
              <a:t>II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3) 5,7   :  1,5 = 3,8 (км/ч) – скорость  </a:t>
            </a:r>
            <a:r>
              <a:rPr lang="en-US" sz="2000" dirty="0" smtClean="0"/>
              <a:t>II</a:t>
            </a:r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85918" y="2357430"/>
          <a:ext cx="139700" cy="393700"/>
        </p:xfrm>
        <a:graphic>
          <a:graphicData uri="http://schemas.openxmlformats.org/presentationml/2006/ole">
            <p:oleObj spid="_x0000_s29698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43174" y="2357430"/>
          <a:ext cx="203200" cy="393700"/>
        </p:xfrm>
        <a:graphic>
          <a:graphicData uri="http://schemas.openxmlformats.org/presentationml/2006/ole">
            <p:oleObj spid="_x0000_s29699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929322" y="2357430"/>
          <a:ext cx="152400" cy="393700"/>
        </p:xfrm>
        <a:graphic>
          <a:graphicData uri="http://schemas.openxmlformats.org/presentationml/2006/ole">
            <p:oleObj spid="_x0000_s29700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715140" y="2285992"/>
          <a:ext cx="215900" cy="393700"/>
        </p:xfrm>
        <a:graphic>
          <a:graphicData uri="http://schemas.openxmlformats.org/presentationml/2006/ole">
            <p:oleObj spid="_x0000_s29701" name="Формула" r:id="rId6" imgW="21564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214414" y="4143380"/>
          <a:ext cx="139700" cy="393700"/>
        </p:xfrm>
        <a:graphic>
          <a:graphicData uri="http://schemas.openxmlformats.org/presentationml/2006/ole">
            <p:oleObj spid="_x0000_s29702" name="Формула" r:id="rId7" imgW="1396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857356" y="4143380"/>
          <a:ext cx="203200" cy="393700"/>
        </p:xfrm>
        <a:graphic>
          <a:graphicData uri="http://schemas.openxmlformats.org/presentationml/2006/ole">
            <p:oleObj spid="_x0000_s29703" name="Формула" r:id="rId8" imgW="20304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500298" y="4143380"/>
          <a:ext cx="228600" cy="393700"/>
        </p:xfrm>
        <a:graphic>
          <a:graphicData uri="http://schemas.openxmlformats.org/presentationml/2006/ole">
            <p:oleObj spid="_x0000_s29704" name="Формула" r:id="rId9" imgW="228600" imgH="39348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1571604" y="4857760"/>
          <a:ext cx="228600" cy="393700"/>
        </p:xfrm>
        <a:graphic>
          <a:graphicData uri="http://schemas.openxmlformats.org/presentationml/2006/ole">
            <p:oleObj spid="_x0000_s29705" name="Формула" r:id="rId10" imgW="22860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214546" y="4857760"/>
          <a:ext cx="228600" cy="393700"/>
        </p:xfrm>
        <a:graphic>
          <a:graphicData uri="http://schemas.openxmlformats.org/presentationml/2006/ole">
            <p:oleObj spid="_x0000_s29706" name="Формула" r:id="rId11" imgW="228600" imgH="393480" progId="Equation.3">
              <p:embed/>
            </p:oleObj>
          </a:graphicData>
        </a:graphic>
      </p:graphicFrame>
      <p:sp>
        <p:nvSpPr>
          <p:cNvPr id="14" name="Выгнутая влево стрелка 13"/>
          <p:cNvSpPr/>
          <p:nvPr/>
        </p:nvSpPr>
        <p:spPr>
          <a:xfrm>
            <a:off x="214313" y="214313"/>
            <a:ext cx="571500" cy="8572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8286750" y="214313"/>
            <a:ext cx="642938" cy="785812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5811336">
            <a:off x="2284240" y="69695"/>
            <a:ext cx="1309646" cy="13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низ 16"/>
          <p:cNvSpPr/>
          <p:nvPr/>
        </p:nvSpPr>
        <p:spPr>
          <a:xfrm>
            <a:off x="4357688" y="1143000"/>
            <a:ext cx="285750" cy="5214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Рефлексия учебной деятельности</a:t>
            </a:r>
            <a:br>
              <a:rPr lang="ru-RU" sz="2400" b="1" dirty="0" smtClean="0"/>
            </a:br>
            <a:r>
              <a:rPr lang="ru-RU" sz="2400" b="1" dirty="0" smtClean="0"/>
              <a:t> на уроке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dirty="0" smtClean="0"/>
              <a:t>     </a:t>
            </a:r>
            <a:r>
              <a:rPr lang="ru-RU" sz="1800" dirty="0" smtClean="0"/>
              <a:t>Что узнали нового?   Чему научились?</a:t>
            </a:r>
          </a:p>
          <a:p>
            <a:pPr>
              <a:buNone/>
              <a:defRPr/>
            </a:pPr>
            <a:r>
              <a:rPr lang="ru-RU" sz="1800" dirty="0" smtClean="0"/>
              <a:t>      Что еще  хотели бы узнать?</a:t>
            </a:r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r>
              <a:rPr lang="ru-RU" sz="1800" dirty="0" smtClean="0"/>
              <a:t>     Украсьте дерево плодом, исходя из обозначения  цвета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Красный</a:t>
            </a:r>
            <a:r>
              <a:rPr lang="ru-RU" sz="1800" b="1" dirty="0" smtClean="0"/>
              <a:t> </a:t>
            </a:r>
            <a:r>
              <a:rPr lang="ru-RU" sz="1800" dirty="0" smtClean="0"/>
              <a:t>– урок  интересный. Мне все понравилось, я все понял и приобрел новые знания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Желтый</a:t>
            </a:r>
            <a:r>
              <a:rPr lang="ru-RU" sz="1800" dirty="0" smtClean="0"/>
              <a:t> – мне понравился урок, но я не все понял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6"/>
                </a:solidFill>
              </a:rPr>
              <a:t>Полосатый</a:t>
            </a:r>
            <a:r>
              <a:rPr lang="ru-RU" sz="1800" dirty="0" smtClean="0"/>
              <a:t> – я все понял, но  некоторые задания были сложные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B050"/>
                </a:solidFill>
              </a:rPr>
              <a:t>Зеленый</a:t>
            </a:r>
            <a:r>
              <a:rPr lang="ru-RU" sz="1800" b="1" dirty="0" smtClean="0"/>
              <a:t> </a:t>
            </a:r>
            <a:r>
              <a:rPr lang="ru-RU" sz="1800" dirty="0" smtClean="0"/>
              <a:t>– было скучно, я ничего не понял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Содержимое 6" descr="http://festival.1september.ru/articles/597676/img112.gif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643050"/>
            <a:ext cx="3233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07167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5214950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5715016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24" y="5214950"/>
            <a:ext cx="936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+mn-lt"/>
                <a:cs typeface="Times New Roman" pitchFamily="18" charset="0"/>
              </a:rPr>
              <a:t>Организационный этап</a:t>
            </a:r>
            <a:r>
              <a:rPr lang="ru-RU" sz="2700" dirty="0" smtClean="0"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atin typeface="+mn-lt"/>
                <a:cs typeface="Times New Roman" pitchFamily="18" charset="0"/>
              </a:rPr>
            </a:br>
            <a:r>
              <a:rPr lang="ru-RU" sz="27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sz="2700" b="1" dirty="0" smtClean="0">
                <a:latin typeface="+mn-lt"/>
                <a:cs typeface="Times New Roman" pitchFamily="18" charset="0"/>
              </a:rPr>
              <a:t>Формирование мотивации и настроя на работу   </a:t>
            </a:r>
            <a:endParaRPr lang="ru-RU" sz="27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000240"/>
            <a:ext cx="4471990" cy="41259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Прекрасное осеннее утро. Ещё один чудесный день начинает свой путь по нашему краю, начнем и мы.</a:t>
            </a:r>
          </a:p>
          <a:p>
            <a:pPr>
              <a:buNone/>
            </a:pPr>
            <a:endParaRPr lang="ru-RU" sz="24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Настроитесь на работу, будьте доброжелательны друг к другу и у вас все получится!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Picture 1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26"/>
            <a:ext cx="4090260" cy="39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 rot="21120885">
            <a:off x="1129072" y="2664130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Знание – самое прекрасное из владений.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Все стремятся к нему, само же оно не приходит.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    Ал -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Беруни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Домашнее задание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Picture 4" descr="C:\Documents and Settings\Admin\Рабочий стол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07"/>
            <a:ext cx="8001056" cy="6000793"/>
          </a:xfrm>
          <a:prstGeom prst="rect">
            <a:avLst/>
          </a:prstGeom>
          <a:noFill/>
          <a:effectLst>
            <a:softEdge rad="317500"/>
          </a:effectLst>
          <a:scene3d>
            <a:camera prst="obliqueBottomLef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1214414" y="1643050"/>
            <a:ext cx="314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П.12,  № 419, 399, 417 </a:t>
            </a:r>
            <a:r>
              <a:rPr lang="ru-RU" b="1" dirty="0" err="1" smtClean="0"/>
              <a:t>а,б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2. Необязательное: </a:t>
            </a:r>
            <a:endParaRPr lang="ru-RU" dirty="0" smtClean="0"/>
          </a:p>
          <a:p>
            <a:r>
              <a:rPr lang="ru-RU" b="1" dirty="0" smtClean="0"/>
              <a:t>Задача</a:t>
            </a:r>
            <a:r>
              <a:rPr lang="ru-RU" dirty="0" smtClean="0"/>
              <a:t>: Белоснежка, Золушка и Спящая Красавица сели пить чай.  Белоснежка и Золушка выпили вдвоем 11 чашек, Белоснежка и Спящая Красавица – 15, а Золушка и Спящая Красавица – 14. Сколько чашек чая выпили все три девушки вместе?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Используемая  литература и интернет-ресурсы: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100" dirty="0" smtClean="0"/>
          </a:p>
          <a:p>
            <a:r>
              <a:rPr lang="ru-RU" sz="1400" dirty="0" smtClean="0"/>
              <a:t> 1. Математика -6. / Н.Я. </a:t>
            </a:r>
            <a:r>
              <a:rPr lang="ru-RU" sz="1400" dirty="0" err="1" smtClean="0"/>
              <a:t>Виленкин</a:t>
            </a:r>
            <a:r>
              <a:rPr lang="ru-RU" sz="1400" dirty="0" smtClean="0"/>
              <a:t>, В.И. Жохов, А.С. Чесноков, С.И. </a:t>
            </a:r>
            <a:r>
              <a:rPr lang="ru-RU" sz="1400" dirty="0" err="1" smtClean="0"/>
              <a:t>Шварцбурд</a:t>
            </a:r>
            <a:r>
              <a:rPr lang="ru-RU" sz="1400" dirty="0" smtClean="0"/>
              <a:t>. - М.: Мнемозина, 2014 г.</a:t>
            </a:r>
          </a:p>
          <a:p>
            <a:r>
              <a:rPr lang="ru-RU" sz="1400" dirty="0" smtClean="0"/>
              <a:t>2. Дидактические материалы по математике для 6 класса. – А.С.Чесноков, К.И. </a:t>
            </a:r>
            <a:r>
              <a:rPr lang="ru-RU" sz="1400" dirty="0" err="1" smtClean="0"/>
              <a:t>Нешков</a:t>
            </a:r>
            <a:r>
              <a:rPr lang="ru-RU" sz="1400" dirty="0" smtClean="0"/>
              <a:t>. \– М.: Просвещение, 2010 г.</a:t>
            </a:r>
          </a:p>
          <a:p>
            <a:r>
              <a:rPr lang="ru-RU" sz="1400" dirty="0" smtClean="0"/>
              <a:t>3. Поурочные разработки по математике к учебному комплекту </a:t>
            </a:r>
            <a:r>
              <a:rPr lang="ru-RU" sz="1400" dirty="0" err="1" smtClean="0"/>
              <a:t>Н.Я.Виленкина</a:t>
            </a:r>
            <a:r>
              <a:rPr lang="ru-RU" sz="1400" dirty="0" smtClean="0"/>
              <a:t>  6 класс. – М.: ВАКО, 2010г. </a:t>
            </a:r>
          </a:p>
          <a:p>
            <a:r>
              <a:rPr lang="ru-RU" sz="1400" dirty="0" smtClean="0"/>
              <a:t>4.  Статья из  раздела</a:t>
            </a:r>
            <a:r>
              <a:rPr lang="ru-RU" sz="1400" b="1" dirty="0" smtClean="0"/>
              <a:t>: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2"/>
              </a:rPr>
              <a:t>Преподавание математики</a:t>
            </a:r>
            <a:r>
              <a:rPr lang="ru-RU" sz="1400" dirty="0" smtClean="0"/>
              <a:t>» Федяковой И. Е.</a:t>
            </a:r>
            <a:r>
              <a:rPr lang="ru-RU" sz="1400" i="1" dirty="0" smtClean="0"/>
              <a:t>\</a:t>
            </a:r>
            <a:r>
              <a:rPr lang="ru-RU" sz="1400" dirty="0" smtClean="0"/>
              <a:t>  Сложение и вычитание смешанных чисел. 6-й класс</a:t>
            </a:r>
            <a:r>
              <a:rPr lang="ru-RU" sz="1400" b="1" dirty="0" smtClean="0"/>
              <a:t> </a:t>
            </a:r>
            <a:endParaRPr lang="ru-RU" sz="1400" dirty="0" smtClean="0"/>
          </a:p>
          <a:p>
            <a:r>
              <a:rPr lang="ru-RU" sz="1400" dirty="0" smtClean="0"/>
              <a:t>6. Материалы урока учителя физики «МБОУ СОШ № 110»  Макухи Г.И.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 урока:</a:t>
            </a:r>
            <a:endParaRPr lang="ru-RU" sz="2400" dirty="0"/>
          </a:p>
        </p:txBody>
      </p:sp>
      <p:pic>
        <p:nvPicPr>
          <p:cNvPr id="4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357562"/>
            <a:ext cx="19288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14348" y="1285860"/>
            <a:ext cx="7786702" cy="1143003"/>
          </a:xfrm>
          <a:prstGeom prst="wedgeRoundRectCallout">
            <a:avLst>
              <a:gd name="adj1" fmla="val -41505"/>
              <a:gd name="adj2" fmla="val 26720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формировать у учащихся  умения  и  навыки   решения  текстовых задач  различными способами на  сложение  и вычитание  смешанных чисел</a:t>
            </a:r>
            <a:endParaRPr lang="ru-RU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33796" name="Picture 4" descr="&amp;Mcy;&amp;iecy;&amp;tcy;&amp;ocy;&amp;dcy;&amp;icy;&amp;chcy;&amp;iecy;&amp;scy;&amp;kcy;&amp;acy;&amp;yacy; &amp;rcy;&amp;acy;&amp;zcy;&amp;rcy;&amp;acy;&amp;bcy;&amp;ocy;&amp;tcy;&amp;kcy;&amp;acy; &amp;vcy;&amp;ncy;&amp;iecy;&amp;kcy;&amp;lcy;&amp;acy;&amp;scy;&amp;scy;&amp;ncy;&amp;ocy;&amp;gcy;&amp;ocy; &amp;mcy;&amp;iecy;&amp;rcy;&amp;ocy;&amp;pcy;&amp;rcy;&amp;icy;&amp;yacy;&amp;tcy;&amp;icy;&amp;yacy; &quot;&amp;Ncy;&amp;iecy;&amp;dcy;&amp;iecy;&amp;lcy;&amp;yacy; &amp;mcy;&amp;acy;&amp;tcy;&amp;iecy;&amp;mcy;&amp;acy;&amp;tcy;&amp;icy;&amp;kcy;&amp;i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571875"/>
            <a:ext cx="2131567" cy="2593147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Устный счет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  Запишите десятичную дробь в виде обыкновенной дроби или смешанного числа, а смешанное число в виде десятичной дроби: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3,5  =  3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1,2  =  1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6,6 =  6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1,5  = 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4      =   4,75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2       =  2,65</a:t>
            </a:r>
          </a:p>
          <a:p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785918" y="2285992"/>
          <a:ext cx="152400" cy="393700"/>
        </p:xfrm>
        <a:graphic>
          <a:graphicData uri="http://schemas.openxmlformats.org/presentationml/2006/ole">
            <p:oleObj spid="_x0000_s1026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85918" y="2857496"/>
          <a:ext cx="139700" cy="393700"/>
        </p:xfrm>
        <a:graphic>
          <a:graphicData uri="http://schemas.openxmlformats.org/presentationml/2006/ole">
            <p:oleObj spid="_x0000_s1027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14480" y="3429000"/>
          <a:ext cx="139700" cy="393700"/>
        </p:xfrm>
        <a:graphic>
          <a:graphicData uri="http://schemas.openxmlformats.org/presentationml/2006/ole">
            <p:oleObj spid="_x0000_s1028" name="Формула" r:id="rId5" imgW="13968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714480" y="3929066"/>
          <a:ext cx="152400" cy="393700"/>
        </p:xfrm>
        <a:graphic>
          <a:graphicData uri="http://schemas.openxmlformats.org/presentationml/2006/ole">
            <p:oleObj spid="_x0000_s1029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14414" y="4500570"/>
          <a:ext cx="152400" cy="393700"/>
        </p:xfrm>
        <a:graphic>
          <a:graphicData uri="http://schemas.openxmlformats.org/presentationml/2006/ole">
            <p:oleObj spid="_x0000_s1030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214414" y="5286388"/>
          <a:ext cx="228600" cy="393700"/>
        </p:xfrm>
        <a:graphic>
          <a:graphicData uri="http://schemas.openxmlformats.org/presentationml/2006/ole">
            <p:oleObj spid="_x0000_s1031" name="Формула" r:id="rId8" imgW="228600" imgH="393480" progId="Equation.3">
              <p:embed/>
            </p:oleObj>
          </a:graphicData>
        </a:graphic>
      </p:graphicFrame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285984" y="2786058"/>
            <a:ext cx="4498976" cy="647700"/>
          </a:xfrm>
          <a:prstGeom prst="wedgeRoundRectCallout">
            <a:avLst>
              <a:gd name="adj1" fmla="val 35736"/>
              <a:gd name="adj2" fmla="val 33480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1" dirty="0" smtClean="0"/>
              <a:t>Как смешанное число представить в виде десятичной дроби? </a:t>
            </a:r>
            <a:endParaRPr lang="ru-RU" sz="1600" b="1" i="1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357818" y="2071678"/>
            <a:ext cx="3500462" cy="500066"/>
          </a:xfrm>
          <a:prstGeom prst="wedgeRoundRectCallout">
            <a:avLst>
              <a:gd name="adj1" fmla="val 35736"/>
              <a:gd name="adj2" fmla="val 334806"/>
              <a:gd name="adj3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1" dirty="0" smtClean="0"/>
              <a:t>Сократили дробь?</a:t>
            </a:r>
            <a:endParaRPr lang="ru-RU" sz="1600" b="1" i="1" dirty="0"/>
          </a:p>
        </p:txBody>
      </p:sp>
      <p:pic>
        <p:nvPicPr>
          <p:cNvPr id="12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15074" y="3643314"/>
            <a:ext cx="1928826" cy="2969195"/>
          </a:xfrm>
          <a:prstGeom prst="rect">
            <a:avLst/>
          </a:prstGeom>
          <a:noFill/>
        </p:spPr>
      </p:pic>
      <p:sp>
        <p:nvSpPr>
          <p:cNvPr id="13" name="Волна 12"/>
          <p:cNvSpPr/>
          <p:nvPr/>
        </p:nvSpPr>
        <p:spPr>
          <a:xfrm>
            <a:off x="1571604" y="2214554"/>
            <a:ext cx="500066" cy="500066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лна 13"/>
          <p:cNvSpPr/>
          <p:nvPr/>
        </p:nvSpPr>
        <p:spPr>
          <a:xfrm>
            <a:off x="1643042" y="4500570"/>
            <a:ext cx="500066" cy="500066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лна 14"/>
          <p:cNvSpPr/>
          <p:nvPr/>
        </p:nvSpPr>
        <p:spPr>
          <a:xfrm>
            <a:off x="1500166" y="3357562"/>
            <a:ext cx="500066" cy="500066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олна 15"/>
          <p:cNvSpPr/>
          <p:nvPr/>
        </p:nvSpPr>
        <p:spPr>
          <a:xfrm>
            <a:off x="1571604" y="2786058"/>
            <a:ext cx="500066" cy="5000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1500166" y="3929066"/>
            <a:ext cx="500066" cy="5000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олна 17"/>
          <p:cNvSpPr/>
          <p:nvPr/>
        </p:nvSpPr>
        <p:spPr>
          <a:xfrm>
            <a:off x="1714480" y="5286388"/>
            <a:ext cx="500066" cy="5000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768" y="357188"/>
            <a:ext cx="1428732" cy="10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Устный счет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</a:t>
            </a:r>
            <a:r>
              <a:rPr lang="ru-RU" sz="2000" dirty="0" smtClean="0"/>
              <a:t>2.  Выполните действия:               3.  Верны ли равенства:</a:t>
            </a:r>
          </a:p>
          <a:p>
            <a:pPr>
              <a:buNone/>
            </a:pPr>
            <a:r>
              <a:rPr lang="ru-RU" sz="2400" dirty="0" smtClean="0"/>
              <a:t>1 -       =</a:t>
            </a:r>
          </a:p>
          <a:p>
            <a:pPr>
              <a:buNone/>
            </a:pPr>
            <a:r>
              <a:rPr lang="ru-RU" sz="2400" dirty="0" smtClean="0"/>
              <a:t>3      + 1     =  4                                       7       +           = 8</a:t>
            </a:r>
          </a:p>
          <a:p>
            <a:pPr>
              <a:buNone/>
            </a:pPr>
            <a:r>
              <a:rPr lang="ru-RU" sz="2400" dirty="0" smtClean="0"/>
              <a:t>4 -        =    3,7</a:t>
            </a:r>
          </a:p>
          <a:p>
            <a:pPr>
              <a:buNone/>
            </a:pPr>
            <a:r>
              <a:rPr lang="ru-RU" sz="2400" dirty="0" smtClean="0"/>
              <a:t>2 – 1,8 =                                              3        -  2           = 1,2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28662" y="2071678"/>
          <a:ext cx="203200" cy="393700"/>
        </p:xfrm>
        <a:graphic>
          <a:graphicData uri="http://schemas.openxmlformats.org/presentationml/2006/ole">
            <p:oleObj spid="_x0000_s2050" name="Формула" r:id="rId3" imgW="20304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643042" y="2071678"/>
          <a:ext cx="152400" cy="393700"/>
        </p:xfrm>
        <a:graphic>
          <a:graphicData uri="http://schemas.openxmlformats.org/presentationml/2006/ole">
            <p:oleObj spid="_x0000_s2051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85786" y="2500306"/>
          <a:ext cx="215900" cy="393700"/>
        </p:xfrm>
        <a:graphic>
          <a:graphicData uri="http://schemas.openxmlformats.org/presentationml/2006/ole">
            <p:oleObj spid="_x0000_s2052" name="Формула" r:id="rId5" imgW="21564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500166" y="2500306"/>
          <a:ext cx="215900" cy="393700"/>
        </p:xfrm>
        <a:graphic>
          <a:graphicData uri="http://schemas.openxmlformats.org/presentationml/2006/ole">
            <p:oleObj spid="_x0000_s2053" name="Формула" r:id="rId6" imgW="21564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85984" y="2500306"/>
          <a:ext cx="203200" cy="393700"/>
        </p:xfrm>
        <a:graphic>
          <a:graphicData uri="http://schemas.openxmlformats.org/presentationml/2006/ole">
            <p:oleObj spid="_x0000_s2054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00100" y="2928934"/>
          <a:ext cx="203200" cy="393700"/>
        </p:xfrm>
        <a:graphic>
          <a:graphicData uri="http://schemas.openxmlformats.org/presentationml/2006/ole">
            <p:oleObj spid="_x0000_s2055" name="Формула" r:id="rId8" imgW="20304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14480" y="3429000"/>
          <a:ext cx="139700" cy="393700"/>
        </p:xfrm>
        <a:graphic>
          <a:graphicData uri="http://schemas.openxmlformats.org/presentationml/2006/ole">
            <p:oleObj spid="_x0000_s2056" name="Формула" r:id="rId9" imgW="13968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929322" y="2500306"/>
          <a:ext cx="139700" cy="393700"/>
        </p:xfrm>
        <a:graphic>
          <a:graphicData uri="http://schemas.openxmlformats.org/presentationml/2006/ole">
            <p:oleObj spid="_x0000_s2058" name="Формула" r:id="rId10" imgW="13968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143504" y="2500306"/>
          <a:ext cx="152400" cy="393700"/>
        </p:xfrm>
        <a:graphic>
          <a:graphicData uri="http://schemas.openxmlformats.org/presentationml/2006/ole">
            <p:oleObj spid="_x0000_s2059" name="Формула" r:id="rId11" imgW="15228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929190" y="3357562"/>
          <a:ext cx="228600" cy="393700"/>
        </p:xfrm>
        <a:graphic>
          <a:graphicData uri="http://schemas.openxmlformats.org/presentationml/2006/ole">
            <p:oleObj spid="_x0000_s2060" name="Формула" r:id="rId12" imgW="22860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929322" y="3357562"/>
          <a:ext cx="228600" cy="393700"/>
        </p:xfrm>
        <a:graphic>
          <a:graphicData uri="http://schemas.openxmlformats.org/presentationml/2006/ole">
            <p:oleObj spid="_x0000_s2061" name="Формула" r:id="rId13" imgW="228600" imgH="393480" progId="Equation.3">
              <p:embed/>
            </p:oleObj>
          </a:graphicData>
        </a:graphic>
      </p:graphicFrame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0" y="357166"/>
            <a:ext cx="3071834" cy="507996"/>
          </a:xfrm>
          <a:prstGeom prst="wedgeRoundRectCallout">
            <a:avLst>
              <a:gd name="adj1" fmla="val -38417"/>
              <a:gd name="adj2" fmla="val 261616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 b="1" dirty="0" smtClean="0"/>
              <a:t>Вспомним правила! </a:t>
            </a:r>
            <a:endParaRPr lang="ru-RU" sz="2000" b="1" dirty="0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286248" y="3857628"/>
            <a:ext cx="4400607" cy="714380"/>
          </a:xfrm>
          <a:prstGeom prst="wedgeRoundRectCallout">
            <a:avLst>
              <a:gd name="adj1" fmla="val -41505"/>
              <a:gd name="adj2" fmla="val 267204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b="1" dirty="0" smtClean="0"/>
              <a:t>Как выполнить сложение  смешанных чисел?</a:t>
            </a:r>
            <a:endParaRPr lang="en-US" sz="1600" b="1" dirty="0" smtClean="0"/>
          </a:p>
          <a:p>
            <a:r>
              <a:rPr lang="ru-RU" sz="1600" b="1" dirty="0" smtClean="0"/>
              <a:t> А вычитание ?</a:t>
            </a:r>
            <a:endParaRPr lang="ru-RU" sz="1600" b="1" dirty="0"/>
          </a:p>
        </p:txBody>
      </p:sp>
      <p:pic>
        <p:nvPicPr>
          <p:cNvPr id="18" name="Picture 4" descr="dd36efffaae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071670" y="3429000"/>
            <a:ext cx="1970088" cy="3213100"/>
          </a:xfrm>
          <a:prstGeom prst="rect">
            <a:avLst/>
          </a:prstGeom>
          <a:noFill/>
        </p:spPr>
      </p:pic>
      <p:sp>
        <p:nvSpPr>
          <p:cNvPr id="19" name="Волна 18"/>
          <p:cNvSpPr/>
          <p:nvPr/>
        </p:nvSpPr>
        <p:spPr>
          <a:xfrm>
            <a:off x="1571604" y="2071678"/>
            <a:ext cx="571504" cy="4286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Волна 19"/>
          <p:cNvSpPr/>
          <p:nvPr/>
        </p:nvSpPr>
        <p:spPr>
          <a:xfrm>
            <a:off x="1785918" y="3000372"/>
            <a:ext cx="571504" cy="4286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Волна 20"/>
          <p:cNvSpPr/>
          <p:nvPr/>
        </p:nvSpPr>
        <p:spPr>
          <a:xfrm>
            <a:off x="1714480" y="3429000"/>
            <a:ext cx="571504" cy="500066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Волна 21"/>
          <p:cNvSpPr/>
          <p:nvPr/>
        </p:nvSpPr>
        <p:spPr>
          <a:xfrm>
            <a:off x="2071670" y="2500306"/>
            <a:ext cx="571504" cy="500066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9020" y="357189"/>
            <a:ext cx="1333480" cy="10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Устный счет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000" dirty="0" smtClean="0"/>
              <a:t>Ученик может изготовить деталь за 6 дней, а мастер это же задание за 4 дня. Какую часть задания выполнят мастер и ученик за 1 день?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/>
              <a:t>      +     =        (ч)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0100" y="4143380"/>
          <a:ext cx="295276" cy="762796"/>
        </p:xfrm>
        <a:graphic>
          <a:graphicData uri="http://schemas.openxmlformats.org/presentationml/2006/ole">
            <p:oleObj spid="_x0000_s18434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14480" y="4143380"/>
          <a:ext cx="295276" cy="762796"/>
        </p:xfrm>
        <a:graphic>
          <a:graphicData uri="http://schemas.openxmlformats.org/presentationml/2006/ole">
            <p:oleObj spid="_x0000_s18435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428860" y="4143380"/>
          <a:ext cx="368712" cy="714380"/>
        </p:xfrm>
        <a:graphic>
          <a:graphicData uri="http://schemas.openxmlformats.org/presentationml/2006/ole">
            <p:oleObj spid="_x0000_s18438" name="Формула" r:id="rId5" imgW="203040" imgH="393480" progId="Equation.3">
              <p:embed/>
            </p:oleObj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571472" y="857232"/>
            <a:ext cx="1357322" cy="64294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4. Задача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18440" name="Picture 8" descr="&amp;Scy;&amp;kcy;&amp;acy;&amp;zcy;&amp;kcy;&amp;acy; &amp;Pcy;&amp;rcy;&amp;icy;&amp;kcy;&amp;lcy;&amp;yucy;&amp;chcy;&amp;iecy;&amp;ncy;&amp;icy;&amp;yacy; &amp;Ncy;&amp;iecy;&amp;zcy;&amp;ncy;&amp;acy;&amp;jcy;&amp;kcy;&amp;icy; &amp;icy; &amp;iecy;&amp;gcy;&amp;ocy; &amp;dcy;&amp;rcy;&amp;ucy;&amp;zcy;&amp;iecy;&amp;jcy; - &amp;Ncy;&amp;icy;&amp;kcy;&amp;ocy;&amp;lcy;&amp;acy;&amp;jcy; &amp;Ncy;&amp;ocy;&amp;scy;&amp;ocy;&amp;v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3429000"/>
            <a:ext cx="2381250" cy="23812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57224" y="3857628"/>
            <a:ext cx="300039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/>
                </a:solidFill>
              </a:rPr>
              <a:t>5. </a:t>
            </a:r>
            <a:r>
              <a:rPr lang="ru-RU" sz="2200" b="1" dirty="0" smtClean="0">
                <a:solidFill>
                  <a:srgbClr val="0070C0"/>
                </a:solidFill>
              </a:rPr>
              <a:t>Задача.    </a:t>
            </a:r>
            <a:r>
              <a:rPr lang="ru-RU" sz="2200" b="1" dirty="0" smtClean="0"/>
              <a:t>Собственная скорость катера  40,5 км/ч. Скорость течения реки 2,6  км/ч. Найдите скорость катера  по течению и  против течения.</a:t>
            </a:r>
            <a:endParaRPr lang="ru-RU" sz="2200" dirty="0"/>
          </a:p>
        </p:txBody>
      </p:sp>
      <p:pic>
        <p:nvPicPr>
          <p:cNvPr id="4" name="Picture 30" descr="sailboa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2557868"/>
            <a:ext cx="2500330" cy="1942702"/>
          </a:xfrm>
          <a:prstGeom prst="rect">
            <a:avLst/>
          </a:prstGeom>
          <a:noFill/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 rot="401526">
            <a:off x="3129388" y="3306196"/>
            <a:ext cx="2864165" cy="1155782"/>
            <a:chOff x="3370" y="852"/>
            <a:chExt cx="1764" cy="747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3772" y="1407"/>
              <a:ext cx="1362" cy="192"/>
            </a:xfrm>
            <a:custGeom>
              <a:avLst/>
              <a:gdLst/>
              <a:ahLst/>
              <a:cxnLst>
                <a:cxn ang="0">
                  <a:pos x="1362" y="0"/>
                </a:cxn>
                <a:cxn ang="0">
                  <a:pos x="0" y="192"/>
                </a:cxn>
                <a:cxn ang="0">
                  <a:pos x="0" y="192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21226571">
              <a:off x="3370" y="852"/>
              <a:ext cx="13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</a:t>
              </a:r>
              <a:r>
                <a:rPr lang="en-US" sz="6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sz="3600" b="1" i="1" baseline="-2500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</a:t>
              </a:r>
              <a:endPara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8" name="Freeform 3"/>
          <p:cNvSpPr>
            <a:spLocks/>
          </p:cNvSpPr>
          <p:nvPr/>
        </p:nvSpPr>
        <p:spPr bwMode="auto">
          <a:xfrm rot="20842917" flipH="1">
            <a:off x="-354541" y="3773911"/>
            <a:ext cx="10070858" cy="2354744"/>
          </a:xfrm>
          <a:custGeom>
            <a:avLst/>
            <a:gdLst/>
            <a:ahLst/>
            <a:cxnLst>
              <a:cxn ang="0">
                <a:pos x="330" y="1130"/>
              </a:cxn>
              <a:cxn ang="0">
                <a:pos x="386" y="1130"/>
              </a:cxn>
              <a:cxn ang="0">
                <a:pos x="2644" y="712"/>
              </a:cxn>
              <a:cxn ang="0">
                <a:pos x="4576" y="358"/>
              </a:cxn>
              <a:cxn ang="0">
                <a:pos x="6004" y="16"/>
              </a:cxn>
              <a:cxn ang="0">
                <a:pos x="6040" y="259"/>
              </a:cxn>
              <a:cxn ang="0">
                <a:pos x="6059" y="364"/>
              </a:cxn>
              <a:cxn ang="0">
                <a:pos x="4296" y="747"/>
              </a:cxn>
              <a:cxn ang="0">
                <a:pos x="2570" y="1043"/>
              </a:cxn>
              <a:cxn ang="0">
                <a:pos x="716" y="1460"/>
              </a:cxn>
              <a:cxn ang="0">
                <a:pos x="386" y="1391"/>
              </a:cxn>
              <a:cxn ang="0">
                <a:pos x="386" y="1443"/>
              </a:cxn>
            </a:cxnLst>
            <a:rect l="0" t="0" r="r" b="b"/>
            <a:pathLst>
              <a:path w="6349" h="1518">
                <a:moveTo>
                  <a:pt x="330" y="1130"/>
                </a:moveTo>
                <a:cubicBezTo>
                  <a:pt x="165" y="1164"/>
                  <a:pt x="0" y="1199"/>
                  <a:pt x="386" y="1130"/>
                </a:cubicBezTo>
                <a:cubicBezTo>
                  <a:pt x="771" y="1060"/>
                  <a:pt x="1946" y="841"/>
                  <a:pt x="2644" y="712"/>
                </a:cubicBezTo>
                <a:cubicBezTo>
                  <a:pt x="3342" y="583"/>
                  <a:pt x="4016" y="474"/>
                  <a:pt x="4576" y="358"/>
                </a:cubicBezTo>
                <a:cubicBezTo>
                  <a:pt x="5136" y="242"/>
                  <a:pt x="5760" y="32"/>
                  <a:pt x="6004" y="16"/>
                </a:cubicBezTo>
                <a:cubicBezTo>
                  <a:pt x="6248" y="0"/>
                  <a:pt x="6031" y="202"/>
                  <a:pt x="6040" y="259"/>
                </a:cubicBezTo>
                <a:cubicBezTo>
                  <a:pt x="6050" y="317"/>
                  <a:pt x="6349" y="282"/>
                  <a:pt x="6059" y="364"/>
                </a:cubicBezTo>
                <a:cubicBezTo>
                  <a:pt x="5768" y="445"/>
                  <a:pt x="4878" y="634"/>
                  <a:pt x="4296" y="747"/>
                </a:cubicBezTo>
                <a:cubicBezTo>
                  <a:pt x="3714" y="860"/>
                  <a:pt x="3167" y="924"/>
                  <a:pt x="2570" y="1043"/>
                </a:cubicBezTo>
                <a:cubicBezTo>
                  <a:pt x="1974" y="1161"/>
                  <a:pt x="1080" y="1403"/>
                  <a:pt x="716" y="1460"/>
                </a:cubicBezTo>
                <a:cubicBezTo>
                  <a:pt x="352" y="1518"/>
                  <a:pt x="441" y="1394"/>
                  <a:pt x="386" y="1391"/>
                </a:cubicBezTo>
                <a:cubicBezTo>
                  <a:pt x="330" y="1387"/>
                  <a:pt x="386" y="1434"/>
                  <a:pt x="386" y="1443"/>
                </a:cubicBezTo>
              </a:path>
            </a:pathLst>
          </a:custGeom>
          <a:gradFill rotWithShape="1">
            <a:gsLst>
              <a:gs pos="0">
                <a:srgbClr val="CCFFFF"/>
              </a:gs>
              <a:gs pos="50000">
                <a:srgbClr val="66CCFF"/>
              </a:gs>
              <a:gs pos="100000">
                <a:srgbClr val="CC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1500893">
            <a:off x="4647396" y="4569052"/>
            <a:ext cx="2322214" cy="172185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556" y="99"/>
              </a:cxn>
              <a:cxn ang="0">
                <a:pos x="1010" y="442"/>
              </a:cxn>
              <a:cxn ang="0">
                <a:pos x="697" y="301"/>
              </a:cxn>
              <a:cxn ang="0">
                <a:pos x="455" y="594"/>
              </a:cxn>
              <a:cxn ang="0">
                <a:pos x="727" y="877"/>
              </a:cxn>
              <a:cxn ang="0">
                <a:pos x="1071" y="675"/>
              </a:cxn>
              <a:cxn ang="0">
                <a:pos x="1263" y="311"/>
              </a:cxn>
              <a:cxn ang="0">
                <a:pos x="1627" y="79"/>
              </a:cxn>
              <a:cxn ang="0">
                <a:pos x="1940" y="372"/>
              </a:cxn>
              <a:cxn ang="0">
                <a:pos x="1667" y="281"/>
              </a:cxn>
              <a:cxn ang="0">
                <a:pos x="1485" y="594"/>
              </a:cxn>
              <a:cxn ang="0">
                <a:pos x="1738" y="907"/>
              </a:cxn>
              <a:cxn ang="0">
                <a:pos x="2112" y="715"/>
              </a:cxn>
              <a:cxn ang="0">
                <a:pos x="2213" y="392"/>
              </a:cxn>
              <a:cxn ang="0">
                <a:pos x="2546" y="58"/>
              </a:cxn>
              <a:cxn ang="0">
                <a:pos x="2910" y="382"/>
              </a:cxn>
              <a:cxn ang="0">
                <a:pos x="2607" y="301"/>
              </a:cxn>
              <a:cxn ang="0">
                <a:pos x="2465" y="584"/>
              </a:cxn>
              <a:cxn ang="0">
                <a:pos x="2496" y="756"/>
              </a:cxn>
              <a:cxn ang="0">
                <a:pos x="2839" y="897"/>
              </a:cxn>
              <a:cxn ang="0">
                <a:pos x="3052" y="766"/>
              </a:cxn>
              <a:cxn ang="0">
                <a:pos x="3102" y="614"/>
              </a:cxn>
              <a:cxn ang="0">
                <a:pos x="3183" y="402"/>
              </a:cxn>
              <a:cxn ang="0">
                <a:pos x="3294" y="169"/>
              </a:cxn>
              <a:cxn ang="0">
                <a:pos x="3486" y="48"/>
              </a:cxn>
              <a:cxn ang="0">
                <a:pos x="3708" y="109"/>
              </a:cxn>
              <a:cxn ang="0">
                <a:pos x="3900" y="372"/>
              </a:cxn>
              <a:cxn ang="0">
                <a:pos x="3567" y="240"/>
              </a:cxn>
              <a:cxn ang="0">
                <a:pos x="3456" y="483"/>
              </a:cxn>
              <a:cxn ang="0">
                <a:pos x="3425" y="604"/>
              </a:cxn>
              <a:cxn ang="0">
                <a:pos x="3476" y="756"/>
              </a:cxn>
              <a:cxn ang="0">
                <a:pos x="3587" y="826"/>
              </a:cxn>
              <a:cxn ang="0">
                <a:pos x="3729" y="857"/>
              </a:cxn>
              <a:cxn ang="0">
                <a:pos x="3900" y="796"/>
              </a:cxn>
              <a:cxn ang="0">
                <a:pos x="4133" y="584"/>
              </a:cxn>
              <a:cxn ang="0">
                <a:pos x="4173" y="422"/>
              </a:cxn>
              <a:cxn ang="0">
                <a:pos x="4436" y="18"/>
              </a:cxn>
              <a:cxn ang="0">
                <a:pos x="4871" y="311"/>
              </a:cxn>
              <a:cxn ang="0">
                <a:pos x="4567" y="240"/>
              </a:cxn>
              <a:cxn ang="0">
                <a:pos x="4416" y="503"/>
              </a:cxn>
              <a:cxn ang="0">
                <a:pos x="4416" y="725"/>
              </a:cxn>
              <a:cxn ang="0">
                <a:pos x="4588" y="826"/>
              </a:cxn>
              <a:cxn ang="0">
                <a:pos x="4891" y="867"/>
              </a:cxn>
              <a:cxn ang="0">
                <a:pos x="5073" y="604"/>
              </a:cxn>
              <a:cxn ang="0">
                <a:pos x="5153" y="372"/>
              </a:cxn>
              <a:cxn ang="0">
                <a:pos x="5295" y="129"/>
              </a:cxn>
              <a:cxn ang="0">
                <a:pos x="5497" y="58"/>
              </a:cxn>
              <a:cxn ang="0">
                <a:pos x="5740" y="190"/>
              </a:cxn>
              <a:cxn ang="0">
                <a:pos x="5810" y="442"/>
              </a:cxn>
              <a:cxn ang="0">
                <a:pos x="5578" y="240"/>
              </a:cxn>
              <a:cxn ang="0">
                <a:pos x="5366" y="553"/>
              </a:cxn>
              <a:cxn ang="0">
                <a:pos x="5416" y="725"/>
              </a:cxn>
              <a:cxn ang="0">
                <a:pos x="5537" y="836"/>
              </a:cxn>
              <a:cxn ang="0">
                <a:pos x="5719" y="867"/>
              </a:cxn>
              <a:cxn ang="0">
                <a:pos x="5750" y="766"/>
              </a:cxn>
            </a:cxnLst>
            <a:rect l="0" t="0" r="r" b="b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33CCFF"/>
              </a:gs>
              <a:gs pos="100000">
                <a:srgbClr val="66FFFF"/>
              </a:gs>
            </a:gsLst>
            <a:lin ang="18900000" scaled="1"/>
          </a:gradFill>
          <a:ln w="381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21500893">
            <a:off x="6819787" y="4462565"/>
            <a:ext cx="2322214" cy="172185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556" y="99"/>
              </a:cxn>
              <a:cxn ang="0">
                <a:pos x="1010" y="442"/>
              </a:cxn>
              <a:cxn ang="0">
                <a:pos x="697" y="301"/>
              </a:cxn>
              <a:cxn ang="0">
                <a:pos x="455" y="594"/>
              </a:cxn>
              <a:cxn ang="0">
                <a:pos x="727" y="877"/>
              </a:cxn>
              <a:cxn ang="0">
                <a:pos x="1071" y="675"/>
              </a:cxn>
              <a:cxn ang="0">
                <a:pos x="1263" y="311"/>
              </a:cxn>
              <a:cxn ang="0">
                <a:pos x="1627" y="79"/>
              </a:cxn>
              <a:cxn ang="0">
                <a:pos x="1940" y="372"/>
              </a:cxn>
              <a:cxn ang="0">
                <a:pos x="1667" y="281"/>
              </a:cxn>
              <a:cxn ang="0">
                <a:pos x="1485" y="594"/>
              </a:cxn>
              <a:cxn ang="0">
                <a:pos x="1738" y="907"/>
              </a:cxn>
              <a:cxn ang="0">
                <a:pos x="2112" y="715"/>
              </a:cxn>
              <a:cxn ang="0">
                <a:pos x="2213" y="392"/>
              </a:cxn>
              <a:cxn ang="0">
                <a:pos x="2546" y="58"/>
              </a:cxn>
              <a:cxn ang="0">
                <a:pos x="2910" y="382"/>
              </a:cxn>
              <a:cxn ang="0">
                <a:pos x="2607" y="301"/>
              </a:cxn>
              <a:cxn ang="0">
                <a:pos x="2465" y="584"/>
              </a:cxn>
              <a:cxn ang="0">
                <a:pos x="2496" y="756"/>
              </a:cxn>
              <a:cxn ang="0">
                <a:pos x="2839" y="897"/>
              </a:cxn>
              <a:cxn ang="0">
                <a:pos x="3052" y="766"/>
              </a:cxn>
              <a:cxn ang="0">
                <a:pos x="3102" y="614"/>
              </a:cxn>
              <a:cxn ang="0">
                <a:pos x="3183" y="402"/>
              </a:cxn>
              <a:cxn ang="0">
                <a:pos x="3294" y="169"/>
              </a:cxn>
              <a:cxn ang="0">
                <a:pos x="3486" y="48"/>
              </a:cxn>
              <a:cxn ang="0">
                <a:pos x="3708" y="109"/>
              </a:cxn>
              <a:cxn ang="0">
                <a:pos x="3900" y="372"/>
              </a:cxn>
              <a:cxn ang="0">
                <a:pos x="3567" y="240"/>
              </a:cxn>
              <a:cxn ang="0">
                <a:pos x="3456" y="483"/>
              </a:cxn>
              <a:cxn ang="0">
                <a:pos x="3425" y="604"/>
              </a:cxn>
              <a:cxn ang="0">
                <a:pos x="3476" y="756"/>
              </a:cxn>
              <a:cxn ang="0">
                <a:pos x="3587" y="826"/>
              </a:cxn>
              <a:cxn ang="0">
                <a:pos x="3729" y="857"/>
              </a:cxn>
              <a:cxn ang="0">
                <a:pos x="3900" y="796"/>
              </a:cxn>
              <a:cxn ang="0">
                <a:pos x="4133" y="584"/>
              </a:cxn>
              <a:cxn ang="0">
                <a:pos x="4173" y="422"/>
              </a:cxn>
              <a:cxn ang="0">
                <a:pos x="4436" y="18"/>
              </a:cxn>
              <a:cxn ang="0">
                <a:pos x="4871" y="311"/>
              </a:cxn>
              <a:cxn ang="0">
                <a:pos x="4567" y="240"/>
              </a:cxn>
              <a:cxn ang="0">
                <a:pos x="4416" y="503"/>
              </a:cxn>
              <a:cxn ang="0">
                <a:pos x="4416" y="725"/>
              </a:cxn>
              <a:cxn ang="0">
                <a:pos x="4588" y="826"/>
              </a:cxn>
              <a:cxn ang="0">
                <a:pos x="4891" y="867"/>
              </a:cxn>
              <a:cxn ang="0">
                <a:pos x="5073" y="604"/>
              </a:cxn>
              <a:cxn ang="0">
                <a:pos x="5153" y="372"/>
              </a:cxn>
              <a:cxn ang="0">
                <a:pos x="5295" y="129"/>
              </a:cxn>
              <a:cxn ang="0">
                <a:pos x="5497" y="58"/>
              </a:cxn>
              <a:cxn ang="0">
                <a:pos x="5740" y="190"/>
              </a:cxn>
              <a:cxn ang="0">
                <a:pos x="5810" y="442"/>
              </a:cxn>
              <a:cxn ang="0">
                <a:pos x="5578" y="240"/>
              </a:cxn>
              <a:cxn ang="0">
                <a:pos x="5366" y="553"/>
              </a:cxn>
              <a:cxn ang="0">
                <a:pos x="5416" y="725"/>
              </a:cxn>
              <a:cxn ang="0">
                <a:pos x="5537" y="836"/>
              </a:cxn>
              <a:cxn ang="0">
                <a:pos x="5719" y="867"/>
              </a:cxn>
              <a:cxn ang="0">
                <a:pos x="5750" y="766"/>
              </a:cxn>
            </a:cxnLst>
            <a:rect l="0" t="0" r="r" b="b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33CCFF"/>
              </a:gs>
              <a:gs pos="100000">
                <a:srgbClr val="66FFFF"/>
              </a:gs>
            </a:gsLst>
            <a:lin ang="18900000" scaled="1"/>
          </a:gradFill>
          <a:ln w="381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21500893">
            <a:off x="2359421" y="4605441"/>
            <a:ext cx="2322214" cy="172185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556" y="99"/>
              </a:cxn>
              <a:cxn ang="0">
                <a:pos x="1010" y="442"/>
              </a:cxn>
              <a:cxn ang="0">
                <a:pos x="697" y="301"/>
              </a:cxn>
              <a:cxn ang="0">
                <a:pos x="455" y="594"/>
              </a:cxn>
              <a:cxn ang="0">
                <a:pos x="727" y="877"/>
              </a:cxn>
              <a:cxn ang="0">
                <a:pos x="1071" y="675"/>
              </a:cxn>
              <a:cxn ang="0">
                <a:pos x="1263" y="311"/>
              </a:cxn>
              <a:cxn ang="0">
                <a:pos x="1627" y="79"/>
              </a:cxn>
              <a:cxn ang="0">
                <a:pos x="1940" y="372"/>
              </a:cxn>
              <a:cxn ang="0">
                <a:pos x="1667" y="281"/>
              </a:cxn>
              <a:cxn ang="0">
                <a:pos x="1485" y="594"/>
              </a:cxn>
              <a:cxn ang="0">
                <a:pos x="1738" y="907"/>
              </a:cxn>
              <a:cxn ang="0">
                <a:pos x="2112" y="715"/>
              </a:cxn>
              <a:cxn ang="0">
                <a:pos x="2213" y="392"/>
              </a:cxn>
              <a:cxn ang="0">
                <a:pos x="2546" y="58"/>
              </a:cxn>
              <a:cxn ang="0">
                <a:pos x="2910" y="382"/>
              </a:cxn>
              <a:cxn ang="0">
                <a:pos x="2607" y="301"/>
              </a:cxn>
              <a:cxn ang="0">
                <a:pos x="2465" y="584"/>
              </a:cxn>
              <a:cxn ang="0">
                <a:pos x="2496" y="756"/>
              </a:cxn>
              <a:cxn ang="0">
                <a:pos x="2839" y="897"/>
              </a:cxn>
              <a:cxn ang="0">
                <a:pos x="3052" y="766"/>
              </a:cxn>
              <a:cxn ang="0">
                <a:pos x="3102" y="614"/>
              </a:cxn>
              <a:cxn ang="0">
                <a:pos x="3183" y="402"/>
              </a:cxn>
              <a:cxn ang="0">
                <a:pos x="3294" y="169"/>
              </a:cxn>
              <a:cxn ang="0">
                <a:pos x="3486" y="48"/>
              </a:cxn>
              <a:cxn ang="0">
                <a:pos x="3708" y="109"/>
              </a:cxn>
              <a:cxn ang="0">
                <a:pos x="3900" y="372"/>
              </a:cxn>
              <a:cxn ang="0">
                <a:pos x="3567" y="240"/>
              </a:cxn>
              <a:cxn ang="0">
                <a:pos x="3456" y="483"/>
              </a:cxn>
              <a:cxn ang="0">
                <a:pos x="3425" y="604"/>
              </a:cxn>
              <a:cxn ang="0">
                <a:pos x="3476" y="756"/>
              </a:cxn>
              <a:cxn ang="0">
                <a:pos x="3587" y="826"/>
              </a:cxn>
              <a:cxn ang="0">
                <a:pos x="3729" y="857"/>
              </a:cxn>
              <a:cxn ang="0">
                <a:pos x="3900" y="796"/>
              </a:cxn>
              <a:cxn ang="0">
                <a:pos x="4133" y="584"/>
              </a:cxn>
              <a:cxn ang="0">
                <a:pos x="4173" y="422"/>
              </a:cxn>
              <a:cxn ang="0">
                <a:pos x="4436" y="18"/>
              </a:cxn>
              <a:cxn ang="0">
                <a:pos x="4871" y="311"/>
              </a:cxn>
              <a:cxn ang="0">
                <a:pos x="4567" y="240"/>
              </a:cxn>
              <a:cxn ang="0">
                <a:pos x="4416" y="503"/>
              </a:cxn>
              <a:cxn ang="0">
                <a:pos x="4416" y="725"/>
              </a:cxn>
              <a:cxn ang="0">
                <a:pos x="4588" y="826"/>
              </a:cxn>
              <a:cxn ang="0">
                <a:pos x="4891" y="867"/>
              </a:cxn>
              <a:cxn ang="0">
                <a:pos x="5073" y="604"/>
              </a:cxn>
              <a:cxn ang="0">
                <a:pos x="5153" y="372"/>
              </a:cxn>
              <a:cxn ang="0">
                <a:pos x="5295" y="129"/>
              </a:cxn>
              <a:cxn ang="0">
                <a:pos x="5497" y="58"/>
              </a:cxn>
              <a:cxn ang="0">
                <a:pos x="5740" y="190"/>
              </a:cxn>
              <a:cxn ang="0">
                <a:pos x="5810" y="442"/>
              </a:cxn>
              <a:cxn ang="0">
                <a:pos x="5578" y="240"/>
              </a:cxn>
              <a:cxn ang="0">
                <a:pos x="5366" y="553"/>
              </a:cxn>
              <a:cxn ang="0">
                <a:pos x="5416" y="725"/>
              </a:cxn>
              <a:cxn ang="0">
                <a:pos x="5537" y="836"/>
              </a:cxn>
              <a:cxn ang="0">
                <a:pos x="5719" y="867"/>
              </a:cxn>
              <a:cxn ang="0">
                <a:pos x="5750" y="766"/>
              </a:cxn>
            </a:cxnLst>
            <a:rect l="0" t="0" r="r" b="b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33CCFF"/>
              </a:gs>
              <a:gs pos="100000">
                <a:srgbClr val="66FFFF"/>
              </a:gs>
            </a:gsLst>
            <a:lin ang="18900000" scaled="1"/>
          </a:gradFill>
          <a:ln w="381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21500893">
            <a:off x="1999" y="4676879"/>
            <a:ext cx="2322214" cy="172185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556" y="99"/>
              </a:cxn>
              <a:cxn ang="0">
                <a:pos x="1010" y="442"/>
              </a:cxn>
              <a:cxn ang="0">
                <a:pos x="697" y="301"/>
              </a:cxn>
              <a:cxn ang="0">
                <a:pos x="455" y="594"/>
              </a:cxn>
              <a:cxn ang="0">
                <a:pos x="727" y="877"/>
              </a:cxn>
              <a:cxn ang="0">
                <a:pos x="1071" y="675"/>
              </a:cxn>
              <a:cxn ang="0">
                <a:pos x="1263" y="311"/>
              </a:cxn>
              <a:cxn ang="0">
                <a:pos x="1627" y="79"/>
              </a:cxn>
              <a:cxn ang="0">
                <a:pos x="1940" y="372"/>
              </a:cxn>
              <a:cxn ang="0">
                <a:pos x="1667" y="281"/>
              </a:cxn>
              <a:cxn ang="0">
                <a:pos x="1485" y="594"/>
              </a:cxn>
              <a:cxn ang="0">
                <a:pos x="1738" y="907"/>
              </a:cxn>
              <a:cxn ang="0">
                <a:pos x="2112" y="715"/>
              </a:cxn>
              <a:cxn ang="0">
                <a:pos x="2213" y="392"/>
              </a:cxn>
              <a:cxn ang="0">
                <a:pos x="2546" y="58"/>
              </a:cxn>
              <a:cxn ang="0">
                <a:pos x="2910" y="382"/>
              </a:cxn>
              <a:cxn ang="0">
                <a:pos x="2607" y="301"/>
              </a:cxn>
              <a:cxn ang="0">
                <a:pos x="2465" y="584"/>
              </a:cxn>
              <a:cxn ang="0">
                <a:pos x="2496" y="756"/>
              </a:cxn>
              <a:cxn ang="0">
                <a:pos x="2839" y="897"/>
              </a:cxn>
              <a:cxn ang="0">
                <a:pos x="3052" y="766"/>
              </a:cxn>
              <a:cxn ang="0">
                <a:pos x="3102" y="614"/>
              </a:cxn>
              <a:cxn ang="0">
                <a:pos x="3183" y="402"/>
              </a:cxn>
              <a:cxn ang="0">
                <a:pos x="3294" y="169"/>
              </a:cxn>
              <a:cxn ang="0">
                <a:pos x="3486" y="48"/>
              </a:cxn>
              <a:cxn ang="0">
                <a:pos x="3708" y="109"/>
              </a:cxn>
              <a:cxn ang="0">
                <a:pos x="3900" y="372"/>
              </a:cxn>
              <a:cxn ang="0">
                <a:pos x="3567" y="240"/>
              </a:cxn>
              <a:cxn ang="0">
                <a:pos x="3456" y="483"/>
              </a:cxn>
              <a:cxn ang="0">
                <a:pos x="3425" y="604"/>
              </a:cxn>
              <a:cxn ang="0">
                <a:pos x="3476" y="756"/>
              </a:cxn>
              <a:cxn ang="0">
                <a:pos x="3587" y="826"/>
              </a:cxn>
              <a:cxn ang="0">
                <a:pos x="3729" y="857"/>
              </a:cxn>
              <a:cxn ang="0">
                <a:pos x="3900" y="796"/>
              </a:cxn>
              <a:cxn ang="0">
                <a:pos x="4133" y="584"/>
              </a:cxn>
              <a:cxn ang="0">
                <a:pos x="4173" y="422"/>
              </a:cxn>
              <a:cxn ang="0">
                <a:pos x="4436" y="18"/>
              </a:cxn>
              <a:cxn ang="0">
                <a:pos x="4871" y="311"/>
              </a:cxn>
              <a:cxn ang="0">
                <a:pos x="4567" y="240"/>
              </a:cxn>
              <a:cxn ang="0">
                <a:pos x="4416" y="503"/>
              </a:cxn>
              <a:cxn ang="0">
                <a:pos x="4416" y="725"/>
              </a:cxn>
              <a:cxn ang="0">
                <a:pos x="4588" y="826"/>
              </a:cxn>
              <a:cxn ang="0">
                <a:pos x="4891" y="867"/>
              </a:cxn>
              <a:cxn ang="0">
                <a:pos x="5073" y="604"/>
              </a:cxn>
              <a:cxn ang="0">
                <a:pos x="5153" y="372"/>
              </a:cxn>
              <a:cxn ang="0">
                <a:pos x="5295" y="129"/>
              </a:cxn>
              <a:cxn ang="0">
                <a:pos x="5497" y="58"/>
              </a:cxn>
              <a:cxn ang="0">
                <a:pos x="5740" y="190"/>
              </a:cxn>
              <a:cxn ang="0">
                <a:pos x="5810" y="442"/>
              </a:cxn>
              <a:cxn ang="0">
                <a:pos x="5578" y="240"/>
              </a:cxn>
              <a:cxn ang="0">
                <a:pos x="5366" y="553"/>
              </a:cxn>
              <a:cxn ang="0">
                <a:pos x="5416" y="725"/>
              </a:cxn>
              <a:cxn ang="0">
                <a:pos x="5537" y="836"/>
              </a:cxn>
              <a:cxn ang="0">
                <a:pos x="5719" y="867"/>
              </a:cxn>
              <a:cxn ang="0">
                <a:pos x="5750" y="766"/>
              </a:cxn>
            </a:cxnLst>
            <a:rect l="0" t="0" r="r" b="b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33CCFF"/>
              </a:gs>
              <a:gs pos="100000">
                <a:srgbClr val="66FFFF"/>
              </a:gs>
            </a:gsLst>
            <a:lin ang="18900000" scaled="1"/>
          </a:gradFill>
          <a:ln w="381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1285852" y="2000240"/>
            <a:ext cx="2214578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37</a:t>
            </a:r>
            <a:r>
              <a:rPr lang="ru-RU" b="1" dirty="0" smtClean="0"/>
              <a:t>,9 км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4714876" y="1571612"/>
            <a:ext cx="2071702" cy="1643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43</a:t>
            </a:r>
            <a:r>
              <a:rPr lang="ru-RU" b="1" dirty="0" smtClean="0"/>
              <a:t>,1 км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4286248" y="5500702"/>
            <a:ext cx="1643074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ru-RU" b="1" dirty="0" smtClean="0"/>
              <a:t>,6 км 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5500726" cy="1143000"/>
          </a:xfrm>
          <a:noFill/>
        </p:spPr>
        <p:txBody>
          <a:bodyPr>
            <a:normAutofit/>
          </a:bodyPr>
          <a:lstStyle/>
          <a:p>
            <a:r>
              <a:rPr lang="ru-RU" sz="2400" dirty="0" smtClean="0"/>
              <a:t>Устный счет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7"/>
            <a:ext cx="6786610" cy="4357718"/>
          </a:xfrm>
        </p:spPr>
        <p:txBody>
          <a:bodyPr/>
          <a:lstStyle/>
          <a:p>
            <a:r>
              <a:rPr lang="ru-RU" sz="2000" dirty="0" smtClean="0"/>
              <a:t>Из двух пунктов, расстояние между которыми 144 км, навстречу друг другу выехали автобус и велосипедист. Скорость автобуса 60 км/ч, скорость велосипедиста 12 км/ч. Через  какое время они встретятся?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000" dirty="0" smtClean="0"/>
              <a:t>1) 60 + 12 = 72 (км/ч) – скорость сближения</a:t>
            </a:r>
          </a:p>
          <a:p>
            <a:pPr>
              <a:buNone/>
            </a:pPr>
            <a:r>
              <a:rPr lang="ru-RU" sz="2000" dirty="0" smtClean="0"/>
              <a:t>     2) 144 : 72 = 2 (ч) – встреча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Ответ: через 2 ч</a:t>
            </a:r>
            <a:endParaRPr lang="ru-RU" sz="20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472" y="857232"/>
            <a:ext cx="1357322" cy="64294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6. Задача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23556" name="Picture 4" descr="&amp;Mcy;&amp;ucy;&amp;lcy;&amp;softcy;&amp;tcy;&amp;fcy;&amp;icy;&amp;lcy;&amp;softcy;&amp;mcy; &amp;KHcy;&amp;acy;&amp;rcy;&amp;acy;&amp;kcy;&amp;tcy;&amp;iecy;&amp;rcy;, &amp;Icy;&amp;zcy;&amp;ocy;&amp;lcy;&amp;icy;&amp;rcy;&amp;ocy;&amp;vcy;&amp;acy;&amp;ncy;&amp;ncy;&amp;ycy;&amp;iecy; &amp;Dcy;&amp;vcy;&amp;ocy;&amp;jcy;&amp;ncy;&amp;ocy;&amp;jcy; &amp;kcy;&amp;lcy;&amp;icy;&amp;pcy;&amp;acy;&amp;rcy;&amp;tcy;&amp;ycy; - ClipartLogo.co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4357694"/>
            <a:ext cx="1048181" cy="1364155"/>
          </a:xfrm>
          <a:prstGeom prst="rect">
            <a:avLst/>
          </a:prstGeom>
          <a:noFill/>
        </p:spPr>
      </p:pic>
      <p:pic>
        <p:nvPicPr>
          <p:cNvPr id="23558" name="Picture 6" descr="&amp;Tcy;&amp;rcy;&amp;acy;&amp;ncy;&amp;scy;&amp;pcy;&amp;ocy;&amp;rcy;&amp;tcy; Gif &amp;acy;&amp;ncy;&amp;icy;&amp;mcy;&amp;acy;&amp;tscy;&amp;icy;&amp;yacy;, &amp;acy;&amp;vcy;&amp;acy;&amp;tcy;&amp;acy;&amp;rcy;&amp;ycy;, &amp;scy;&amp;kcy;&amp;acy;&amp;chcy;&amp;acy;&amp;tcy;&amp;softcy; &amp;acy;&amp;ncy;&amp;icy;&amp;mcy;&amp;acy;&amp;tscy;&amp;icy;&amp;yucy;, &amp;acy;&amp;ncy;&amp;icy;&amp;mcy;&amp;acy;&amp;tscy;&amp;icy;&amp;yacy; &amp;dcy;&amp;lcy;&amp;yacy; &amp;scy;&amp;acy;&amp;jcy;&amp;tcy;&amp;acy;, &amp;fcy;&amp;ocy;&amp;rcy;&amp;ucy;&amp;mcy;&amp;acy;, &amp;bcy;&amp;lcy;&amp;ocy;&amp;g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5000636"/>
            <a:ext cx="2103635" cy="14287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3500438"/>
            <a:ext cx="571504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Устный счет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Буратино и Незнайка пилят бревно. Они сделали 20 распилов. Сколько получилось чурбачков?</a:t>
            </a:r>
            <a:endParaRPr lang="ru-RU" sz="2000" dirty="0"/>
          </a:p>
        </p:txBody>
      </p:sp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143248"/>
            <a:ext cx="1970088" cy="3213100"/>
          </a:xfrm>
          <a:prstGeom prst="rect">
            <a:avLst/>
          </a:prstGeom>
          <a:noFill/>
        </p:spPr>
      </p:pic>
      <p:pic>
        <p:nvPicPr>
          <p:cNvPr id="5" name="Picture 2" descr="D:\Мои документы\Мои рисунки\brt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3071810"/>
            <a:ext cx="1717260" cy="285752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786322"/>
            <a:ext cx="2822264" cy="17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ьная выноска 6"/>
          <p:cNvSpPr/>
          <p:nvPr/>
        </p:nvSpPr>
        <p:spPr>
          <a:xfrm>
            <a:off x="2928926" y="2928934"/>
            <a:ext cx="2214578" cy="10001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21</a:t>
            </a:r>
            <a:endParaRPr lang="ru-RU" sz="28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71472" y="857232"/>
            <a:ext cx="1357322" cy="64294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7. Задача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1182</Words>
  <Application>Microsoft Office PowerPoint</Application>
  <PresentationFormat>Экран (4:3)</PresentationFormat>
  <Paragraphs>196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Урок математики в 6 классе Решение текстовых задач</vt:lpstr>
      <vt:lpstr> Организационный этап                     Формирование мотивации и настроя на работу   </vt:lpstr>
      <vt:lpstr>Цель урока:</vt:lpstr>
      <vt:lpstr>Устный счет</vt:lpstr>
      <vt:lpstr>Устный счет</vt:lpstr>
      <vt:lpstr>Устный счет</vt:lpstr>
      <vt:lpstr>5. Задача.    Собственная скорость катера  40,5 км/ч. Скорость течения реки 2,6  км/ч. Найдите скорость катера  по течению и  против течения.</vt:lpstr>
      <vt:lpstr>Устный счет</vt:lpstr>
      <vt:lpstr>Устный счет</vt:lpstr>
      <vt:lpstr>Старинная задача</vt:lpstr>
      <vt:lpstr>Старинная задача</vt:lpstr>
      <vt:lpstr>Закрепление умений и навыков</vt:lpstr>
      <vt:lpstr>Учитесь говорить правильно</vt:lpstr>
      <vt:lpstr>Задача на движение</vt:lpstr>
      <vt:lpstr>Физминутка,  гимнастика для глаз</vt:lpstr>
      <vt:lpstr>Слайд 16</vt:lpstr>
      <vt:lpstr>Вариант I   Самостоятельная работа   Вариант II</vt:lpstr>
      <vt:lpstr>Самопроверка</vt:lpstr>
      <vt:lpstr>Рефлексия учебной деятельности  на уроке</vt:lpstr>
      <vt:lpstr>Домашнее задание</vt:lpstr>
      <vt:lpstr>  Используемая  литература и интернет-ресурсы: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текстовых задач</dc:title>
  <dc:creator>User</dc:creator>
  <cp:lastModifiedBy>re</cp:lastModifiedBy>
  <cp:revision>81</cp:revision>
  <dcterms:created xsi:type="dcterms:W3CDTF">2014-12-27T16:14:04Z</dcterms:created>
  <dcterms:modified xsi:type="dcterms:W3CDTF">2015-04-09T20:11:36Z</dcterms:modified>
</cp:coreProperties>
</file>