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B9158D-6FA2-44BF-8CB5-628CE03073B2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371048-E272-4E0B-A22C-6B967563FA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229600" cy="304324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  <a:latin typeface="+mn-lt"/>
                <a:cs typeface="Aparajita" pitchFamily="34" charset="0"/>
              </a:rPr>
              <a:t>ТЕПЛОВЫЕ ЯВЛЕНИЯ</a:t>
            </a:r>
            <a:br>
              <a:rPr lang="ru-RU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  <a:latin typeface="+mn-lt"/>
                <a:cs typeface="Aparajita" pitchFamily="34" charset="0"/>
              </a:rPr>
            </a:br>
            <a:r>
              <a:rPr lang="ru-RU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  <a:latin typeface="+mn-lt"/>
                <a:cs typeface="Aparajita" pitchFamily="34" charset="0"/>
              </a:rPr>
              <a:t>(8 класс)</a:t>
            </a:r>
            <a:endParaRPr lang="ru-RU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  <a:latin typeface="+mn-lt"/>
              <a:cs typeface="Aparajit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5143512"/>
            <a:ext cx="4572000" cy="11449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Антонова Елена Геннадьевна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учитель физики МОУ СОШ № 71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г.Волгограда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857752" cy="40719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2.</a:t>
            </a:r>
            <a:r>
              <a:rPr lang="ru-RU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Конкурс кроссвордов </a:t>
            </a:r>
            <a:endParaRPr lang="ru-RU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600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Вопросы:</a:t>
            </a:r>
            <a:endParaRPr lang="ru-RU" sz="26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 называется:</a:t>
            </a:r>
          </a:p>
          <a:p>
            <a:pPr>
              <a:buNone/>
            </a:pPr>
            <a:r>
              <a:rPr lang="ru-RU" sz="2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1)</a:t>
            </a:r>
            <a:r>
              <a:rPr lang="ru-RU" sz="2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Мельчайшая частица вещества? </a:t>
            </a:r>
          </a:p>
          <a:p>
            <a:pPr>
              <a:buNone/>
            </a:pPr>
            <a:r>
              <a:rPr lang="ru-RU" sz="2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2)</a:t>
            </a:r>
            <a:r>
              <a:rPr lang="ru-RU" sz="2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Прибор для измерения температуры тела? </a:t>
            </a:r>
          </a:p>
          <a:p>
            <a:pPr>
              <a:buNone/>
            </a:pPr>
            <a:r>
              <a:rPr lang="ru-RU" sz="2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3)</a:t>
            </a:r>
            <a:r>
              <a:rPr lang="ru-RU" sz="2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Тонкая трубка, по которой жидкость поднимается под действием силы поверхностного натяжения? </a:t>
            </a:r>
          </a:p>
          <a:p>
            <a:pPr>
              <a:buNone/>
            </a:pPr>
            <a:r>
              <a:rPr lang="ru-RU" sz="2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en-US" sz="26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86314" y="785794"/>
          <a:ext cx="4214843" cy="2928961"/>
        </p:xfrm>
        <a:graphic>
          <a:graphicData uri="http://schemas.openxmlformats.org/drawingml/2006/table">
            <a:tbl>
              <a:tblPr/>
              <a:tblGrid>
                <a:gridCol w="313884"/>
                <a:gridCol w="250354"/>
                <a:gridCol w="250354"/>
                <a:gridCol w="313884"/>
                <a:gridCol w="313884"/>
                <a:gridCol w="313884"/>
                <a:gridCol w="313884"/>
                <a:gridCol w="250354"/>
                <a:gridCol w="353119"/>
                <a:gridCol w="250354"/>
                <a:gridCol w="250354"/>
                <a:gridCol w="250354"/>
                <a:gridCol w="250354"/>
                <a:gridCol w="250354"/>
                <a:gridCol w="144736"/>
                <a:gridCol w="144736"/>
              </a:tblGrid>
              <a:tr h="41842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8423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4357694"/>
            <a:ext cx="8286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4)</a:t>
            </a:r>
            <a:r>
              <a:rPr lang="ru-RU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Единица измерения количества теплоты? </a:t>
            </a:r>
          </a:p>
          <a:p>
            <a:pPr>
              <a:buNone/>
            </a:pPr>
            <a:r>
              <a:rPr lang="ru-RU" sz="2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5)</a:t>
            </a:r>
            <a:r>
              <a:rPr lang="ru-RU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Переход вещества из жидкого состояния в твердое? </a:t>
            </a:r>
          </a:p>
          <a:p>
            <a:pPr>
              <a:buNone/>
            </a:pPr>
            <a:r>
              <a:rPr lang="ru-RU" sz="2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6)</a:t>
            </a:r>
            <a:r>
              <a:rPr lang="ru-RU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Переход вещества из газообразного состояния в жидкое? </a:t>
            </a:r>
          </a:p>
          <a:p>
            <a:pPr>
              <a:buNone/>
            </a:pPr>
            <a:r>
              <a:rPr lang="ru-RU" sz="2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7)</a:t>
            </a:r>
            <a:r>
              <a:rPr lang="ru-RU" sz="2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Синоним слова «эксперимент»?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858280" cy="6715148"/>
          </a:xfrm>
        </p:spPr>
        <p:txBody>
          <a:bodyPr/>
          <a:lstStyle/>
          <a:p>
            <a:pPr>
              <a:buNone/>
            </a:pPr>
            <a:r>
              <a:rPr lang="ru-RU" sz="44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3. Конкурс «Термины! Формулы!»</a:t>
            </a:r>
            <a:endParaRPr lang="ru-RU" sz="4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buNone/>
            </a:pPr>
            <a:r>
              <a:rPr lang="en-US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Каждая команда получает лист с заданием заполнить таблицу. Оценивается быстрота и правильность ответов.</a:t>
            </a:r>
            <a:endParaRPr lang="en-US" sz="40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buNone/>
            </a:pPr>
            <a:endParaRPr lang="ru-RU" sz="40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just"/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5" y="4143380"/>
          <a:ext cx="8215368" cy="1428760"/>
        </p:xfrm>
        <a:graphic>
          <a:graphicData uri="http://schemas.openxmlformats.org/drawingml/2006/table">
            <a:tbl>
              <a:tblPr/>
              <a:tblGrid>
                <a:gridCol w="2738170"/>
                <a:gridCol w="2738170"/>
                <a:gridCol w="2739028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Название процесса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его определение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Формулы для определения 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количества тепла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Обратный процесс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его определение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8786842" cy="67151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4. Конкурс «Физическое домино»</a:t>
            </a:r>
            <a:endParaRPr lang="ru-RU" sz="4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buNone/>
            </a:pPr>
            <a:r>
              <a:rPr lang="en-US" i="1" dirty="0" smtClean="0"/>
              <a:t>     </a:t>
            </a:r>
            <a:r>
              <a:rPr lang="ru-RU" sz="320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Правила игры. </a:t>
            </a: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Для игры данного типа готовится четное число карт, каждая из которых делится на две части. В этих частях размещают портреты ученых, физические величины, формулы и рисунки, изображающие физические явления.</a:t>
            </a:r>
          </a:p>
          <a:p>
            <a:pPr algn="just">
              <a:buNone/>
            </a:pPr>
            <a:r>
              <a:rPr lang="en-US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</a:t>
            </a: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Карты раздают учащимся и заранее договариваются о той, которая начинает игру. Затем играющие по очереди выставляют свои карты так, чтобы каждая следующая карта была логически связана с предыдущей.</a:t>
            </a:r>
          </a:p>
          <a:p>
            <a:pPr>
              <a:buNone/>
            </a:pPr>
            <a:endParaRPr lang="ru-RU" sz="32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01122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5.Конкурс экспериментаторов </a:t>
            </a:r>
            <a:endParaRPr lang="ru-RU" sz="4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0" algn="just"/>
            <a:r>
              <a:rPr lang="ru-RU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«целый горящий платок»  </a:t>
            </a: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(носовой платок хорошо пропитывают водой, слегка отжимают, смачивают спиртом и вносят в пламя спиртовки. Платок горит, но остается совершенно целым. Сухой же платок в этих условиях сгорает) ;</a:t>
            </a:r>
          </a:p>
          <a:p>
            <a:pPr lvl="0" algn="just"/>
            <a:r>
              <a:rPr lang="ru-RU" sz="3200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sz="3200" i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негорящая</a:t>
            </a:r>
            <a:r>
              <a:rPr lang="ru-RU" sz="3200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бумажная коробочка с водой над пламенем спиртовки» </a:t>
            </a: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(коробочку из плотной бумаги заполняют водой и щипцами держат над горящей спиртовкой. Через некоторое время вода закипает, но коробочка не горит.)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59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6.Конкурс «Физики - лирики»</a:t>
            </a:r>
          </a:p>
          <a:p>
            <a:pPr>
              <a:buNone/>
            </a:pPr>
            <a:endParaRPr lang="ru-RU" sz="38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0"/>
            <a:r>
              <a:rPr lang="ru-RU" sz="420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Конкурс пословиц и поговорок</a:t>
            </a:r>
          </a:p>
          <a:p>
            <a:pPr lvl="0"/>
            <a:endParaRPr lang="ru-RU" sz="3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651510" lvl="0" indent="-514350">
              <a:buFont typeface="+mj-lt"/>
              <a:buAutoNum type="arabicPeriod"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Снег-одеяло для пшеницы. (китайская)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Не спеши есть горячую кашу с середины, а бери спокойно с краю. (тайская)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Сильная тяга в печи зимой- на мороз, слабая – на сырую погоду. (русская)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Если кочерга длинная, руки не обожжешь. (татарская)</a:t>
            </a:r>
          </a:p>
          <a:p>
            <a:pPr marL="651510" lvl="0" indent="-514350">
              <a:buFont typeface="+mj-lt"/>
              <a:buAutoNum type="arabicPeriod"/>
            </a:pPr>
            <a:endParaRPr lang="ru-RU" sz="32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lvl="0"/>
            <a:r>
              <a:rPr lang="ru-RU" sz="420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Конкурс загадок</a:t>
            </a:r>
            <a:r>
              <a:rPr lang="ru-RU" sz="420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lvl="0"/>
            <a:endParaRPr lang="ru-RU" sz="32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651510" indent="-514350">
              <a:buNone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Чего в избе не видно? (тепла)</a:t>
            </a:r>
          </a:p>
          <a:p>
            <a:pPr marL="651510" indent="-514350">
              <a:buNone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Я  вода, да по воде же и плаваю. (лед)</a:t>
            </a:r>
          </a:p>
          <a:p>
            <a:pPr marL="651510" indent="-514350">
              <a:buNone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Из избы мерзнут, а с улицы нет. (Оконные стекла)</a:t>
            </a:r>
          </a:p>
          <a:p>
            <a:pPr marL="651510" indent="-514350">
              <a:buNone/>
            </a:pPr>
            <a:r>
              <a:rPr lang="ru-RU" sz="32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 можно пронести воду в решете? (Заморозить)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+mn-lt"/>
              </a:rPr>
              <a:t> Конкурс по литературным произведениям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 </a:t>
            </a:r>
            <a:r>
              <a:rPr lang="ru-RU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Чудесная береза</a:t>
            </a:r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(финская сказка)</a:t>
            </a:r>
          </a:p>
          <a:p>
            <a:pPr>
              <a:buNone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«Получила девушка от матери  в подарок платье расшитое и горячего коня, у которого один волос на гриве золотой, другой серебряный, а третьему и названья нет. Вскочила девушка на коня и помчалась в королевский замок, только искры из под копыт жеребца посыпались».</a:t>
            </a:r>
          </a:p>
          <a:p>
            <a:pPr lvl="0"/>
            <a:r>
              <a:rPr lang="ru-RU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Почему из-под копыт жеребца вылетают искры?</a:t>
            </a:r>
          </a:p>
          <a:p>
            <a:pPr lvl="0"/>
            <a:endParaRPr lang="ru-RU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 </a:t>
            </a:r>
            <a:r>
              <a:rPr lang="ru-RU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Хитрый Петр и змей 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(Болгарская сказка)</a:t>
            </a:r>
          </a:p>
          <a:p>
            <a:pPr>
              <a:buNone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«В полночь змей поднялся, схватил стопудовый молот, подошел к постели Хитрого Петра и ну дубасить по мешку. Бьет по камням, что есть силы – из камней искры летят. Бил-бил, вернулся к ведьме и говорит:</a:t>
            </a:r>
          </a:p>
          <a:p>
            <a:pPr lvl="0">
              <a:buFontTx/>
              <a:buChar char="-"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Ну, теперь убил! Что правда, то правда: крепок был этот юнак, куда крепче меня, - я его колочу, а из него искры летят».</a:t>
            </a:r>
          </a:p>
          <a:p>
            <a:r>
              <a:rPr lang="ru-RU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Почему при ударе молота о камни вылетали искры?</a:t>
            </a:r>
            <a:endParaRPr lang="ru-RU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86915"/>
            <a:ext cx="9001156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 Б.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Кедрин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Мороз на стеклах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Пейзаж тропического лета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Рисует стужа на окне.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Зачем ей розы? Видно, это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Зима тоскует о весне.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физическое явление нашло отражение в этом отрывке?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Мацуо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Басё.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треском лопнул кувшин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треском лопнул кувшин;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Ночью вода в нем замерзла,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пробудился вдруг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вода при замерзании разорвала кувшин?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Данте Алигьери.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Божественная комедия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как с конца палимое бревно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тока ветра его накала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другом конце трещит и слез полно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b="1" i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горящее бревно трещит?</a:t>
            </a:r>
            <a:endParaRPr lang="ru-RU" sz="2400" dirty="0" smtClean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77108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А. Бунин.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Бушует полая вода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…»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Дымятся черные бугры,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утром в воздухе нагретом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Густые белые пары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Напоены теплом и светом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весной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дымятся черные бугры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Ю. П. Кузнецов.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Самовар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самовар, мерцающий, потливый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Стоит со шпорой крана, как петух.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самовар бывает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потливым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142852"/>
            <a:ext cx="8329642" cy="61665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7.Конкурс «Реши задачу!»</a:t>
            </a:r>
            <a:endParaRPr lang="ru-RU" sz="40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Какое количество теплоты отдает стакан кипятка объемом 200 , остывая до температуры 16°С?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Сколько каменного угля нужно сжечь, чтобы получить столько же энергии, сколько её выделяется при сгорании бензина объемом 8?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Сколько энергии требуется для плавления куска свинца массой 300г, взятого при температуре 27°С?</a:t>
            </a:r>
          </a:p>
          <a:p>
            <a:pPr marL="651510" lvl="0" indent="-514350">
              <a:buFont typeface="+mj-lt"/>
              <a:buAutoNum type="arabicPeriod"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Какое количество теплоты нужно сообщить воде массой 20г, взятой при температуре2°С, для того, чтобы нагреть её до температуры кипения и испарить?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285728"/>
            <a:ext cx="878684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Итоги </a:t>
            </a:r>
            <a:endParaRPr kumimoji="0" lang="en-US" sz="4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Подсчитывается общее количество баллов, заработанных каждой командой, и объявляются победитель и призёры, которые награждаются памятными медалями.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571480"/>
            <a:ext cx="8572560" cy="4857784"/>
          </a:xfrm>
        </p:spPr>
        <p:txBody>
          <a:bodyPr/>
          <a:lstStyle/>
          <a:p>
            <a:pPr>
              <a:buNone/>
            </a:pPr>
            <a:r>
              <a:rPr lang="ru-RU" sz="4400" b="1" u="sng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Цели</a:t>
            </a:r>
            <a:r>
              <a:rPr lang="ru-R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ru-RU" sz="4000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Образовательные:</a:t>
            </a:r>
            <a:endParaRPr lang="ru-RU" sz="40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1.</a:t>
            </a:r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Обобщить знания по теме «Тепловые явления».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2.</a:t>
            </a:r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Расширить кругозор обучающихся.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7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Литература</a:t>
            </a:r>
            <a:endParaRPr lang="ru-RU" sz="47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Золотов В. А. Вопросы и задачи по физике в 6-7 классах: Пособие для учителей. – 4-еизд.,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перераб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– М.: Просвещение, 1975г.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2.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Ландау Л. Д., Китайгородский  А. И. Физика для всех. Движение, теплота. – 2-е изд..- М.: Наука, 1965г.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3.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Ланина И. Я. Формирование познавательных интересов учащихся на уроках физики: Кн. Для учителя.- М.: Просвещение, 1985г.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4.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Лукашик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В. И. Сборник вопросов и задач по физике: Учеб. Пособие для учащихся 6-7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сред.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шк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 – 5-е изд.,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перераб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– М.: Просвещение, 1988г.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5. 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Урок физики в современной школе. Творческий поиск учителей: Кн. Для учителя/Сост. Э. М. </a:t>
            </a:r>
            <a:r>
              <a:rPr lang="ru-RU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Браверман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; Под ред. В. Г. Разумовского. – М.: Просвещение, 1993г.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6.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И. Я. Ланина «100 игр по физике», Москва, Просвещение, 1995г.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7. «</a:t>
            </a: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Нестандартные уроки в школе»  С. В. Боброва, Волгоград , Издательство «Учитель», 2001г.</a:t>
            </a:r>
          </a:p>
          <a:p>
            <a:pPr>
              <a:buNone/>
            </a:pPr>
            <a:r>
              <a:rPr lang="ru-RU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700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Развивающие:</a:t>
            </a:r>
            <a:endParaRPr lang="ru-RU" sz="47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43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1.</a:t>
            </a:r>
            <a:r>
              <a:rPr lang="ru-RU" sz="43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Развивать интерес к физике.</a:t>
            </a:r>
          </a:p>
          <a:p>
            <a:pPr>
              <a:buNone/>
            </a:pPr>
            <a:r>
              <a:rPr lang="ru-RU" sz="43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2.</a:t>
            </a:r>
            <a:r>
              <a:rPr lang="ru-RU" sz="43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Развивать творческие способности обучающихся.</a:t>
            </a:r>
          </a:p>
          <a:p>
            <a:pPr>
              <a:buNone/>
            </a:pPr>
            <a:r>
              <a:rPr lang="ru-RU" sz="43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3.</a:t>
            </a:r>
            <a:r>
              <a:rPr lang="ru-RU" sz="43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Раскрыть взаимосвязь между изученным материалом и явлениями в жизни.</a:t>
            </a:r>
          </a:p>
          <a:p>
            <a:pPr>
              <a:buNone/>
            </a:pPr>
            <a:r>
              <a:rPr lang="ru-RU" sz="43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4.</a:t>
            </a:r>
            <a:r>
              <a:rPr lang="ru-RU" sz="43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Развивать смекалку, сообразительность, память, мышление.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329642" cy="5666442"/>
          </a:xfrm>
        </p:spPr>
        <p:txBody>
          <a:bodyPr/>
          <a:lstStyle/>
          <a:p>
            <a:pPr>
              <a:buNone/>
            </a:pPr>
            <a:r>
              <a:rPr lang="ru-RU" sz="4400" i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Воспитательные:</a:t>
            </a:r>
            <a:endParaRPr lang="ru-RU" sz="4400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1.</a:t>
            </a:r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Воспитывать уважение к себе и другим людям.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2.</a:t>
            </a:r>
            <a:r>
              <a:rPr lang="ru-RU" sz="4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Учить обучающихся работать в коллективе.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01122" cy="6072230"/>
          </a:xfrm>
        </p:spPr>
        <p:txBody>
          <a:bodyPr/>
          <a:lstStyle/>
          <a:p>
            <a:pPr>
              <a:buNone/>
            </a:pPr>
            <a:r>
              <a:rPr lang="ru-RU" sz="4000" b="1" u="sng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Участники игры</a:t>
            </a:r>
            <a:r>
              <a:rPr lang="ru-RU" sz="4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 algn="just"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Класс делится на 5 команд по 5 человек, команды рассаживаются вокруг своих столов. Каждая команда получает </a:t>
            </a:r>
            <a:r>
              <a:rPr lang="ru-RU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путевой лист</a:t>
            </a: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4071942"/>
          <a:ext cx="8072493" cy="121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1"/>
                <a:gridCol w="2952771"/>
                <a:gridCol w="2690831"/>
              </a:tblGrid>
              <a:tr h="392909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конкурса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конкурса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баллов</a:t>
                      </a:r>
                      <a:endParaRPr lang="ru-RU" sz="24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329642" cy="61665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u="sng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План проведения:</a:t>
            </a:r>
          </a:p>
          <a:p>
            <a:pPr>
              <a:buNone/>
            </a:pPr>
            <a:endParaRPr lang="ru-RU" sz="900" dirty="0" smtClean="0"/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Викторина «Кто быстрее сообразит».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Конкурс кроссвордов.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Конкурс «Термины! Формулы!».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Физическое домино.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5.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Конкурс экспериментаторов.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6.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Конкурс «Физики - лирики»: </a:t>
            </a:r>
          </a:p>
          <a:p>
            <a:pPr lvl="2"/>
            <a:r>
              <a:rPr lang="ru-RU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Конкурс пословиц и поговорок</a:t>
            </a:r>
          </a:p>
          <a:p>
            <a:pPr lvl="2"/>
            <a:r>
              <a:rPr lang="ru-RU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Конкурс загадок</a:t>
            </a:r>
          </a:p>
          <a:p>
            <a:pPr lvl="2"/>
            <a:r>
              <a:rPr lang="ru-RU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Конкурс по литературным произведениям</a:t>
            </a:r>
          </a:p>
          <a:p>
            <a:pPr>
              <a:buNone/>
            </a:pPr>
            <a:r>
              <a:rPr lang="ru-RU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7.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Конкурс «Реши задачу!»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 теплоту начнем рассказ,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Все вспомним, обобщим сейчас.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Энергия! Работа до кипенья!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Чтоб лени наблюдалось испаренье!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Мозги не доведем мы до плавленья,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Их тренируем до изнеможенья!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 учении проявим мы старание,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Идей научных видя обаяние!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Задачу мы любую одолеем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другу подсобить всегда сумеем!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Историю науки изучаем 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Ломоносова великим почитаем!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проявляем мы себя в труде,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Как двигатель с высоким КПД!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Но как же жизнь бывает непроста</a:t>
            </a:r>
          </a:p>
          <a:p>
            <a:pPr algn="ctr">
              <a:buNone/>
            </a:pPr>
            <a:r>
              <a:rPr lang="ru-RU" sz="45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 той дамой, что зовется: «Теплота»! </a:t>
            </a:r>
          </a:p>
          <a:p>
            <a:r>
              <a:rPr lang="ru-RU" sz="4500" b="1" i="1" dirty="0" smtClean="0"/>
              <a:t> </a:t>
            </a:r>
            <a:endParaRPr lang="ru-RU" sz="45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51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ru-RU" sz="51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5100" b="1" i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Викторина «Кто быстрее сообразит»</a:t>
            </a:r>
            <a:endParaRPr lang="ru-RU" sz="51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-Почему вспотевшую на морозе лошадь накрывают попоной?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На чашечки рычажных весов поставили и уравновесили  стакан с холодной водой и стакан с горячим чаем. Почему равновесие быстро нарушилось?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в банях и прачечных некоторые металлические трубы, по которым подается вода, покрыты капельками воды, тогда как поверхность других труб сухая?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Если в мае или в сентябре днем было ясно, а вечером небо затянулось облаками, то следует ли ожидать ночью заморозков?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Кирпич кажется на ощупь теплее, чем мрамор при той же температуре. Какой материал обладает лучшими теплоизоляционными свойствами?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Троллейбус затормозил и остановился. В какой вид энергии превратилась кинетическая энергия троллейбуса?</a:t>
            </a:r>
          </a:p>
          <a:p>
            <a:pPr>
              <a:buNone/>
            </a:pPr>
            <a:r>
              <a:rPr lang="ru-RU" sz="4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Количество тепла, получаемое от солнечных лучей в течение  лета Арктикой, значительно больше, чем получаемое той же площадью в Крыму . Почему же в Крыму летом жарко, а в Арктике холодно?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Какая буханка хлеба тяжелее: горячая или холодная?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во время снегопада теплеет?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Какой тепловой процесс сопровождается  понижением температуры жидкости?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«… на морском берегу, развивающем волны, платье сыреет всегда, а на солнце вися, оно сохнет…»? (</a:t>
            </a:r>
            <a:r>
              <a:rPr lang="ru-RU" sz="36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Лукрецкий</a:t>
            </a: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Кар)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сады и виноградники весной страдают от заморозков больше в низменностях, чем на возвышенностях?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Будет ли гореть спичка, зажженная внутри искусственного спутника Земли, выведенного на орбиту?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пыль, представляющая частицы твердого вещества, довольно долго удерживается в воздухе во взвешенном состоянии? 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Почему 35-градусный зной в Молдавии переносится легче, чем 24-градусная жара в Ленинграде?</a:t>
            </a:r>
          </a:p>
          <a:p>
            <a:pPr>
              <a:buNone/>
            </a:pPr>
            <a:r>
              <a:rPr lang="ru-RU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- Изменится ли скорость таяния льда, внесенного в теплую комнату, если его накрыть шубой?</a:t>
            </a:r>
          </a:p>
          <a:p>
            <a:pPr>
              <a:buNone/>
            </a:pPr>
            <a:r>
              <a:rPr lang="ru-RU" sz="36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ru-RU" sz="36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гра-конкурс по теме «Здравствуй, теплота!»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Игра-конкурс по теме «Здравствуй, теплота!»</Template>
  <TotalTime>25</TotalTime>
  <Words>1589</Words>
  <Application>Microsoft Office PowerPoint</Application>
  <PresentationFormat>Экран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Игра-конкурс по теме «Здравствуй, теплота!»</vt:lpstr>
      <vt:lpstr>ТЕПЛОВЫЕ ЯВЛЕНИЯ (8 класс)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Конкурс по литературным произведениям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Игра-конкурс по теме «Здравствуй, теплота!» (8 класс)</dc:title>
  <dc:creator>Диаген</dc:creator>
  <cp:lastModifiedBy>komp3</cp:lastModifiedBy>
  <cp:revision>5</cp:revision>
  <dcterms:created xsi:type="dcterms:W3CDTF">2015-01-06T14:20:36Z</dcterms:created>
  <dcterms:modified xsi:type="dcterms:W3CDTF">2015-01-27T12:35:29Z</dcterms:modified>
</cp:coreProperties>
</file>