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59" r:id="rId2"/>
    <p:sldId id="361" r:id="rId3"/>
    <p:sldId id="348" r:id="rId4"/>
    <p:sldId id="269" r:id="rId5"/>
    <p:sldId id="333" r:id="rId6"/>
    <p:sldId id="334" r:id="rId7"/>
    <p:sldId id="320" r:id="rId8"/>
    <p:sldId id="335" r:id="rId9"/>
    <p:sldId id="351" r:id="rId10"/>
    <p:sldId id="349" r:id="rId11"/>
    <p:sldId id="272" r:id="rId12"/>
    <p:sldId id="337" r:id="rId13"/>
    <p:sldId id="321" r:id="rId14"/>
    <p:sldId id="275" r:id="rId15"/>
    <p:sldId id="340" r:id="rId16"/>
    <p:sldId id="276" r:id="rId17"/>
    <p:sldId id="363" r:id="rId18"/>
    <p:sldId id="328" r:id="rId19"/>
    <p:sldId id="338" r:id="rId20"/>
    <p:sldId id="346" r:id="rId21"/>
    <p:sldId id="280" r:id="rId22"/>
    <p:sldId id="281" r:id="rId23"/>
    <p:sldId id="314" r:id="rId24"/>
    <p:sldId id="325" r:id="rId25"/>
    <p:sldId id="341" r:id="rId26"/>
    <p:sldId id="353" r:id="rId27"/>
    <p:sldId id="342" r:id="rId28"/>
    <p:sldId id="345" r:id="rId29"/>
    <p:sldId id="357" r:id="rId30"/>
    <p:sldId id="362" r:id="rId31"/>
    <p:sldId id="292" r:id="rId32"/>
    <p:sldId id="358" r:id="rId33"/>
  </p:sldIdLst>
  <p:sldSz cx="10980738" cy="9180513"/>
  <p:notesSz cx="6858000" cy="9144000"/>
  <p:defaultTextStyle>
    <a:defPPr>
      <a:defRPr lang="ru-RU"/>
    </a:defPPr>
    <a:lvl1pPr marL="0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54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08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863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818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772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726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681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636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59B"/>
    <a:srgbClr val="0F0244"/>
    <a:srgbClr val="FFCC00"/>
    <a:srgbClr val="65CC60"/>
    <a:srgbClr val="FF99FF"/>
    <a:srgbClr val="FF6600"/>
    <a:srgbClr val="0066FF"/>
    <a:srgbClr val="FFFF99"/>
    <a:srgbClr val="33CC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0232" autoAdjust="0"/>
  </p:normalViewPr>
  <p:slideViewPr>
    <p:cSldViewPr>
      <p:cViewPr>
        <p:scale>
          <a:sx n="60" d="100"/>
          <a:sy n="60" d="100"/>
        </p:scale>
        <p:origin x="-414" y="354"/>
      </p:cViewPr>
      <p:guideLst>
        <p:guide orient="horz" pos="2893"/>
        <p:guide pos="3460"/>
      </p:guideLst>
    </p:cSldViewPr>
  </p:slideViewPr>
  <p:outlineViewPr>
    <p:cViewPr>
      <p:scale>
        <a:sx n="33" d="100"/>
        <a:sy n="33" d="1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05A0-CDFC-4EBE-B632-B70CDF1B5A2E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685800"/>
            <a:ext cx="4102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6DDF3-7B7F-4706-B387-6E66A802BF7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54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08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863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818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772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726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681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636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1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0543" y="1836104"/>
            <a:ext cx="9428794" cy="2448137"/>
          </a:xfrm>
          <a:ln>
            <a:noFill/>
          </a:ln>
        </p:spPr>
        <p:txBody>
          <a:bodyPr vert="horz" tIns="0" rIns="2303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40543" y="4321903"/>
            <a:ext cx="9432455" cy="2346132"/>
          </a:xfrm>
        </p:spPr>
        <p:txBody>
          <a:bodyPr lIns="0" rIns="23038"/>
          <a:lstStyle>
            <a:lvl1pPr marL="0" marR="57595" indent="0" algn="r">
              <a:buNone/>
              <a:defRPr>
                <a:solidFill>
                  <a:schemeClr val="tx1"/>
                </a:solidFill>
              </a:defRPr>
            </a:lvl1pPr>
            <a:lvl2pPr marL="575954" indent="0" algn="ctr">
              <a:buNone/>
            </a:lvl2pPr>
            <a:lvl3pPr marL="1151908" indent="0" algn="ctr">
              <a:buNone/>
            </a:lvl3pPr>
            <a:lvl4pPr marL="1727863" indent="0" algn="ctr">
              <a:buNone/>
            </a:lvl4pPr>
            <a:lvl5pPr marL="2303818" indent="0" algn="ctr">
              <a:buNone/>
            </a:lvl5pPr>
            <a:lvl6pPr marL="2879772" indent="0" algn="ctr">
              <a:buNone/>
            </a:lvl6pPr>
            <a:lvl7pPr marL="3455726" indent="0" algn="ctr">
              <a:buNone/>
            </a:lvl7pPr>
            <a:lvl8pPr marL="4031681" indent="0" algn="ctr">
              <a:buNone/>
            </a:lvl8pPr>
            <a:lvl9pPr marL="460763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1035" y="1224071"/>
            <a:ext cx="2470666" cy="697676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039" y="1224071"/>
            <a:ext cx="7228985" cy="69767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84" y="1762659"/>
            <a:ext cx="9333627" cy="182386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6884" y="3620620"/>
            <a:ext cx="9333627" cy="2020987"/>
          </a:xfrm>
        </p:spPr>
        <p:txBody>
          <a:bodyPr lIns="57595" rIns="57595"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037" y="2570337"/>
            <a:ext cx="4849825" cy="593673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1876" y="2570337"/>
            <a:ext cx="4849825" cy="593673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</p:spPr>
        <p:txBody>
          <a:bodyPr tIns="57595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39" y="2483542"/>
            <a:ext cx="4851733" cy="882648"/>
          </a:xfrm>
        </p:spPr>
        <p:txBody>
          <a:bodyPr lIns="57595" tIns="0" rIns="57595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8065" y="2489580"/>
            <a:ext cx="4853638" cy="876611"/>
          </a:xfrm>
        </p:spPr>
        <p:txBody>
          <a:bodyPr lIns="57595" tIns="0" rIns="57595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9039" y="3366191"/>
            <a:ext cx="4851733" cy="5148102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8065" y="3366191"/>
            <a:ext cx="4853638" cy="5148102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7" y="942534"/>
            <a:ext cx="9974171" cy="1530085"/>
          </a:xfrm>
        </p:spPr>
        <p:txBody>
          <a:bodyPr vert="horz" tIns="575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56" y="688543"/>
            <a:ext cx="3294221" cy="155558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3556" y="2244125"/>
            <a:ext cx="3294221" cy="6120342"/>
          </a:xfrm>
        </p:spPr>
        <p:txBody>
          <a:bodyPr lIns="23038" rIns="23038"/>
          <a:lstStyle>
            <a:lvl1pPr marL="0" indent="0" algn="l">
              <a:buNone/>
              <a:defRPr sz="1800"/>
            </a:lvl1pPr>
            <a:lvl2pPr indent="0" algn="l">
              <a:buNone/>
              <a:defRPr sz="1500"/>
            </a:lvl2pPr>
            <a:lvl3pPr indent="0" algn="l">
              <a:buNone/>
              <a:defRPr sz="13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93164" y="2244125"/>
            <a:ext cx="6138539" cy="6120342"/>
          </a:xfrm>
        </p:spPr>
        <p:txBody>
          <a:bodyPr tIns="0"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801652" y="1483337"/>
            <a:ext cx="6313924" cy="55083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611911" y="7174894"/>
            <a:ext cx="186672" cy="20809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50" y="1575598"/>
            <a:ext cx="2657338" cy="2118586"/>
          </a:xfrm>
        </p:spPr>
        <p:txBody>
          <a:bodyPr vert="horz" lIns="57595" tIns="57595" rIns="57595" bIns="57595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049" y="3786775"/>
            <a:ext cx="2653679" cy="2917363"/>
          </a:xfrm>
        </p:spPr>
        <p:txBody>
          <a:bodyPr lIns="80634" rIns="57595" bIns="57595" anchor="t"/>
          <a:lstStyle>
            <a:lvl1pPr marL="0" indent="0" algn="l">
              <a:spcBef>
                <a:spcPts val="316"/>
              </a:spcBef>
              <a:buFontTx/>
              <a:buNone/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99653" y="8508978"/>
            <a:ext cx="732048" cy="488777"/>
          </a:xfrm>
        </p:spPr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85977" y="1605743"/>
            <a:ext cx="5545273" cy="526349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438" y="7786437"/>
            <a:ext cx="11003616" cy="1394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261606" y="8326218"/>
            <a:ext cx="5719134" cy="8542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438" y="-9562"/>
            <a:ext cx="11003616" cy="1394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261606" y="-9562"/>
            <a:ext cx="5719134" cy="8542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  <a:prstGeom prst="rect">
            <a:avLst/>
          </a:prstGeom>
        </p:spPr>
        <p:txBody>
          <a:bodyPr vert="horz" lIns="0" tIns="57595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9038" y="2590945"/>
            <a:ext cx="9882664" cy="5875528"/>
          </a:xfrm>
          <a:prstGeom prst="rect">
            <a:avLst/>
          </a:prstGeom>
        </p:spPr>
        <p:txBody>
          <a:bodyPr vert="horz" lIns="115191" tIns="57595" rIns="115191" bIns="575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9037" y="8508978"/>
            <a:ext cx="2562173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F1211B-84DD-446B-915E-99C308BE540D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02716" y="8508978"/>
            <a:ext cx="4026271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16641" y="8508978"/>
            <a:ext cx="915061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2835" y="270956"/>
            <a:ext cx="11024627" cy="86908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573" indent="-34557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336" indent="-31101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08" indent="-31101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481" indent="-2649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055" indent="-2649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8627" indent="-2649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009" indent="-23038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4581" indent="-230382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10154" indent="-23038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5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3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16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7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41" y="438478"/>
            <a:ext cx="9693861" cy="127145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9900"/>
                </a:solidFill>
              </a:rPr>
              <a:t>Урок математики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картинки\загруженное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81" y="1709935"/>
            <a:ext cx="9019486" cy="67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6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834" y="989856"/>
            <a:ext cx="33123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64 + 35</a:t>
            </a:r>
          </a:p>
          <a:p>
            <a:endParaRPr lang="ru-RU" sz="8000" b="1" dirty="0" smtClean="0">
              <a:solidFill>
                <a:srgbClr val="FF0000"/>
              </a:solidFill>
            </a:endParaRPr>
          </a:p>
          <a:p>
            <a:r>
              <a:rPr lang="ru-RU" sz="8000" b="1" dirty="0" smtClean="0">
                <a:solidFill>
                  <a:srgbClr val="FF0000"/>
                </a:solidFill>
              </a:rPr>
              <a:t>37 </a:t>
            </a:r>
            <a:r>
              <a:rPr lang="ru-RU" sz="8000" b="1" dirty="0">
                <a:solidFill>
                  <a:srgbClr val="FF0000"/>
                </a:solidFill>
              </a:rPr>
              <a:t>+ 25</a:t>
            </a:r>
          </a:p>
          <a:p>
            <a:endParaRPr lang="ru-RU" sz="8000" b="1" dirty="0" smtClean="0">
              <a:solidFill>
                <a:srgbClr val="FF0000"/>
              </a:solidFill>
            </a:endParaRPr>
          </a:p>
          <a:p>
            <a:r>
              <a:rPr lang="ru-RU" sz="8000" b="1" dirty="0" smtClean="0">
                <a:solidFill>
                  <a:srgbClr val="FF0000"/>
                </a:solidFill>
              </a:rPr>
              <a:t>82 </a:t>
            </a:r>
            <a:r>
              <a:rPr lang="ru-RU" sz="8000" b="1" dirty="0">
                <a:solidFill>
                  <a:srgbClr val="FF0000"/>
                </a:solidFill>
              </a:rPr>
              <a:t>+ 15</a:t>
            </a:r>
          </a:p>
          <a:p>
            <a:endParaRPr lang="ru-RU" sz="8000" dirty="0"/>
          </a:p>
        </p:txBody>
      </p:sp>
      <p:pic>
        <p:nvPicPr>
          <p:cNvPr id="3075" name="Picture 3" descr="C:\Users\user\Desktop\картинки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25" y="1142504"/>
            <a:ext cx="613756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21817" y="557808"/>
            <a:ext cx="9830808" cy="1368152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Выполните задание с </a:t>
            </a: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комментированием 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 action="ppaction://hlinksldjump"/>
              </a:rPr>
              <a:t>по алгоритму.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idx="1"/>
          </p:nvPr>
        </p:nvSpPr>
        <p:spPr>
          <a:xfrm flipH="1">
            <a:off x="3186113" y="2934072"/>
            <a:ext cx="6984776" cy="4824536"/>
          </a:xfrm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+64              +82</a:t>
            </a:r>
          </a:p>
          <a:p>
            <a:r>
              <a:rPr lang="ru-RU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72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99                97                       </a:t>
            </a:r>
          </a:p>
        </p:txBody>
      </p:sp>
      <p:pic>
        <p:nvPicPr>
          <p:cNvPr id="4100" name="Picture 4" descr="C:\Users\user\Desktop\картинки\загруженное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2790056"/>
            <a:ext cx="300209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593825" y="989856"/>
            <a:ext cx="9657758" cy="6624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5191" tIns="57595" rIns="115191" bIns="57595">
            <a:normAutofit/>
          </a:bodyPr>
          <a:lstStyle/>
          <a:p>
            <a:pPr marL="345573" indent="-345573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5573" indent="-345573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Алгоритм сложения двузначных чисел</a:t>
            </a:r>
          </a:p>
          <a:p>
            <a:pPr marL="345573" indent="-345573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5573" indent="-345573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Пишу единицы под единицами, десятки под десятками</a:t>
            </a:r>
          </a:p>
          <a:p>
            <a:pPr marL="345573" indent="-345573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Складываю единицы: число единиц пишу под единицами.</a:t>
            </a:r>
          </a:p>
          <a:p>
            <a:pPr marL="345573" indent="-345573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Складываю десятки: число десятков пишу под десятками.</a:t>
            </a:r>
          </a:p>
          <a:p>
            <a:pPr marL="345573" indent="-345573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…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9779751" y="7937342"/>
            <a:ext cx="943665" cy="860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873" y="1853952"/>
            <a:ext cx="8839668" cy="4363631"/>
          </a:xfrm>
          <a:prstGeom prst="rect">
            <a:avLst/>
          </a:prstGeom>
          <a:noFill/>
        </p:spPr>
        <p:txBody>
          <a:bodyPr wrap="square" lIns="115191" tIns="57595" rIns="115191" bIns="57595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выражения.         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441" y="669387"/>
            <a:ext cx="6519859" cy="6181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Пробное действие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5" descr="ec34f03c0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86" y="2790056"/>
            <a:ext cx="4145521" cy="44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41" y="845840"/>
            <a:ext cx="9865439" cy="368854"/>
          </a:xfrm>
        </p:spPr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comp\Рабочий стол\ж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89" y="1061864"/>
            <a:ext cx="3867117" cy="30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953865" y="4662264"/>
            <a:ext cx="9793089" cy="2088232"/>
          </a:xfr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Тема: «Сложение двузначных чисел с переходом через разряд».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806" y="1421904"/>
            <a:ext cx="6005133" cy="1593642"/>
          </a:xfrm>
          <a:prstGeom prst="rect">
            <a:avLst/>
          </a:prstGeom>
          <a:solidFill>
            <a:srgbClr val="FFFF99"/>
          </a:solidFill>
          <a:ln w="12700">
            <a:noFill/>
          </a:ln>
        </p:spPr>
        <p:txBody>
          <a:bodyPr wrap="square" lIns="115191" tIns="57595" rIns="115191" bIns="57595" rtlCol="0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узнать  </a:t>
            </a:r>
            <a:r>
              <a:rPr lang="ru-RU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 сложения двузначных чисел с переходом через разряд.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689" y="7687913"/>
            <a:ext cx="5404620" cy="931923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вы будете действовать?                               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(Составим план)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99FF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comp\Рабочий стол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591" y="1229898"/>
            <a:ext cx="5653082" cy="43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689" y="5833461"/>
            <a:ext cx="10037153" cy="2086085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Сначала решим пример с помощью графических  моделей.</a:t>
            </a:r>
          </a:p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Решим этот же пример в столбик. </a:t>
            </a:r>
          </a:p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Построим алгоритм решения таких примеров.</a:t>
            </a:r>
            <a:endParaRPr lang="ru-RU" sz="32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693964" y="7650449"/>
            <a:ext cx="908654" cy="10129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43114" y="-3251486"/>
            <a:ext cx="10037153" cy="2677668"/>
          </a:xfrm>
        </p:spPr>
        <p:txBody>
          <a:bodyPr>
            <a:normAutofit/>
          </a:bodyPr>
          <a:lstStyle/>
          <a:p>
            <a:r>
              <a:rPr lang="ru-RU" sz="2500" dirty="0"/>
              <a:t/>
            </a:r>
            <a:br>
              <a:rPr lang="ru-RU" sz="25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6911" y="1147541"/>
            <a:ext cx="10062010" cy="7475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Выложите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графическую модель </a:t>
            </a: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последнего примера.</a:t>
            </a:r>
          </a:p>
          <a:p>
            <a:endParaRPr lang="ru-RU" sz="30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839" y="1147541"/>
            <a:ext cx="7720885" cy="618102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911" y="1456592"/>
            <a:ext cx="10637626" cy="824201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44" y="3366120"/>
            <a:ext cx="4594941" cy="5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806635" y="3825208"/>
            <a:ext cx="943665" cy="1824491"/>
          </a:xfrm>
          <a:prstGeom prst="rect">
            <a:avLst/>
          </a:prstGeom>
        </p:spPr>
        <p:txBody>
          <a:bodyPr wrap="square" lIns="115205" tIns="57603" rIns="115205" bIns="57603">
            <a:spAutoFit/>
          </a:bodyPr>
          <a:lstStyle/>
          <a:p>
            <a:r>
              <a:rPr lang="ru-RU" sz="11100" b="1" dirty="0" smtClean="0"/>
              <a:t>=</a:t>
            </a:r>
            <a:endParaRPr lang="ru-RU" sz="11100" b="1" dirty="0"/>
          </a:p>
        </p:txBody>
      </p:sp>
      <p:sp>
        <p:nvSpPr>
          <p:cNvPr id="44" name="Равнобедренный треугольник 12"/>
          <p:cNvSpPr>
            <a:spLocks noChangeArrowheads="1"/>
          </p:cNvSpPr>
          <p:nvPr/>
        </p:nvSpPr>
        <p:spPr bwMode="auto">
          <a:xfrm>
            <a:off x="381724" y="5843134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5" name="Равнобедренный треугольник 12"/>
          <p:cNvSpPr>
            <a:spLocks noChangeArrowheads="1"/>
          </p:cNvSpPr>
          <p:nvPr/>
        </p:nvSpPr>
        <p:spPr bwMode="auto">
          <a:xfrm>
            <a:off x="1385159" y="5843134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6" name="Равнобедренный треугольник 12"/>
          <p:cNvSpPr>
            <a:spLocks noChangeArrowheads="1"/>
          </p:cNvSpPr>
          <p:nvPr/>
        </p:nvSpPr>
        <p:spPr bwMode="auto">
          <a:xfrm>
            <a:off x="2424420" y="5833460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7" name="Равнобедренный треугольник 12"/>
          <p:cNvSpPr>
            <a:spLocks noChangeArrowheads="1"/>
          </p:cNvSpPr>
          <p:nvPr/>
        </p:nvSpPr>
        <p:spPr bwMode="auto">
          <a:xfrm>
            <a:off x="5496363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8" name="Равнобедренный треугольник 12"/>
          <p:cNvSpPr>
            <a:spLocks noChangeArrowheads="1"/>
          </p:cNvSpPr>
          <p:nvPr/>
        </p:nvSpPr>
        <p:spPr bwMode="auto">
          <a:xfrm>
            <a:off x="4490004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9" name="Равнобедренный треугольник 12"/>
          <p:cNvSpPr>
            <a:spLocks noChangeArrowheads="1"/>
          </p:cNvSpPr>
          <p:nvPr/>
        </p:nvSpPr>
        <p:spPr bwMode="auto">
          <a:xfrm>
            <a:off x="3485543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0" name="Овал 14"/>
          <p:cNvSpPr>
            <a:spLocks noChangeArrowheads="1"/>
          </p:cNvSpPr>
          <p:nvPr/>
        </p:nvSpPr>
        <p:spPr bwMode="auto">
          <a:xfrm>
            <a:off x="6133718" y="446916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1" name="Овал 14"/>
          <p:cNvSpPr>
            <a:spLocks noChangeArrowheads="1"/>
          </p:cNvSpPr>
          <p:nvPr/>
        </p:nvSpPr>
        <p:spPr bwMode="auto">
          <a:xfrm>
            <a:off x="6589040" y="687591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9693962" y="8128604"/>
            <a:ext cx="857876" cy="6694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12"/>
          <p:cNvSpPr>
            <a:spLocks noChangeArrowheads="1"/>
          </p:cNvSpPr>
          <p:nvPr/>
        </p:nvSpPr>
        <p:spPr bwMode="auto">
          <a:xfrm>
            <a:off x="1418131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5" name="Равнобедренный треугольник 12"/>
          <p:cNvSpPr>
            <a:spLocks noChangeArrowheads="1"/>
          </p:cNvSpPr>
          <p:nvPr/>
        </p:nvSpPr>
        <p:spPr bwMode="auto">
          <a:xfrm>
            <a:off x="4726051" y="4157525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6" name="Равнобедренный треугольник 12"/>
          <p:cNvSpPr>
            <a:spLocks noChangeArrowheads="1"/>
          </p:cNvSpPr>
          <p:nvPr/>
        </p:nvSpPr>
        <p:spPr bwMode="auto">
          <a:xfrm>
            <a:off x="3690169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7" name="Равнобедренный треугольник 12"/>
          <p:cNvSpPr>
            <a:spLocks noChangeArrowheads="1"/>
          </p:cNvSpPr>
          <p:nvPr/>
        </p:nvSpPr>
        <p:spPr bwMode="auto">
          <a:xfrm>
            <a:off x="2573948" y="4157526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8" name="Равнобедренный треугольник 12"/>
          <p:cNvSpPr>
            <a:spLocks noChangeArrowheads="1"/>
          </p:cNvSpPr>
          <p:nvPr/>
        </p:nvSpPr>
        <p:spPr bwMode="auto">
          <a:xfrm>
            <a:off x="6548768" y="2416648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9" name="Равнобедренный треугольник 12"/>
          <p:cNvSpPr>
            <a:spLocks noChangeArrowheads="1"/>
          </p:cNvSpPr>
          <p:nvPr/>
        </p:nvSpPr>
        <p:spPr bwMode="auto">
          <a:xfrm>
            <a:off x="5452695" y="2436497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0" name="Равнобедренный треугольник 12"/>
          <p:cNvSpPr>
            <a:spLocks noChangeArrowheads="1"/>
          </p:cNvSpPr>
          <p:nvPr/>
        </p:nvSpPr>
        <p:spPr bwMode="auto">
          <a:xfrm>
            <a:off x="2603453" y="2502022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1" name="Равнобедренный треугольник 12"/>
          <p:cNvSpPr>
            <a:spLocks noChangeArrowheads="1"/>
          </p:cNvSpPr>
          <p:nvPr/>
        </p:nvSpPr>
        <p:spPr bwMode="auto">
          <a:xfrm>
            <a:off x="1493878" y="2509430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2" name="Равнобедренный треугольник 12"/>
          <p:cNvSpPr>
            <a:spLocks noChangeArrowheads="1"/>
          </p:cNvSpPr>
          <p:nvPr/>
        </p:nvSpPr>
        <p:spPr bwMode="auto">
          <a:xfrm>
            <a:off x="430924" y="25020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3" name="Равнобедренный треугольник 12"/>
          <p:cNvSpPr>
            <a:spLocks noChangeArrowheads="1"/>
          </p:cNvSpPr>
          <p:nvPr/>
        </p:nvSpPr>
        <p:spPr bwMode="auto">
          <a:xfrm>
            <a:off x="395769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4" name="Овал 14"/>
          <p:cNvSpPr>
            <a:spLocks noChangeArrowheads="1"/>
          </p:cNvSpPr>
          <p:nvPr/>
        </p:nvSpPr>
        <p:spPr bwMode="auto">
          <a:xfrm>
            <a:off x="6147995" y="51080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5" name="Овал 14"/>
          <p:cNvSpPr>
            <a:spLocks noChangeArrowheads="1"/>
          </p:cNvSpPr>
          <p:nvPr/>
        </p:nvSpPr>
        <p:spPr bwMode="auto">
          <a:xfrm>
            <a:off x="6624054" y="479811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6" name="Овал 14"/>
          <p:cNvSpPr>
            <a:spLocks noChangeArrowheads="1"/>
          </p:cNvSpPr>
          <p:nvPr/>
        </p:nvSpPr>
        <p:spPr bwMode="auto">
          <a:xfrm>
            <a:off x="6318848" y="47887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7" name="Овал 14"/>
          <p:cNvSpPr>
            <a:spLocks noChangeArrowheads="1"/>
          </p:cNvSpPr>
          <p:nvPr/>
        </p:nvSpPr>
        <p:spPr bwMode="auto">
          <a:xfrm>
            <a:off x="5996459" y="480913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8" name="Овал 14"/>
          <p:cNvSpPr>
            <a:spLocks noChangeArrowheads="1"/>
          </p:cNvSpPr>
          <p:nvPr/>
        </p:nvSpPr>
        <p:spPr bwMode="auto">
          <a:xfrm>
            <a:off x="6431243" y="4463542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9" name="Овал 14"/>
          <p:cNvSpPr>
            <a:spLocks noChangeArrowheads="1"/>
          </p:cNvSpPr>
          <p:nvPr/>
        </p:nvSpPr>
        <p:spPr bwMode="auto">
          <a:xfrm>
            <a:off x="6285254" y="4157525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0" name="Овал 14"/>
          <p:cNvSpPr>
            <a:spLocks noChangeArrowheads="1"/>
          </p:cNvSpPr>
          <p:nvPr/>
        </p:nvSpPr>
        <p:spPr bwMode="auto">
          <a:xfrm>
            <a:off x="6456107" y="508619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1" name="Овал 14"/>
          <p:cNvSpPr>
            <a:spLocks noChangeArrowheads="1"/>
          </p:cNvSpPr>
          <p:nvPr/>
        </p:nvSpPr>
        <p:spPr bwMode="auto">
          <a:xfrm>
            <a:off x="6795109" y="5104130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574" y="1349896"/>
            <a:ext cx="5741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Графическая модель примера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259" y="2502023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+</a:t>
            </a:r>
          </a:p>
        </p:txBody>
      </p:sp>
      <p:sp>
        <p:nvSpPr>
          <p:cNvPr id="72" name="Овал 14"/>
          <p:cNvSpPr>
            <a:spLocks noChangeArrowheads="1"/>
          </p:cNvSpPr>
          <p:nvPr/>
        </p:nvSpPr>
        <p:spPr bwMode="auto">
          <a:xfrm>
            <a:off x="5843991" y="508619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3" name="Овал 14"/>
          <p:cNvSpPr>
            <a:spLocks noChangeArrowheads="1"/>
          </p:cNvSpPr>
          <p:nvPr/>
        </p:nvSpPr>
        <p:spPr bwMode="auto">
          <a:xfrm>
            <a:off x="7199097" y="51080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4" name="Овал 14"/>
          <p:cNvSpPr>
            <a:spLocks noChangeArrowheads="1"/>
          </p:cNvSpPr>
          <p:nvPr/>
        </p:nvSpPr>
        <p:spPr bwMode="auto">
          <a:xfrm>
            <a:off x="7536217" y="5094744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5" name="Овал 14"/>
          <p:cNvSpPr>
            <a:spLocks noChangeArrowheads="1"/>
          </p:cNvSpPr>
          <p:nvPr/>
        </p:nvSpPr>
        <p:spPr bwMode="auto">
          <a:xfrm>
            <a:off x="3668556" y="260519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6" name="Овал 14"/>
          <p:cNvSpPr>
            <a:spLocks noChangeArrowheads="1"/>
          </p:cNvSpPr>
          <p:nvPr/>
        </p:nvSpPr>
        <p:spPr bwMode="auto">
          <a:xfrm>
            <a:off x="3668556" y="298610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7" name="Овал 14"/>
          <p:cNvSpPr>
            <a:spLocks noChangeArrowheads="1"/>
          </p:cNvSpPr>
          <p:nvPr/>
        </p:nvSpPr>
        <p:spPr bwMode="auto">
          <a:xfrm>
            <a:off x="7030085" y="687591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8" name="Овал 14"/>
          <p:cNvSpPr>
            <a:spLocks noChangeArrowheads="1"/>
          </p:cNvSpPr>
          <p:nvPr/>
        </p:nvSpPr>
        <p:spPr bwMode="auto">
          <a:xfrm>
            <a:off x="3972697" y="3007130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9" name="Овал 14"/>
          <p:cNvSpPr>
            <a:spLocks noChangeArrowheads="1"/>
          </p:cNvSpPr>
          <p:nvPr/>
        </p:nvSpPr>
        <p:spPr bwMode="auto">
          <a:xfrm>
            <a:off x="4300278" y="260519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0" name="Овал 14"/>
          <p:cNvSpPr>
            <a:spLocks noChangeArrowheads="1"/>
          </p:cNvSpPr>
          <p:nvPr/>
        </p:nvSpPr>
        <p:spPr bwMode="auto">
          <a:xfrm>
            <a:off x="3993955" y="2605192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" name="Овал 14"/>
          <p:cNvSpPr>
            <a:spLocks noChangeArrowheads="1"/>
          </p:cNvSpPr>
          <p:nvPr/>
        </p:nvSpPr>
        <p:spPr bwMode="auto">
          <a:xfrm>
            <a:off x="3690169" y="3322441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2" name="Овал 14"/>
          <p:cNvSpPr>
            <a:spLocks noChangeArrowheads="1"/>
          </p:cNvSpPr>
          <p:nvPr/>
        </p:nvSpPr>
        <p:spPr bwMode="auto">
          <a:xfrm>
            <a:off x="7669376" y="329033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3" name="Овал 14"/>
          <p:cNvSpPr>
            <a:spLocks noChangeArrowheads="1"/>
          </p:cNvSpPr>
          <p:nvPr/>
        </p:nvSpPr>
        <p:spPr bwMode="auto">
          <a:xfrm>
            <a:off x="4300346" y="3016424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4" name="Овал 14"/>
          <p:cNvSpPr>
            <a:spLocks noChangeArrowheads="1"/>
          </p:cNvSpPr>
          <p:nvPr/>
        </p:nvSpPr>
        <p:spPr bwMode="auto">
          <a:xfrm>
            <a:off x="8003949" y="299713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5" name="Овал 14"/>
          <p:cNvSpPr>
            <a:spLocks noChangeArrowheads="1"/>
          </p:cNvSpPr>
          <p:nvPr/>
        </p:nvSpPr>
        <p:spPr bwMode="auto">
          <a:xfrm>
            <a:off x="8003949" y="2637361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6" name="Овал 14"/>
          <p:cNvSpPr>
            <a:spLocks noChangeArrowheads="1"/>
          </p:cNvSpPr>
          <p:nvPr/>
        </p:nvSpPr>
        <p:spPr bwMode="auto">
          <a:xfrm>
            <a:off x="7655767" y="260115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7" name="Овал 14"/>
          <p:cNvSpPr>
            <a:spLocks noChangeArrowheads="1"/>
          </p:cNvSpPr>
          <p:nvPr/>
        </p:nvSpPr>
        <p:spPr bwMode="auto">
          <a:xfrm>
            <a:off x="7639830" y="292893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0991" y="2511975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324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899" y="1338803"/>
            <a:ext cx="10246046" cy="6148736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сложении двузначных чисел сумма единиц больше 10, то из неё надо выделить десяток и добавить его к десяткам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Посовещайтесь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 группах и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составьте алгоритм решения.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вид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2800" i="1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888" y="3078089"/>
            <a:ext cx="8781437" cy="2363084"/>
          </a:xfrm>
          <a:prstGeom prst="rect">
            <a:avLst/>
          </a:prstGeom>
          <a:noFill/>
        </p:spPr>
        <p:txBody>
          <a:bodyPr wrap="square" lIns="115191" tIns="57595" rIns="115191" bIns="57595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1 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7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6 2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5400000">
            <a:off x="2338884" y="3285337"/>
            <a:ext cx="191262" cy="171576"/>
          </a:xfrm>
          <a:prstGeom prst="curved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13" y="1147542"/>
            <a:ext cx="9951363" cy="1101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сложения двузначных чисел с переходом через разряд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050" y="3347054"/>
            <a:ext cx="9179276" cy="50761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Пишу…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(единицы под единицами, десятки под десятками)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2.Складываю единицы.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(число единиц суммы - пишу под единицами, 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1д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запоминаю)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3.Складываю десятки.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Увеличиваю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десятков на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Результат пишу под десятками. 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Ответ: 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693962" y="7746082"/>
            <a:ext cx="822867" cy="5737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93" y="917848"/>
            <a:ext cx="9882664" cy="153008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«Тот, кто хочет много знать,</a:t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                Должен сам всё  постигать»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comp\Рабочий стол\Копия ПРКЛЮЧЕНИЯ СМАЙЛИКА\I ШАГ\ШАГ 1 К УЧЕБНОЙ ДЕЯТЕЛЬНОСТ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17" y="2934072"/>
            <a:ext cx="48965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comp\Рабочий стол\Копия ПРКЛЮЧЕНИЯ СМАЙЛИКА\II ШАГ\ШАГ 2 К УЧЕБНОЙ ДЕЯТЕЛЬ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417" y="2934072"/>
            <a:ext cx="470198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uNMyNa0y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577" y="0"/>
            <a:ext cx="3433189" cy="2456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3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558571" y="2229250"/>
            <a:ext cx="3198903" cy="2014613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718497" y="6007713"/>
            <a:ext cx="3631651" cy="2159121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1630812" y="348520"/>
            <a:ext cx="3543958" cy="250764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0191" y="3"/>
            <a:ext cx="1210551" cy="1349452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0007" y="1313326"/>
            <a:ext cx="1210551" cy="1349452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189" y="2758407"/>
            <a:ext cx="1210551" cy="1349452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891" y="4012226"/>
            <a:ext cx="1210551" cy="1349452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768" y="5168292"/>
            <a:ext cx="1210551" cy="1349452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76" y="6422110"/>
            <a:ext cx="1210551" cy="1349452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93" y="7831065"/>
            <a:ext cx="1210551" cy="1349450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9700740" y="7900515"/>
            <a:ext cx="1349450" cy="1210551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8015502" y="6684947"/>
            <a:ext cx="1349450" cy="1210551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6372203" y="5237742"/>
            <a:ext cx="1349452" cy="1210551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5075866" y="3983922"/>
            <a:ext cx="1349452" cy="1210551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3432568" y="2827857"/>
            <a:ext cx="1349452" cy="1210551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875060" y="1576161"/>
            <a:ext cx="1349450" cy="1210551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19455" y="322342"/>
            <a:ext cx="1349450" cy="1210551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3242749" y="5555062"/>
            <a:ext cx="2851941" cy="240988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4359888" y="308144"/>
            <a:ext cx="3286597" cy="2014613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6962095" y="3665831"/>
            <a:ext cx="2853849" cy="1532210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170740" y="637537"/>
            <a:ext cx="1990260" cy="2216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15191" tIns="57595" rIns="115191" bIns="57595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4539089" y="3240809"/>
            <a:ext cx="2076045" cy="2312129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15191" tIns="57595" rIns="115191" bIns="57595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6244" y="348519"/>
            <a:ext cx="1944506" cy="2314255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2379159" y="5555063"/>
            <a:ext cx="1610890" cy="2273877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3242752" y="2951792"/>
            <a:ext cx="5721041" cy="3850715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4194034" y="3723210"/>
            <a:ext cx="1610892" cy="2273877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3117" y="3145178"/>
            <a:ext cx="2348659" cy="2794532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7700" y="8542978"/>
            <a:ext cx="366024" cy="408023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2098925" y="3453322"/>
            <a:ext cx="2596487" cy="3950595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765099" y="5665568"/>
            <a:ext cx="1975009" cy="2987917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874611" y="5667692"/>
            <a:ext cx="2058888" cy="3083547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7263301" y="3561701"/>
            <a:ext cx="2973950" cy="4626384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6800054" y="5939709"/>
            <a:ext cx="1519383" cy="2505515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5145318" y="2469389"/>
            <a:ext cx="1519383" cy="271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20335" y="1243171"/>
            <a:ext cx="2831031" cy="467831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0014" y="341710"/>
            <a:ext cx="10232264" cy="2270751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сложении двухзначных чисел в сумме единиц получается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10,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выделяем  1 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десяток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прибавляем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десяткам</a:t>
            </a: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артинк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1" y="2194032"/>
            <a:ext cx="8871010" cy="66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3" y="7326559"/>
            <a:ext cx="304650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тинки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56" y="7666671"/>
            <a:ext cx="2347878" cy="1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57" y="7492737"/>
            <a:ext cx="2661376" cy="14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5793" y="1421905"/>
            <a:ext cx="10160258" cy="728045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Проговаривая  алгоритм, 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найдите сумму чисел.</a:t>
            </a:r>
          </a:p>
          <a:p>
            <a:pPr marL="575954" indent="-575954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28          26          54         19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954" indent="-575954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выражения в столбик, комментируя ход  решения друг другу.</a:t>
            </a:r>
            <a:endParaRPr lang="ru-RU" i="1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rgbClr val="28743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27 + 35    52 + 19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эталону.</a:t>
            </a: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1" y="669387"/>
            <a:ext cx="9882664" cy="5875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Образец для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самопроверки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901" y="1530066"/>
            <a:ext cx="9882664" cy="6840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1                                 1</a:t>
            </a:r>
          </a:p>
          <a:p>
            <a:pPr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27                52</a:t>
            </a:r>
          </a:p>
          <a:p>
            <a:pPr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4500" b="1" u="sng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          +</a:t>
            </a:r>
            <a:r>
              <a:rPr lang="ru-RU" sz="4500" b="1" u="sng" dirty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62                 71</a:t>
            </a:r>
          </a:p>
          <a:p>
            <a:pPr>
              <a:buNone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/>
          </a:p>
        </p:txBody>
      </p:sp>
      <p:pic>
        <p:nvPicPr>
          <p:cNvPr id="4" name="Picture 8" descr="121922-9d7105dcc43bff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56865">
            <a:off x="7396991" y="5392369"/>
            <a:ext cx="2002678" cy="184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524" y="845840"/>
            <a:ext cx="10208766" cy="1039645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02" y="4230216"/>
            <a:ext cx="9289032" cy="4117410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выражения, записывая их в столбик.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77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+ 19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69 + 28                                    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  <a:r>
              <a:rPr lang="ru-RU" sz="2800" i="1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88" y="1147544"/>
            <a:ext cx="91521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Спишите 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примеры на новый прием</a:t>
            </a: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865" y="207810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800" dirty="0"/>
              <a:t>46 + 21            </a:t>
            </a:r>
            <a:r>
              <a:rPr lang="ru-RU" sz="4800" dirty="0" smtClean="0"/>
              <a:t>53 </a:t>
            </a:r>
            <a:r>
              <a:rPr lang="ru-RU" sz="4800" dirty="0"/>
              <a:t>+ </a:t>
            </a:r>
            <a:r>
              <a:rPr lang="ru-RU" sz="4800" dirty="0" smtClean="0"/>
              <a:t>36   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77 + 19            69 </a:t>
            </a:r>
            <a:r>
              <a:rPr lang="ru-RU" sz="4800" dirty="0"/>
              <a:t>+ 28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838" y="2199482"/>
            <a:ext cx="4117806" cy="26050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1                          1</a:t>
            </a:r>
          </a:p>
          <a:p>
            <a:r>
              <a:rPr lang="ru-RU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77            69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96            97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1465" y="956280"/>
            <a:ext cx="4628835" cy="670313"/>
          </a:xfrm>
          <a:prstGeom prst="rect">
            <a:avLst/>
          </a:prstGeom>
        </p:spPr>
        <p:txBody>
          <a:bodyPr wrap="none" lIns="115191" tIns="57595" rIns="115191" bIns="57595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 по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образцу</a:t>
            </a:r>
            <a:endParaRPr lang="ru-RU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21922-9d7105dcc43bff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54568">
            <a:off x="7289379" y="5604509"/>
            <a:ext cx="2002678" cy="184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2" descr="Картинка 43 из 24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1460" y="1205880"/>
            <a:ext cx="4032448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user\Desktop\картинки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6" y="1349896"/>
            <a:ext cx="4648025" cy="63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565041" y="4806962"/>
            <a:ext cx="4460956" cy="2012815"/>
            <a:chOff x="2022" y="6854"/>
            <a:chExt cx="2792" cy="113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022" y="6854"/>
              <a:ext cx="2792" cy="1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               48кг </a:t>
              </a:r>
            </a:p>
            <a:p>
              <a:endParaRPr lang="ru-RU" dirty="0"/>
            </a:p>
            <a:p>
              <a:endParaRPr lang="ru-RU" dirty="0" smtClean="0"/>
            </a:p>
            <a:p>
              <a:r>
                <a:rPr lang="ru-RU" dirty="0"/>
                <a:t> </a:t>
              </a:r>
              <a:r>
                <a:rPr lang="ru-RU" dirty="0" smtClean="0"/>
                <a:t>                        </a:t>
              </a:r>
            </a:p>
            <a:p>
              <a:r>
                <a:rPr lang="ru-RU" dirty="0"/>
                <a:t> </a:t>
              </a:r>
              <a:r>
                <a:rPr lang="ru-RU" dirty="0" smtClean="0"/>
                <a:t>                          ?кг</a:t>
              </a:r>
              <a:endParaRPr lang="ru-RU" dirty="0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2022" y="6984"/>
              <a:ext cx="2545" cy="799"/>
              <a:chOff x="2328" y="7637"/>
              <a:chExt cx="2545" cy="799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2328" y="7637"/>
                <a:ext cx="2545" cy="799"/>
                <a:chOff x="2376" y="2852"/>
                <a:chExt cx="2787" cy="842"/>
              </a:xfrm>
            </p:grpSpPr>
            <p:grpSp>
              <p:nvGrpSpPr>
                <p:cNvPr id="16" name="Group 6"/>
                <p:cNvGrpSpPr>
                  <a:grpSpLocks/>
                </p:cNvGrpSpPr>
                <p:nvPr/>
              </p:nvGrpSpPr>
              <p:grpSpPr bwMode="auto">
                <a:xfrm>
                  <a:off x="2376" y="3069"/>
                  <a:ext cx="2736" cy="405"/>
                  <a:chOff x="2376" y="3069"/>
                  <a:chExt cx="2736" cy="405"/>
                </a:xfrm>
              </p:grpSpPr>
              <p:sp>
                <p:nvSpPr>
                  <p:cNvPr id="2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377" y="3069"/>
                    <a:ext cx="16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376" y="3417"/>
                    <a:ext cx="2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421" y="3114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3100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" name="Arc 18"/>
                <p:cNvSpPr>
                  <a:spLocks/>
                </p:cNvSpPr>
                <p:nvPr/>
              </p:nvSpPr>
              <p:spPr bwMode="auto">
                <a:xfrm>
                  <a:off x="2445" y="2852"/>
                  <a:ext cx="1624" cy="218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rc 19"/>
                <p:cNvSpPr>
                  <a:spLocks/>
                </p:cNvSpPr>
                <p:nvPr/>
              </p:nvSpPr>
              <p:spPr bwMode="auto">
                <a:xfrm flipV="1">
                  <a:off x="2420" y="3420"/>
                  <a:ext cx="2743" cy="274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Arc 20"/>
                <p:cNvSpPr>
                  <a:spLocks/>
                </p:cNvSpPr>
                <p:nvPr/>
              </p:nvSpPr>
              <p:spPr bwMode="auto">
                <a:xfrm>
                  <a:off x="4100" y="3246"/>
                  <a:ext cx="1043" cy="188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4197" y="7854"/>
                <a:ext cx="454" cy="2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60"/>
                  </a:spcAft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25кг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3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01752" y="1651901"/>
            <a:ext cx="4319524" cy="1857221"/>
            <a:chOff x="2328" y="7637"/>
            <a:chExt cx="2545" cy="79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28" y="7637"/>
              <a:ext cx="2545" cy="799"/>
              <a:chOff x="2376" y="2852"/>
              <a:chExt cx="2787" cy="842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2376" y="3069"/>
                <a:ext cx="2736" cy="405"/>
                <a:chOff x="2376" y="3069"/>
                <a:chExt cx="2736" cy="405"/>
              </a:xfrm>
            </p:grpSpPr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377" y="3069"/>
                  <a:ext cx="16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2376" y="3417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Line 16"/>
                <p:cNvSpPr>
                  <a:spLocks noChangeShapeType="1"/>
                </p:cNvSpPr>
                <p:nvPr/>
              </p:nvSpPr>
              <p:spPr bwMode="auto">
                <a:xfrm>
                  <a:off x="2421" y="311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17"/>
                <p:cNvSpPr>
                  <a:spLocks noChangeShapeType="1"/>
                </p:cNvSpPr>
                <p:nvPr/>
              </p:nvSpPr>
              <p:spPr bwMode="auto">
                <a:xfrm>
                  <a:off x="4090" y="31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" name="Arc 18"/>
              <p:cNvSpPr>
                <a:spLocks/>
              </p:cNvSpPr>
              <p:nvPr/>
            </p:nvSpPr>
            <p:spPr bwMode="auto">
              <a:xfrm>
                <a:off x="2445" y="2852"/>
                <a:ext cx="1624" cy="218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Arc 19"/>
              <p:cNvSpPr>
                <a:spLocks/>
              </p:cNvSpPr>
              <p:nvPr/>
            </p:nvSpPr>
            <p:spPr bwMode="auto">
              <a:xfrm flipV="1">
                <a:off x="2420" y="3420"/>
                <a:ext cx="2743" cy="274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Arc 20"/>
              <p:cNvSpPr>
                <a:spLocks/>
              </p:cNvSpPr>
              <p:nvPr/>
            </p:nvSpPr>
            <p:spPr bwMode="auto">
              <a:xfrm>
                <a:off x="4100" y="3246"/>
                <a:ext cx="1043" cy="188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4197" y="7854"/>
              <a:ext cx="454" cy="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260"/>
                </a:spcAft>
              </a:pP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25кг</a:t>
              </a:r>
              <a:endParaRPr lang="ru-RU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174102" y="765018"/>
            <a:ext cx="3510260" cy="670313"/>
          </a:xfrm>
          <a:prstGeom prst="rect">
            <a:avLst/>
          </a:prstGeom>
        </p:spPr>
        <p:txBody>
          <a:bodyPr wrap="none" lIns="115191" tIns="57595" rIns="115191" bIns="57595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Самопроверка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4140" y="1721328"/>
            <a:ext cx="686301" cy="39331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ts val="1260"/>
              </a:spcAft>
            </a:pPr>
            <a:r>
              <a:rPr lang="ru-RU" sz="1800" dirty="0" smtClean="0">
                <a:latin typeface="Arial" pitchFamily="34" charset="0"/>
              </a:rPr>
              <a:t>48кг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16229" y="3442687"/>
            <a:ext cx="772090" cy="39331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ts val="126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?кг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5027" y="4878288"/>
            <a:ext cx="6405938" cy="22707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73(кг)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килограмма клубники.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00416"/>
              </p:ext>
            </p:extLst>
          </p:nvPr>
        </p:nvGraphicFramePr>
        <p:xfrm>
          <a:off x="441833" y="2718048"/>
          <a:ext cx="8664556" cy="2129740"/>
        </p:xfrm>
        <a:graphic>
          <a:graphicData uri="http://schemas.openxmlformats.org/drawingml/2006/table">
            <a:tbl>
              <a:tblPr/>
              <a:tblGrid>
                <a:gridCol w="434089"/>
                <a:gridCol w="426711"/>
                <a:gridCol w="426711"/>
                <a:gridCol w="373832"/>
                <a:gridCol w="434089"/>
                <a:gridCol w="426711"/>
                <a:gridCol w="426711"/>
                <a:gridCol w="373832"/>
                <a:gridCol w="432858"/>
                <a:gridCol w="425480"/>
                <a:gridCol w="425480"/>
                <a:gridCol w="372604"/>
                <a:gridCol w="432858"/>
                <a:gridCol w="425480"/>
                <a:gridCol w="425480"/>
                <a:gridCol w="372604"/>
                <a:gridCol w="432858"/>
                <a:gridCol w="425480"/>
                <a:gridCol w="425480"/>
                <a:gridCol w="372604"/>
                <a:gridCol w="372604"/>
              </a:tblGrid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152514" y="-8501"/>
            <a:ext cx="5623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-61003" y="-8501"/>
            <a:ext cx="49756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-81974" y="-8501"/>
            <a:ext cx="47278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-61003" y="-8501"/>
            <a:ext cx="49756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162044" y="-8501"/>
            <a:ext cx="5490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3113" y="956278"/>
            <a:ext cx="9093487" cy="11448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ts val="12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 закономерность, продолжи ее. Реши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примеры. </a:t>
            </a:r>
            <a:endParaRPr lang="ru-RU" sz="2800" dirty="0" smtClean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ts val="12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Проверьте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себя  по  эталону.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513" y="6102424"/>
            <a:ext cx="10234400" cy="183986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+ 48            +48           +48            +48         +48         +48          +48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71              72             73              74           75            76            77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7839" y="4207736"/>
            <a:ext cx="857877" cy="2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7803" y="4207736"/>
            <a:ext cx="943665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03556" y="4207736"/>
            <a:ext cx="857877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19309" y="4207736"/>
            <a:ext cx="772090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63483" y="4207736"/>
            <a:ext cx="943665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2" y="1565920"/>
            <a:ext cx="8733683" cy="694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463845" y="2469587"/>
            <a:ext cx="2075331" cy="1735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63845" y="4204680"/>
            <a:ext cx="2248275" cy="2699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63845" y="4204680"/>
            <a:ext cx="691777" cy="192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p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5" y="53752"/>
            <a:ext cx="22969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2963E-6 L -0.11823 0.08403 " pathEditMode="relative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8402 L -0.11823 0.2310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23103 L -0.11823 0.37802 " pathEditMode="relative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37802 L -0.11823 0.51459 " pathEditMode="relative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51459 L 0.40139 0.0632 " pathEditMode="relative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06319 L 0.40139 0.2101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21019 L 0.40139 0.34653 " pathEditMode="relative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3 0.34654 L 0.40133 0.4830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4831 L 0.1677 0.38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24" y="629816"/>
            <a:ext cx="9837877" cy="18428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«Дорогие ребята, уважаемые </a:t>
            </a:r>
            <a:r>
              <a:rPr lang="ru-RU" sz="4000" b="1" i="1" dirty="0" smtClean="0">
                <a:solidFill>
                  <a:srgbClr val="FF0000"/>
                </a:solidFill>
              </a:rPr>
              <a:t>взрослые! 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                    Я приглашаю вас всех в </a:t>
            </a:r>
            <a:r>
              <a:rPr lang="ru-RU" sz="4000" b="1" i="1" dirty="0" smtClean="0">
                <a:solidFill>
                  <a:srgbClr val="FF0000"/>
                </a:solidFill>
              </a:rPr>
              <a:t>гости</a:t>
            </a:r>
            <a:r>
              <a:rPr lang="ru-RU" sz="6600" i="1" dirty="0" smtClean="0">
                <a:solidFill>
                  <a:srgbClr val="FF0000"/>
                </a:solidFill>
              </a:rPr>
              <a:t>!»</a:t>
            </a:r>
            <a:endParaRPr lang="ru-RU" i="1" dirty="0"/>
          </a:p>
        </p:txBody>
      </p:sp>
      <p:pic>
        <p:nvPicPr>
          <p:cNvPr id="1027" name="Picture 3" descr="C:\Users\user\Desktop\картинки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21" y="2525799"/>
            <a:ext cx="4464496" cy="61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5" y="185395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192" y="675049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91" y="221399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80" y="420520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3" y="420520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77a14e0af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1" y="672775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457921" y="3377796"/>
            <a:ext cx="1629954" cy="1625717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846" y="5238328"/>
            <a:ext cx="2119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Я хорошо работал и всё понял</a:t>
            </a:r>
            <a:endParaRPr lang="ru-RU" sz="32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808923" y="841385"/>
            <a:ext cx="1715740" cy="1738347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8641" y="2777631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Я отлично работал, всё понял, могу объяснить </a:t>
            </a:r>
            <a:r>
              <a:rPr lang="ru-RU" sz="3200" b="1" dirty="0" smtClean="0">
                <a:solidFill>
                  <a:srgbClr val="000099"/>
                </a:solidFill>
              </a:rPr>
              <a:t>другим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8642180" y="3510136"/>
            <a:ext cx="1629954" cy="1736223"/>
          </a:xfrm>
          <a:prstGeom prst="smileyFace">
            <a:avLst>
              <a:gd name="adj" fmla="val -22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33021" y="5561493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Мне </a:t>
            </a:r>
            <a:r>
              <a:rPr lang="ru-RU" sz="3200" b="1">
                <a:solidFill>
                  <a:srgbClr val="000099"/>
                </a:solidFill>
              </a:rPr>
              <a:t>нужна </a:t>
            </a:r>
            <a:r>
              <a:rPr lang="ru-RU" sz="3200" b="1" smtClean="0">
                <a:solidFill>
                  <a:srgbClr val="000099"/>
                </a:solidFill>
              </a:rPr>
              <a:t>помощь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56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09849" y="1277888"/>
            <a:ext cx="936104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  <a:p>
            <a:pPr algn="just"/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Придумать пять примеров на новый прием сложения.</a:t>
            </a:r>
          </a:p>
          <a:p>
            <a:pPr marL="0" indent="0" algn="just">
              <a:buNone/>
            </a:pP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</p:txBody>
      </p:sp>
      <p:pic>
        <p:nvPicPr>
          <p:cNvPr id="3" name="Picture 3" descr="C:\Documents and Settings\comp\Рабочий стол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977" y="2385666"/>
            <a:ext cx="7334110" cy="59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C6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Спасибо   за   урок!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5" y="2428137"/>
            <a:ext cx="6814645" cy="58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901" y="1349896"/>
            <a:ext cx="10054240" cy="75437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solidFill>
                  <a:srgbClr val="0033CC"/>
                </a:solidFill>
              </a:rPr>
              <a:t> 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</a:rPr>
              <a:t>5, 7, 13, 8, 9,  14, 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6.</a:t>
            </a:r>
            <a:endParaRPr lang="ru-RU" sz="6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такие выражения, чтобы сумма двух чисел равнялась </a:t>
            </a: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третьему.</a:t>
            </a:r>
          </a:p>
          <a:p>
            <a:endParaRPr lang="ru-RU" sz="3000" dirty="0" smtClean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Какие выражения получились? </a:t>
            </a:r>
          </a:p>
          <a:p>
            <a:endParaRPr lang="ru-RU" dirty="0" smtClean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 Проверьте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себя. </a:t>
            </a:r>
            <a:r>
              <a:rPr lang="ru-RU" sz="30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Самопроверка</a:t>
            </a:r>
            <a:r>
              <a:rPr lang="ru-RU" sz="30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Самооценка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901" y="1625698"/>
            <a:ext cx="9608213" cy="824201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0049" y="1051912"/>
            <a:ext cx="4939224" cy="81846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45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0049" y="2166619"/>
            <a:ext cx="5904656" cy="61949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8000" dirty="0"/>
              <a:t>8 + 5 = 13                   7 + 6 = 13</a:t>
            </a:r>
          </a:p>
          <a:p>
            <a:r>
              <a:rPr lang="ru-RU" sz="8000" dirty="0"/>
              <a:t>8 + 6 = 14                   9 + 5 = 14</a:t>
            </a:r>
          </a:p>
          <a:p>
            <a:pPr algn="ctr"/>
            <a:endParaRPr lang="ru-RU" sz="7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9608176" y="8032972"/>
            <a:ext cx="1029413" cy="8216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46773"/>
              </p:ext>
            </p:extLst>
          </p:nvPr>
        </p:nvGraphicFramePr>
        <p:xfrm>
          <a:off x="665833" y="1349896"/>
          <a:ext cx="9436637" cy="6816601"/>
        </p:xfrm>
        <a:graphic>
          <a:graphicData uri="http://schemas.openxmlformats.org/drawingml/2006/table">
            <a:tbl>
              <a:tblPr/>
              <a:tblGrid>
                <a:gridCol w="1348091"/>
                <a:gridCol w="1348091"/>
                <a:gridCol w="1348091"/>
                <a:gridCol w="1348091"/>
                <a:gridCol w="1348091"/>
                <a:gridCol w="1348091"/>
                <a:gridCol w="1348091"/>
              </a:tblGrid>
              <a:tr h="15308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Times New Roman"/>
                          <a:ea typeface="Calibri"/>
                          <a:cs typeface="Times New Roman"/>
                        </a:rPr>
                        <a:t>Лист самооценки.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Times New Roman"/>
                          <a:ea typeface="Calibri"/>
                          <a:cs typeface="Times New Roman"/>
                        </a:rPr>
                        <a:t>Ф.И._____________________________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7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№ 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Задание № 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 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 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№ 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№ 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Итого.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70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latin typeface="Times New Roman"/>
                          <a:ea typeface="Calibri"/>
                          <a:cs typeface="Times New Roman"/>
                        </a:rPr>
                        <a:t>«+» - выполнил</a:t>
                      </a:r>
                      <a:r>
                        <a:rPr lang="ru-RU" sz="3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задание правильно;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«?» - при выполнении задания возникли трудности.</a:t>
                      </a:r>
                      <a:endParaRPr lang="ru-RU" sz="3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latin typeface="Times New Roman"/>
                          <a:ea typeface="Calibri"/>
                          <a:cs typeface="Times New Roman"/>
                        </a:rPr>
                        <a:t>Твоя </a:t>
                      </a:r>
                      <a:r>
                        <a:rPr lang="ru-RU" sz="3000" dirty="0">
                          <a:latin typeface="Times New Roman"/>
                          <a:ea typeface="Calibri"/>
                          <a:cs typeface="Times New Roman"/>
                        </a:rPr>
                        <a:t>оценка: _____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latin typeface="Times New Roman"/>
                          <a:ea typeface="Calibri"/>
                          <a:cs typeface="Times New Roman"/>
                        </a:rPr>
                        <a:t>Оценка учителя</a:t>
                      </a:r>
                      <a:r>
                        <a:rPr lang="ru-RU" sz="3000" dirty="0" smtClean="0">
                          <a:latin typeface="Times New Roman"/>
                          <a:ea typeface="Calibri"/>
                          <a:cs typeface="Times New Roman"/>
                        </a:rPr>
                        <a:t>: _____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013" marR="74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865539" y="8319867"/>
            <a:ext cx="772090" cy="5737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818" y="765019"/>
            <a:ext cx="10115812" cy="616412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F024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Подчеркните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только те числовые выражения, сумма которых  больше 10.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6+8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4+6      7+7      5+5      9+4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2+8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7+2      8+4      7+5      9+2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Проверьте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себя.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Самопроверка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" y="18066"/>
            <a:ext cx="231249" cy="6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5191" tIns="57595" rIns="115191" bIns="575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" y="18066"/>
            <a:ext cx="231249" cy="6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5191" tIns="57595" rIns="115191" bIns="575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3FF33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882" y="1239507"/>
            <a:ext cx="6262497" cy="6181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Образец для самопроверки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825" y="2868900"/>
            <a:ext cx="9700612" cy="3255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6+8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    4+6   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7+7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     5+5   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9+4</a:t>
            </a:r>
          </a:p>
          <a:p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2+8     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7+2   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8+4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7+5 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9+2 </a:t>
            </a:r>
            <a:endParaRPr lang="ru-RU" sz="51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693963" y="8032974"/>
            <a:ext cx="857877" cy="8216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93825" y="6318449"/>
            <a:ext cx="9564703" cy="1512168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Оцените себя на листе самооценки</a:t>
            </a:r>
            <a:r>
              <a:rPr lang="ru-RU" sz="72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артинки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1" y="1247161"/>
            <a:ext cx="5256584" cy="70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06444" y="1637928"/>
            <a:ext cx="32583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00FF"/>
                </a:solidFill>
              </a:rPr>
              <a:t>6* + 35</a:t>
            </a:r>
          </a:p>
          <a:p>
            <a:endParaRPr lang="ru-RU" sz="7200" b="1" dirty="0" smtClean="0">
              <a:solidFill>
                <a:srgbClr val="0000FF"/>
              </a:solidFill>
            </a:endParaRPr>
          </a:p>
          <a:p>
            <a:r>
              <a:rPr lang="ru-RU" sz="7200" b="1" dirty="0" smtClean="0">
                <a:solidFill>
                  <a:srgbClr val="0000FF"/>
                </a:solidFill>
              </a:rPr>
              <a:t>*</a:t>
            </a:r>
            <a:r>
              <a:rPr lang="ru-RU" sz="7200" b="1" dirty="0">
                <a:solidFill>
                  <a:srgbClr val="0000FF"/>
                </a:solidFill>
              </a:rPr>
              <a:t>7 + 25</a:t>
            </a:r>
          </a:p>
          <a:p>
            <a:endParaRPr lang="ru-RU" sz="7200" b="1" dirty="0" smtClean="0">
              <a:solidFill>
                <a:srgbClr val="0000FF"/>
              </a:solidFill>
            </a:endParaRPr>
          </a:p>
          <a:p>
            <a:r>
              <a:rPr lang="ru-RU" sz="7200" b="1" dirty="0" smtClean="0">
                <a:solidFill>
                  <a:srgbClr val="0000FF"/>
                </a:solidFill>
              </a:rPr>
              <a:t>8 </a:t>
            </a:r>
            <a:r>
              <a:rPr lang="ru-RU" sz="7200" b="1" dirty="0">
                <a:solidFill>
                  <a:srgbClr val="0000FF"/>
                </a:solidFill>
              </a:rPr>
              <a:t>* + 15</a:t>
            </a:r>
          </a:p>
        </p:txBody>
      </p:sp>
    </p:spTree>
    <p:extLst>
      <p:ext uri="{BB962C8B-B14F-4D97-AF65-F5344CB8AC3E}">
        <p14:creationId xmlns:p14="http://schemas.microsoft.com/office/powerpoint/2010/main" val="26940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718</Words>
  <Application>Microsoft Office PowerPoint</Application>
  <PresentationFormat>Произвольный</PresentationFormat>
  <Paragraphs>223</Paragraphs>
  <Slides>32</Slides>
  <Notes>7</Notes>
  <HiddenSlides>7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Урок математики</vt:lpstr>
      <vt:lpstr>«Тот, кто хочет много знать,                 Должен сам всё  постигать»</vt:lpstr>
      <vt:lpstr>    «Дорогие ребята, уважаемые взрослые!                      Я приглашаю вас всех в гости!»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Оцените себя на листе самооценки </vt:lpstr>
      <vt:lpstr>Презентация PowerPoint</vt:lpstr>
      <vt:lpstr>Презентация PowerPoint</vt:lpstr>
      <vt:lpstr>  Выполните задание с комментированием   по алгоритму. </vt:lpstr>
      <vt:lpstr>Презентация PowerPoint</vt:lpstr>
      <vt:lpstr>Презентация PowerPoint</vt:lpstr>
      <vt:lpstr>          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для самопроверки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  за  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215</cp:lastModifiedBy>
  <cp:revision>646</cp:revision>
  <dcterms:created xsi:type="dcterms:W3CDTF">2012-01-29T06:57:21Z</dcterms:created>
  <dcterms:modified xsi:type="dcterms:W3CDTF">2014-12-10T12:02:21Z</dcterms:modified>
</cp:coreProperties>
</file>