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>
      <p:cViewPr varScale="1">
        <p:scale>
          <a:sx n="86" d="100"/>
          <a:sy n="86" d="100"/>
        </p:scale>
        <p:origin x="876" y="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97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0465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061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192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70892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196752"/>
            <a:ext cx="7772400" cy="1500187"/>
          </a:xfrm>
        </p:spPr>
        <p:txBody>
          <a:bodyPr anchor="b"/>
          <a:lstStyle>
            <a:lvl1pPr marL="0" indent="0">
              <a:buNone/>
              <a:defRPr sz="2000" b="1" cap="none" spc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827724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916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1000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92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501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8789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581870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50000"/>
                    </a14:imgEffect>
                    <a14:imgEffect>
                      <a14:colorTemperature colorTemp="7200"/>
                    </a14:imgEffect>
                    <a14:imgEffect>
                      <a14:saturation sat="0"/>
                    </a14:imgEffect>
                    <a14:imgEffect>
                      <a14:brightnessContrast bright="-20000" contrast="4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7B35-0DD0-41E4-B5F0-823099ADD45E}" type="datetimeFigureOut">
              <a:rPr lang="ru-RU" smtClean="0"/>
              <a:t>22.01.2015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B7F1D-C5CA-4B01-8FA8-94BA4F6357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845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 cap="none" spc="0">
          <a:ln w="17780" cmpd="sng">
            <a:solidFill>
              <a:schemeClr val="accent1">
                <a:tint val="3000"/>
              </a:schemeClr>
            </a:solidFill>
            <a:prstDash val="solid"/>
            <a:miter lim="800000"/>
          </a:ln>
          <a:gradFill>
            <a:gsLst>
              <a:gs pos="10000">
                <a:schemeClr val="accent1">
                  <a:tint val="63000"/>
                  <a:sat val="105000"/>
                </a:schemeClr>
              </a:gs>
              <a:gs pos="90000">
                <a:schemeClr val="accent1">
                  <a:shade val="50000"/>
                  <a:satMod val="100000"/>
                </a:schemeClr>
              </a:gs>
            </a:gsLst>
            <a:lin ang="5400000"/>
          </a:gradFill>
          <a:effectLst>
            <a:outerShdw blurRad="55000" dist="50800" dir="5400000" algn="tl">
              <a:srgbClr val="000000">
                <a:alpha val="33000"/>
              </a:srgbClr>
            </a:outerShdw>
          </a:effectLst>
          <a:latin typeface="Constantia" panose="020306020503060303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Constantia" panose="0203060205030603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yandex.ru/images?uinfo" TargetMode="External"/><Relationship Id="rId2" Type="http://schemas.openxmlformats.org/officeDocument/2006/relationships/hyperlink" Target="https://ru.wikipedia.org/wiki/%CE%E1%25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9B%D0%B0%D1%82%D0%B8%D0%BD%D1%81%D0%BA%D0%B8%D0%B9_%D1%8F%D0%B7%D1%8B%D0%BA" TargetMode="External"/><Relationship Id="rId2" Type="http://schemas.openxmlformats.org/officeDocument/2006/relationships/hyperlink" Target="https://ru.wikipedia.org/wiki/%CE%E1%FB%EA%ED%EE%E2%E5%ED%ED%E0%FF_%E3%EE%F0%E8%F5%E2%EE%F1%F2%EA%E0#cite_note-.D0.B0-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ru.wikipedia.org/wiki/%D0%A0%D0%BE%D1%81%D1%81%D0%B8%D1%8F" TargetMode="External"/><Relationship Id="rId5" Type="http://schemas.openxmlformats.org/officeDocument/2006/relationships/hyperlink" Target="https://ru.wikipedia.org/wiki/%D0%9C%D1%83%D1%85%D0%BE%D0%BB%D0%BE%D0%B2%D0%BA%D0%BE%D0%B2%D1%8B%D0%B5" TargetMode="External"/><Relationship Id="rId4" Type="http://schemas.openxmlformats.org/officeDocument/2006/relationships/hyperlink" Target="https://ru.wikipedia.org/wiki/%D0%9F%D1%82%D0%B8%D1%86%D0%B0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688827"/>
            <a:ext cx="7772400" cy="1362075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1"/>
                </a:solidFill>
              </a:rPr>
              <a:t>Работа команды «</a:t>
            </a:r>
            <a:r>
              <a:rPr lang="ru-RU" sz="2000" dirty="0" err="1" smtClean="0">
                <a:solidFill>
                  <a:schemeClr val="tx1"/>
                </a:solidFill>
              </a:rPr>
              <a:t>Приморец</a:t>
            </a:r>
            <a:r>
              <a:rPr lang="ru-RU" sz="2000" dirty="0" smtClean="0">
                <a:solidFill>
                  <a:schemeClr val="tx1"/>
                </a:solidFill>
              </a:rPr>
              <a:t>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Гбоу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оош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п.Приморский</a:t>
            </a:r>
            <a:r>
              <a:rPr lang="ru-RU" sz="2000" dirty="0" smtClean="0">
                <a:solidFill>
                  <a:schemeClr val="tx1"/>
                </a:solidFill>
              </a:rPr>
              <a:t> Самарской области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err="1" smtClean="0">
                <a:solidFill>
                  <a:schemeClr val="tx1"/>
                </a:solidFill>
              </a:rPr>
              <a:t>руководитель:Ахметвалиева</a:t>
            </a:r>
            <a:r>
              <a:rPr lang="ru-RU" sz="2000" dirty="0" smtClean="0">
                <a:solidFill>
                  <a:schemeClr val="tx1"/>
                </a:solidFill>
              </a:rPr>
              <a:t> Н.М.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88640"/>
            <a:ext cx="7772400" cy="1500187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</a:t>
            </a:r>
            <a:r>
              <a:rPr lang="ru-RU" sz="5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Птица года</a:t>
            </a:r>
            <a:endParaRPr lang="ru-RU" sz="5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14822"/>
            <a:ext cx="4824536" cy="361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756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Использованные материалы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https://ru.wikipedia.org/wiki/%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CE%E1%F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http://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yandex.ru/images?uinfo</a:t>
            </a: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http://xn--80ahlydgb.xn--p1ai/birds/gorikhvostka-obyknovennaya.php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45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4294967295"/>
          </p:nvPr>
        </p:nvSpPr>
        <p:spPr>
          <a:xfrm>
            <a:off x="0" y="1196975"/>
            <a:ext cx="7772400" cy="150018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«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Приморец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- учащиеся 6 класса ГБОУ ООШ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п.Приморский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Самарской области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Ноянова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Дарья,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Петренко Юлия,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Бызов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Артем,</a:t>
            </a:r>
          </a:p>
          <a:p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Трушников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Степан,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Слитков Юрий,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Шеров Тимур,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Скворцов Лев,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Худякова Анастасия,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Чашников Савелий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9398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1371836"/>
            <a:ext cx="6381106" cy="32008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rgbClr val="142C8D"/>
              </a:solidFill>
              <a:effectLst/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500" dirty="0">
              <a:solidFill>
                <a:srgbClr val="142C8D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rgbClr val="142C8D"/>
              </a:solidFill>
              <a:effectLst/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500" dirty="0">
              <a:solidFill>
                <a:srgbClr val="142C8D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rgbClr val="142C8D"/>
              </a:solidFill>
              <a:effectLst/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500" dirty="0">
              <a:solidFill>
                <a:srgbClr val="142C8D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500" b="0" i="0" u="none" strike="noStrike" cap="none" normalizeH="0" baseline="0" dirty="0" smtClean="0">
              <a:ln>
                <a:noFill/>
              </a:ln>
              <a:solidFill>
                <a:srgbClr val="142C8D"/>
              </a:solidFill>
              <a:effectLst/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altLang="ru-RU" sz="1500" dirty="0">
              <a:solidFill>
                <a:srgbClr val="142C8D"/>
              </a:solidFill>
              <a:latin typeface="Calibri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500" b="0" i="0" u="none" strike="noStrike" cap="none" normalizeH="0" baseline="0" dirty="0" smtClean="0">
                <a:ln>
                  <a:noFill/>
                </a:ln>
                <a:solidFill>
                  <a:srgbClr val="142C8D"/>
                </a:solidFill>
                <a:effectLst/>
                <a:latin typeface="Calibri"/>
                <a:ea typeface="Times New Roman" panose="02020603050405020304" pitchFamily="18" charset="0"/>
                <a:cs typeface="Arial" panose="020B0604020202020204" pitchFamily="34" charset="0"/>
              </a:rPr>
              <a:t>      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142C8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России выбрали «Птицу года»-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altLang="ru-RU" sz="3200" dirty="0">
                <a:solidFill>
                  <a:srgbClr val="142C8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smtClean="0">
                <a:solidFill>
                  <a:srgbClr val="142C8D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kumimoji="0" lang="ru-RU" altLang="ru-RU" sz="3200" b="0" i="0" u="none" strike="noStrike" cap="none" normalizeH="0" baseline="0" dirty="0" smtClean="0">
                <a:ln>
                  <a:noFill/>
                </a:ln>
                <a:solidFill>
                  <a:srgbClr val="142C8D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2015!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5" name="Рисунок 24" descr="gorihvo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2974" y="271561"/>
            <a:ext cx="2409825" cy="1533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755576" y="2793703"/>
            <a:ext cx="802322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Ежегодно Союз охраны птиц России избирает символом наступающего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года какую-либо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птицу,обитающую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территории нашей страны.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Кампания «Птица года» проводится</a:t>
            </a:r>
            <a:r>
              <a:rPr kumimoji="0" lang="ru-RU" altLang="ru-RU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целью привлечения внимания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россиян к пернатым и проблемам их охраны.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новом 2015 году такой чести удостоится горихвостка.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Выбранная Птица года оказывается в центре общего внимания.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Идёт сбор данных о её численности и распространении,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люди помогают решать проблемы данного вида птиц.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Участники акции пропагандируют красоту этой птицы и,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конечно, рассказывают об уязвимости живого мира.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8422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179512" y="2132856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Всего </a:t>
            </a:r>
            <a:r>
              <a:rPr lang="ru-RU" dirty="0"/>
              <a:t>на территории нашей страны обитает 6 видов горихвосток: седоголовая (обыкновенная), горихвостка-чернушка, </a:t>
            </a:r>
            <a:r>
              <a:rPr lang="ru-RU" dirty="0" err="1"/>
              <a:t>белошапочная</a:t>
            </a:r>
            <a:r>
              <a:rPr lang="ru-RU" dirty="0"/>
              <a:t>, сибирская, </a:t>
            </a:r>
            <a:r>
              <a:rPr lang="ru-RU" dirty="0" err="1"/>
              <a:t>рыжеспинная</a:t>
            </a:r>
            <a:r>
              <a:rPr lang="ru-RU" dirty="0"/>
              <a:t> и </a:t>
            </a:r>
            <a:r>
              <a:rPr lang="ru-RU" dirty="0" err="1"/>
              <a:t>краснобрюхая</a:t>
            </a:r>
            <a:r>
              <a:rPr lang="ru-RU" dirty="0"/>
              <a:t> горихвостка. </a:t>
            </a:r>
          </a:p>
          <a:p>
            <a:r>
              <a:rPr lang="ru-RU" dirty="0"/>
              <a:t>Обыкновенная горихвостка была самой распространённой птицей садов и парков центра европейской России, но в последние десятилетия численность этого вида заметно снизилась. </a:t>
            </a:r>
          </a:p>
          <a:p>
            <a:r>
              <a:rPr lang="ru-RU" dirty="0"/>
              <a:t>Своё имя эта птица получила за похожий на язычок пламени, постоянно подрагивающий яркий рыжий хвостик.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2980">
            <a:off x="6021692" y="764704"/>
            <a:ext cx="2599227" cy="173281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10352">
            <a:off x="4905068" y="152032"/>
            <a:ext cx="962025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2334">
            <a:off x="2673704" y="1048338"/>
            <a:ext cx="2038350" cy="142875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29244">
            <a:off x="233122" y="392895"/>
            <a:ext cx="2143125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054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Обыкновенная горихвостка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>, или </a:t>
            </a:r>
            <a:r>
              <a:rPr lang="ru-RU" b="1" dirty="0"/>
              <a:t>садовая горихвостка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>, или </a:t>
            </a:r>
            <a:r>
              <a:rPr lang="ru-RU" b="1" dirty="0"/>
              <a:t>горихвостка-</a:t>
            </a:r>
            <a:r>
              <a:rPr lang="ru-RU" b="1" dirty="0" err="1"/>
              <a:t>лысушка</a:t>
            </a:r>
            <a:r>
              <a:rPr lang="ru-RU" baseline="30000" dirty="0">
                <a:hlinkClick r:id="rId2"/>
              </a:rPr>
              <a:t>[1]</a:t>
            </a:r>
            <a:r>
              <a:rPr lang="ru-RU" dirty="0"/>
              <a:t> (</a:t>
            </a:r>
            <a:r>
              <a:rPr lang="ru-RU" dirty="0">
                <a:hlinkClick r:id="rId3" tooltip="Латинский язык"/>
              </a:rPr>
              <a:t>лат.</a:t>
            </a:r>
            <a:r>
              <a:rPr lang="ru-RU" dirty="0"/>
              <a:t> </a:t>
            </a:r>
            <a:r>
              <a:rPr lang="ru-RU" i="1" dirty="0" err="1"/>
              <a:t>Phoenicurus</a:t>
            </a:r>
            <a:r>
              <a:rPr lang="ru-RU" i="1" dirty="0"/>
              <a:t> </a:t>
            </a:r>
            <a:r>
              <a:rPr lang="ru-RU" i="1" dirty="0" err="1"/>
              <a:t>phoenicurus</a:t>
            </a:r>
            <a:r>
              <a:rPr lang="ru-RU" dirty="0"/>
              <a:t>; от </a:t>
            </a:r>
            <a:r>
              <a:rPr lang="ru-RU" dirty="0" err="1"/>
              <a:t>горе́ть</a:t>
            </a:r>
            <a:r>
              <a:rPr lang="ru-RU" dirty="0"/>
              <a:t> и хвост, ср. нем. </a:t>
            </a:r>
            <a:r>
              <a:rPr lang="ru-RU" dirty="0" err="1"/>
              <a:t>Gartenrotschwänzchen</a:t>
            </a:r>
            <a:r>
              <a:rPr lang="ru-RU" dirty="0"/>
              <a:t>, лат. </a:t>
            </a:r>
            <a:r>
              <a:rPr lang="ru-RU" dirty="0" err="1"/>
              <a:t>ruticilla</a:t>
            </a:r>
            <a:r>
              <a:rPr lang="ru-RU" dirty="0"/>
              <a:t> — то же) — небольшая певчая </a:t>
            </a:r>
            <a:r>
              <a:rPr lang="ru-RU" dirty="0">
                <a:hlinkClick r:id="rId4" tooltip="Птица"/>
              </a:rPr>
              <a:t>птица</a:t>
            </a:r>
            <a:r>
              <a:rPr lang="ru-RU" dirty="0"/>
              <a:t> из </a:t>
            </a:r>
            <a:r>
              <a:rPr lang="ru-RU" dirty="0" err="1"/>
              <a:t>семейства</a:t>
            </a:r>
            <a:r>
              <a:rPr lang="ru-RU" dirty="0" err="1">
                <a:hlinkClick r:id="rId5" tooltip="Мухоловковые"/>
              </a:rPr>
              <a:t>мухоловковых</a:t>
            </a:r>
            <a:r>
              <a:rPr lang="ru-RU" dirty="0"/>
              <a:t>, отряда воробьиных. Это одна из самых красивых птиц, живущая в парках, садах и на культурных ландшафтах европейской части </a:t>
            </a:r>
            <a:r>
              <a:rPr lang="ru-RU" dirty="0">
                <a:hlinkClick r:id="rId6" tooltip="Россия"/>
              </a:rPr>
              <a:t>России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152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выглядит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772816"/>
            <a:ext cx="3675288" cy="4176464"/>
          </a:xfrm>
        </p:spPr>
      </p:pic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Птица размером 10—15 см. Окрас хвоста и брюшка — насыщенно-рыжий (отсюда название), спинка серая и иногда белый лоб. Самки обычно более бурого цвета. Птичка характерно подёргивает ярким хвостом, после чего ненадолго замирает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1853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226" y="1417638"/>
            <a:ext cx="8401547" cy="4903627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Распространение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Обыкновенная </a:t>
            </a:r>
            <a:r>
              <a:rPr lang="ru-RU" dirty="0"/>
              <a:t>горихвостка распространена в северо-западной Африке, Евразии, на большей части территории России. Обитает в лесах, лесопарках и реже в </a:t>
            </a:r>
            <a:r>
              <a:rPr lang="ru-RU" dirty="0" err="1"/>
              <a:t>лесостепях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37521"/>
            <a:ext cx="12573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41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7"/>
            <a:ext cx="8229600" cy="1143000"/>
          </a:xfrm>
        </p:spPr>
        <p:txBody>
          <a:bodyPr/>
          <a:lstStyle/>
          <a:p>
            <a:r>
              <a:rPr lang="ru-RU" dirty="0" smtClean="0"/>
              <a:t>Образ жизни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1444" y="2060848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Питается </a:t>
            </a:r>
            <a:r>
              <a:rPr lang="ru-RU" dirty="0"/>
              <a:t>преимущественно насекомыми, иногда (в холодное время) ягодами, поэтому прилёт и отлёт горихвостки напрямую зависит от наличия корма. Ближе к апрелю, когда становится тепло, птицы постепенно заселяют свои участки. В это время они поют весь световой день и даже ночью. Песня у них очень чистая и красивая, но поют они мало. В начале июля их уже почти не слышно. Линька птиц приходится на июль — август. В конце августа — начале сентября улетают на зимовку в Африку и Южную Аравию.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0440" y="274637"/>
            <a:ext cx="2667408" cy="1786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18248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Размножение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9527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Для </a:t>
            </a:r>
            <a:r>
              <a:rPr lang="ru-RU" dirty="0"/>
              <a:t>строительства гнезда горихвостки занимают неглубокие пещерки, дупла различных деревьев, пустоты между корнями деревьев, обустраивают гнёзда в кустарниках и лощинах, в поленнице дров и за обшивкой стены дома или бани. Снаружи гнездо всегда прикрыто или спрятано. В мае появляется полная кладка из 5—8 яиц ярко-голубого цвета. Высиживает потомство преимущественно самка около 15 дней. Ещё 13—15 дней вылупившиеся птенцы находятся в гнезде, а уже к середине июня происходит вылет молодых птиц. В течение недели их ещё сопровождают и кормят родители, а после взрослые птицы приступают ко второй кладке, а выводок начинает жить самостоятельно.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-12118"/>
            <a:ext cx="1656184" cy="178493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39" y="116632"/>
            <a:ext cx="2298907" cy="172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67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shablony-dlya-prezentacii029</Template>
  <TotalTime>117</TotalTime>
  <Words>409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Calibri</vt:lpstr>
      <vt:lpstr>Constantia</vt:lpstr>
      <vt:lpstr>Arial</vt:lpstr>
      <vt:lpstr>Times New Roman</vt:lpstr>
      <vt:lpstr>Тема Office</vt:lpstr>
      <vt:lpstr>Работа команды «Приморец» Гбоу оош п.Приморский Самарской области руководитель:Ахметвалиева Н.М.</vt:lpstr>
      <vt:lpstr>Презентация PowerPoint</vt:lpstr>
      <vt:lpstr>Презентация PowerPoint</vt:lpstr>
      <vt:lpstr>Презентация PowerPoint</vt:lpstr>
      <vt:lpstr>Презентация PowerPoint</vt:lpstr>
      <vt:lpstr>Как выглядит</vt:lpstr>
      <vt:lpstr>Распространение</vt:lpstr>
      <vt:lpstr>Образ жизни</vt:lpstr>
      <vt:lpstr>Размножение</vt:lpstr>
      <vt:lpstr>Использованные материалы</vt:lpstr>
    </vt:vector>
  </TitlesOfParts>
  <Company>Krokoz™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Выполнила команда                  «Приморец»</dc:title>
  <dc:creator>Наиля Ахметвалиева</dc:creator>
  <cp:lastModifiedBy>Наиля Ахметвалиева</cp:lastModifiedBy>
  <cp:revision>8</cp:revision>
  <dcterms:created xsi:type="dcterms:W3CDTF">2015-01-22T15:39:57Z</dcterms:created>
  <dcterms:modified xsi:type="dcterms:W3CDTF">2015-01-22T17:37:47Z</dcterms:modified>
</cp:coreProperties>
</file>