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86" r:id="rId3"/>
    <p:sldId id="290" r:id="rId4"/>
    <p:sldId id="291" r:id="rId5"/>
    <p:sldId id="273" r:id="rId6"/>
    <p:sldId id="265" r:id="rId7"/>
    <p:sldId id="269" r:id="rId8"/>
    <p:sldId id="267" r:id="rId9"/>
    <p:sldId id="272" r:id="rId10"/>
    <p:sldId id="260" r:id="rId11"/>
    <p:sldId id="277" r:id="rId12"/>
    <p:sldId id="276" r:id="rId13"/>
    <p:sldId id="271" r:id="rId14"/>
    <p:sldId id="283" r:id="rId15"/>
    <p:sldId id="285" r:id="rId16"/>
    <p:sldId id="266" r:id="rId17"/>
    <p:sldId id="268" r:id="rId18"/>
    <p:sldId id="270" r:id="rId19"/>
    <p:sldId id="301" r:id="rId20"/>
    <p:sldId id="307" r:id="rId21"/>
    <p:sldId id="289" r:id="rId22"/>
    <p:sldId id="309" r:id="rId23"/>
    <p:sldId id="310" r:id="rId24"/>
    <p:sldId id="284" r:id="rId25"/>
    <p:sldId id="293" r:id="rId26"/>
    <p:sldId id="282" r:id="rId27"/>
    <p:sldId id="280" r:id="rId28"/>
    <p:sldId id="287" r:id="rId29"/>
    <p:sldId id="303" r:id="rId30"/>
    <p:sldId id="274" r:id="rId31"/>
    <p:sldId id="288" r:id="rId32"/>
    <p:sldId id="299" r:id="rId33"/>
    <p:sldId id="302" r:id="rId34"/>
    <p:sldId id="279" r:id="rId35"/>
    <p:sldId id="281" r:id="rId36"/>
    <p:sldId id="294" r:id="rId37"/>
    <p:sldId id="295" r:id="rId38"/>
    <p:sldId id="300" r:id="rId39"/>
    <p:sldId id="308" r:id="rId40"/>
    <p:sldId id="304" r:id="rId41"/>
    <p:sldId id="296" r:id="rId42"/>
    <p:sldId id="298" r:id="rId43"/>
    <p:sldId id="297" r:id="rId44"/>
    <p:sldId id="311" r:id="rId45"/>
    <p:sldId id="305" r:id="rId46"/>
    <p:sldId id="306" r:id="rId47"/>
    <p:sldId id="261" r:id="rId48"/>
    <p:sldId id="275" r:id="rId49"/>
    <p:sldId id="314" r:id="rId50"/>
    <p:sldId id="313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CCCC"/>
    <a:srgbClr val="FF99CC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1" autoAdjust="0"/>
    <p:restoredTop sz="87032" autoAdjust="0"/>
  </p:normalViewPr>
  <p:slideViewPr>
    <p:cSldViewPr>
      <p:cViewPr>
        <p:scale>
          <a:sx n="70" d="100"/>
          <a:sy n="70" d="100"/>
        </p:scale>
        <p:origin x="-162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FC69FD-9A5E-4C50-B5FE-36EF7F31752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EADF4C-B9BB-49B8-8BA8-2029663D02DC}">
      <dgm:prSet phldrT="[Текст]" custT="1"/>
      <dgm:spPr>
        <a:solidFill>
          <a:srgbClr val="FFCCCC"/>
        </a:solidFill>
        <a:ln>
          <a:solidFill>
            <a:srgbClr val="FF0000"/>
          </a:solidFill>
        </a:ln>
        <a:effectLst>
          <a:innerShdw blurRad="330200" dist="165100" dir="18900000">
            <a:prstClr val="black">
              <a:alpha val="35000"/>
            </a:prstClr>
          </a:innerShdw>
        </a:effectLst>
      </dgm:spPr>
      <dgm:t>
        <a:bodyPr/>
        <a:lstStyle/>
        <a:p>
          <a:r>
            <a:rPr lang="ru-RU" sz="33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Игровые</a:t>
          </a:r>
          <a:endParaRPr lang="ru-RU" sz="33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A4248B-4A6A-4F73-8F00-BA181116210D}" type="parTrans" cxnId="{CB08D37E-1095-4D81-8CCC-8FB77EE1F587}">
      <dgm:prSet/>
      <dgm:spPr>
        <a:solidFill>
          <a:srgbClr val="FFCCCC"/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0FD22A18-F459-47C3-9164-4552DF825951}" type="sibTrans" cxnId="{CB08D37E-1095-4D81-8CCC-8FB77EE1F587}">
      <dgm:prSet/>
      <dgm:spPr/>
      <dgm:t>
        <a:bodyPr/>
        <a:lstStyle/>
        <a:p>
          <a:endParaRPr lang="ru-RU"/>
        </a:p>
      </dgm:t>
    </dgm:pt>
    <dgm:pt modelId="{662350C2-91E6-4721-998B-B5C9F6EDB544}">
      <dgm:prSet phldrT="[Текст]" custT="1"/>
      <dgm:spPr>
        <a:solidFill>
          <a:srgbClr val="FFCCCC"/>
        </a:solidFill>
        <a:ln>
          <a:solidFill>
            <a:srgbClr val="FF0000"/>
          </a:solidFill>
        </a:ln>
        <a:effectLst>
          <a:innerShdw blurRad="330200" dist="165100" dir="18900000">
            <a:prstClr val="black">
              <a:alpha val="35000"/>
            </a:prstClr>
          </a:innerShdw>
        </a:effectLst>
      </dgm:spPr>
      <dgm:t>
        <a:bodyPr/>
        <a:lstStyle/>
        <a:p>
          <a:r>
            <a:rPr lang="ru-RU" sz="3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Обрядовые</a:t>
          </a:r>
          <a:endParaRPr lang="ru-RU" sz="3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7B8562-4E28-425A-BDEA-37E1627BFF14}" type="parTrans" cxnId="{9D2FD9D7-39EC-45C2-8614-DEDDB1012281}">
      <dgm:prSet/>
      <dgm:spPr>
        <a:solidFill>
          <a:srgbClr val="FFCCCC"/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31EE4036-6E9B-4A43-9743-848DFF939DF5}" type="sibTrans" cxnId="{9D2FD9D7-39EC-45C2-8614-DEDDB1012281}">
      <dgm:prSet/>
      <dgm:spPr/>
      <dgm:t>
        <a:bodyPr/>
        <a:lstStyle/>
        <a:p>
          <a:endParaRPr lang="ru-RU"/>
        </a:p>
      </dgm:t>
    </dgm:pt>
    <dgm:pt modelId="{A40D87BE-57EC-415D-ADD0-B1F1690AE369}">
      <dgm:prSet phldrT="[Текст]"/>
      <dgm:spPr>
        <a:solidFill>
          <a:srgbClr val="FFCCCC"/>
        </a:solidFill>
        <a:ln>
          <a:solidFill>
            <a:srgbClr val="FF0000"/>
          </a:solidFill>
        </a:ln>
        <a:effectLst>
          <a:innerShdw blurRad="330200" dist="165100" dir="18900000">
            <a:prstClr val="black">
              <a:alpha val="35000"/>
            </a:prstClr>
          </a:innerShdw>
        </a:effectLst>
      </dgm:spPr>
      <dgm:t>
        <a:bodyPr/>
        <a:lstStyle/>
        <a:p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Обереги</a:t>
          </a:r>
          <a:endParaRPr lang="ru-RU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14C6F4-2A0C-433B-A862-02E5A2E74A4D}" type="parTrans" cxnId="{8C20C4F1-DE05-4C82-9498-8CE4774DEE7E}">
      <dgm:prSet/>
      <dgm:spPr>
        <a:solidFill>
          <a:srgbClr val="FFCCCC"/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BFE8466F-420A-4DF0-8337-B7EB469952A9}" type="sibTrans" cxnId="{8C20C4F1-DE05-4C82-9498-8CE4774DEE7E}">
      <dgm:prSet/>
      <dgm:spPr/>
      <dgm:t>
        <a:bodyPr/>
        <a:lstStyle/>
        <a:p>
          <a:endParaRPr lang="ru-RU"/>
        </a:p>
      </dgm:t>
    </dgm:pt>
    <dgm:pt modelId="{0DB47A7B-A338-4C7F-8ACD-AA8D82D55B4A}">
      <dgm:prSet phldrT="[Текст]" custT="1"/>
      <dgm:spPr>
        <a:solidFill>
          <a:srgbClr val="FFCCCC"/>
        </a:solidFill>
        <a:ln>
          <a:solidFill>
            <a:srgbClr val="FF0000"/>
          </a:solidFill>
        </a:ln>
        <a:effectLst>
          <a:innerShdw blurRad="330200" dist="165100" dir="18900000">
            <a:prstClr val="black">
              <a:alpha val="35000"/>
            </a:prstClr>
          </a:innerShdw>
        </a:effectLst>
      </dgm:spPr>
      <dgm:t>
        <a:bodyPr/>
        <a:lstStyle/>
        <a:p>
          <a:pPr>
            <a:lnSpc>
              <a:spcPts val="4200"/>
            </a:lnSpc>
            <a:spcAft>
              <a:spcPts val="0"/>
            </a:spcAft>
          </a:pPr>
          <a:r>
            <a: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Куклы </a:t>
          </a:r>
        </a:p>
        <a:p>
          <a:pPr>
            <a:lnSpc>
              <a:spcPts val="4200"/>
            </a:lnSpc>
            <a:spcAft>
              <a:spcPts val="0"/>
            </a:spcAft>
          </a:pPr>
          <a:r>
            <a:rPr 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(по назначению)</a:t>
          </a:r>
          <a:endParaRPr lang="ru-RU" sz="36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5C9C83-7E63-4706-96BF-7352CEEDABC3}" type="sibTrans" cxnId="{8FB388C6-3066-400F-A8F5-481BA7163F71}">
      <dgm:prSet/>
      <dgm:spPr/>
      <dgm:t>
        <a:bodyPr/>
        <a:lstStyle/>
        <a:p>
          <a:endParaRPr lang="ru-RU"/>
        </a:p>
      </dgm:t>
    </dgm:pt>
    <dgm:pt modelId="{16667A38-E66D-4942-8E77-4FA0C9A82CBF}" type="parTrans" cxnId="{8FB388C6-3066-400F-A8F5-481BA7163F71}">
      <dgm:prSet/>
      <dgm:spPr/>
      <dgm:t>
        <a:bodyPr/>
        <a:lstStyle/>
        <a:p>
          <a:endParaRPr lang="ru-RU"/>
        </a:p>
      </dgm:t>
    </dgm:pt>
    <dgm:pt modelId="{8E65657A-38F9-4D12-B71E-F028A6B9FC48}" type="pres">
      <dgm:prSet presAssocID="{17FC69FD-9A5E-4C50-B5FE-36EF7F31752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654480-20CF-409F-BF75-567B0F258A8F}" type="pres">
      <dgm:prSet presAssocID="{0DB47A7B-A338-4C7F-8ACD-AA8D82D55B4A}" presName="centerShape" presStyleLbl="node0" presStyleIdx="0" presStyleCnt="1" custScaleX="235036" custLinFactNeighborX="7619" custLinFactNeighborY="-46356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1E93C35-E028-4EC4-9FC2-A4CA367A4CC2}" type="pres">
      <dgm:prSet presAssocID="{EDA4248B-4A6A-4F73-8F00-BA181116210D}" presName="parTrans" presStyleLbl="bgSibTrans2D1" presStyleIdx="0" presStyleCnt="3" custAng="11032190" custScaleX="58906" custLinFactNeighborX="-4464" custLinFactNeighborY="-72535"/>
      <dgm:spPr/>
      <dgm:t>
        <a:bodyPr/>
        <a:lstStyle/>
        <a:p>
          <a:endParaRPr lang="ru-RU"/>
        </a:p>
      </dgm:t>
    </dgm:pt>
    <dgm:pt modelId="{9AD4036C-BFE6-40DE-87B4-D25A59BF9743}" type="pres">
      <dgm:prSet presAssocID="{50EADF4C-B9BB-49B8-8BA8-2029663D02DC}" presName="node" presStyleLbl="node1" presStyleIdx="0" presStyleCnt="3" custScaleX="116290" custRadScaleRad="97668" custRadScaleInc="-65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D6B832-9815-4D1B-AA41-8F188417DFCC}" type="pres">
      <dgm:prSet presAssocID="{DC7B8562-4E28-425A-BDEA-37E1627BFF14}" presName="parTrans" presStyleLbl="bgSibTrans2D1" presStyleIdx="1" presStyleCnt="3" custAng="10311475" custScaleX="64749" custScaleY="103934" custLinFactNeighborX="5928" custLinFactNeighborY="-91975"/>
      <dgm:spPr/>
      <dgm:t>
        <a:bodyPr/>
        <a:lstStyle/>
        <a:p>
          <a:endParaRPr lang="ru-RU"/>
        </a:p>
      </dgm:t>
    </dgm:pt>
    <dgm:pt modelId="{04DD2268-868D-4CD4-BD30-54C619E509B5}" type="pres">
      <dgm:prSet presAssocID="{662350C2-91E6-4721-998B-B5C9F6EDB544}" presName="node" presStyleLbl="node1" presStyleIdx="1" presStyleCnt="3" custScaleX="139125" custRadScaleRad="7082" custRadScaleInc="283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FF9BA7-736B-4C2A-B253-199113147E87}" type="pres">
      <dgm:prSet presAssocID="{8B14C6F4-2A0C-433B-A862-02E5A2E74A4D}" presName="parTrans" presStyleLbl="bgSibTrans2D1" presStyleIdx="2" presStyleCnt="3" custAng="10349780" custScaleX="62735" custLinFactNeighborX="21554" custLinFactNeighborY="-80862"/>
      <dgm:spPr/>
      <dgm:t>
        <a:bodyPr/>
        <a:lstStyle/>
        <a:p>
          <a:endParaRPr lang="ru-RU"/>
        </a:p>
      </dgm:t>
    </dgm:pt>
    <dgm:pt modelId="{6ED64F72-5E0C-4DF7-8F9C-39A11FEF9BE7}" type="pres">
      <dgm:prSet presAssocID="{A40D87BE-57EC-415D-ADD0-B1F1690AE369}" presName="node" presStyleLbl="node1" presStyleIdx="2" presStyleCnt="3" custScaleX="102629" custRadScaleRad="84699" custRadScaleInc="67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EB8F69-61F8-40D3-9B24-DCC19ECA7CFC}" type="presOf" srcId="{0DB47A7B-A338-4C7F-8ACD-AA8D82D55B4A}" destId="{DD654480-20CF-409F-BF75-567B0F258A8F}" srcOrd="0" destOrd="0" presId="urn:microsoft.com/office/officeart/2005/8/layout/radial4"/>
    <dgm:cxn modelId="{FC4AE8F7-D0FD-41FF-AF99-5B6DF613F809}" type="presOf" srcId="{A40D87BE-57EC-415D-ADD0-B1F1690AE369}" destId="{6ED64F72-5E0C-4DF7-8F9C-39A11FEF9BE7}" srcOrd="0" destOrd="0" presId="urn:microsoft.com/office/officeart/2005/8/layout/radial4"/>
    <dgm:cxn modelId="{7ED4DB9A-04E7-49A6-B2AE-93FBCA78020C}" type="presOf" srcId="{DC7B8562-4E28-425A-BDEA-37E1627BFF14}" destId="{8BD6B832-9815-4D1B-AA41-8F188417DFCC}" srcOrd="0" destOrd="0" presId="urn:microsoft.com/office/officeart/2005/8/layout/radial4"/>
    <dgm:cxn modelId="{8FB388C6-3066-400F-A8F5-481BA7163F71}" srcId="{17FC69FD-9A5E-4C50-B5FE-36EF7F31752C}" destId="{0DB47A7B-A338-4C7F-8ACD-AA8D82D55B4A}" srcOrd="0" destOrd="0" parTransId="{16667A38-E66D-4942-8E77-4FA0C9A82CBF}" sibTransId="{E65C9C83-7E63-4706-96BF-7352CEEDABC3}"/>
    <dgm:cxn modelId="{FDE9AFEE-83CD-4C84-86F6-4B8DF5EE595A}" type="presOf" srcId="{EDA4248B-4A6A-4F73-8F00-BA181116210D}" destId="{21E93C35-E028-4EC4-9FC2-A4CA367A4CC2}" srcOrd="0" destOrd="0" presId="urn:microsoft.com/office/officeart/2005/8/layout/radial4"/>
    <dgm:cxn modelId="{7140B014-B640-43C2-A9B9-88A842C70DF9}" type="presOf" srcId="{50EADF4C-B9BB-49B8-8BA8-2029663D02DC}" destId="{9AD4036C-BFE6-40DE-87B4-D25A59BF9743}" srcOrd="0" destOrd="0" presId="urn:microsoft.com/office/officeart/2005/8/layout/radial4"/>
    <dgm:cxn modelId="{18217701-B17C-46ED-B5C6-3E263EB2855F}" type="presOf" srcId="{8B14C6F4-2A0C-433B-A862-02E5A2E74A4D}" destId="{B6FF9BA7-736B-4C2A-B253-199113147E87}" srcOrd="0" destOrd="0" presId="urn:microsoft.com/office/officeart/2005/8/layout/radial4"/>
    <dgm:cxn modelId="{F0F45A5D-8B14-4211-9D28-DFA17E57235A}" type="presOf" srcId="{17FC69FD-9A5E-4C50-B5FE-36EF7F31752C}" destId="{8E65657A-38F9-4D12-B71E-F028A6B9FC48}" srcOrd="0" destOrd="0" presId="urn:microsoft.com/office/officeart/2005/8/layout/radial4"/>
    <dgm:cxn modelId="{8C20C4F1-DE05-4C82-9498-8CE4774DEE7E}" srcId="{0DB47A7B-A338-4C7F-8ACD-AA8D82D55B4A}" destId="{A40D87BE-57EC-415D-ADD0-B1F1690AE369}" srcOrd="2" destOrd="0" parTransId="{8B14C6F4-2A0C-433B-A862-02E5A2E74A4D}" sibTransId="{BFE8466F-420A-4DF0-8337-B7EB469952A9}"/>
    <dgm:cxn modelId="{CC071B31-44A8-42C5-B553-E517130F125F}" type="presOf" srcId="{662350C2-91E6-4721-998B-B5C9F6EDB544}" destId="{04DD2268-868D-4CD4-BD30-54C619E509B5}" srcOrd="0" destOrd="0" presId="urn:microsoft.com/office/officeart/2005/8/layout/radial4"/>
    <dgm:cxn modelId="{9D2FD9D7-39EC-45C2-8614-DEDDB1012281}" srcId="{0DB47A7B-A338-4C7F-8ACD-AA8D82D55B4A}" destId="{662350C2-91E6-4721-998B-B5C9F6EDB544}" srcOrd="1" destOrd="0" parTransId="{DC7B8562-4E28-425A-BDEA-37E1627BFF14}" sibTransId="{31EE4036-6E9B-4A43-9743-848DFF939DF5}"/>
    <dgm:cxn modelId="{CB08D37E-1095-4D81-8CCC-8FB77EE1F587}" srcId="{0DB47A7B-A338-4C7F-8ACD-AA8D82D55B4A}" destId="{50EADF4C-B9BB-49B8-8BA8-2029663D02DC}" srcOrd="0" destOrd="0" parTransId="{EDA4248B-4A6A-4F73-8F00-BA181116210D}" sibTransId="{0FD22A18-F459-47C3-9164-4552DF825951}"/>
    <dgm:cxn modelId="{227D7C24-9FBE-4107-AC3D-85BFAB8CC879}" type="presParOf" srcId="{8E65657A-38F9-4D12-B71E-F028A6B9FC48}" destId="{DD654480-20CF-409F-BF75-567B0F258A8F}" srcOrd="0" destOrd="0" presId="urn:microsoft.com/office/officeart/2005/8/layout/radial4"/>
    <dgm:cxn modelId="{ED690603-DAD1-4E6B-84C5-CEC87DBF81F3}" type="presParOf" srcId="{8E65657A-38F9-4D12-B71E-F028A6B9FC48}" destId="{21E93C35-E028-4EC4-9FC2-A4CA367A4CC2}" srcOrd="1" destOrd="0" presId="urn:microsoft.com/office/officeart/2005/8/layout/radial4"/>
    <dgm:cxn modelId="{E50B7B61-2EF2-4A95-8F15-C677898AEE14}" type="presParOf" srcId="{8E65657A-38F9-4D12-B71E-F028A6B9FC48}" destId="{9AD4036C-BFE6-40DE-87B4-D25A59BF9743}" srcOrd="2" destOrd="0" presId="urn:microsoft.com/office/officeart/2005/8/layout/radial4"/>
    <dgm:cxn modelId="{0295E321-08C6-4DFE-BEB5-51B35C563C82}" type="presParOf" srcId="{8E65657A-38F9-4D12-B71E-F028A6B9FC48}" destId="{8BD6B832-9815-4D1B-AA41-8F188417DFCC}" srcOrd="3" destOrd="0" presId="urn:microsoft.com/office/officeart/2005/8/layout/radial4"/>
    <dgm:cxn modelId="{EB566753-FC9F-42BE-B136-6DE14F822037}" type="presParOf" srcId="{8E65657A-38F9-4D12-B71E-F028A6B9FC48}" destId="{04DD2268-868D-4CD4-BD30-54C619E509B5}" srcOrd="4" destOrd="0" presId="urn:microsoft.com/office/officeart/2005/8/layout/radial4"/>
    <dgm:cxn modelId="{FC11DBD8-36AE-4236-9139-F3C8E517EB43}" type="presParOf" srcId="{8E65657A-38F9-4D12-B71E-F028A6B9FC48}" destId="{B6FF9BA7-736B-4C2A-B253-199113147E87}" srcOrd="5" destOrd="0" presId="urn:microsoft.com/office/officeart/2005/8/layout/radial4"/>
    <dgm:cxn modelId="{F94D7A8D-3220-4529-BF34-BD7AAC6CF9B8}" type="presParOf" srcId="{8E65657A-38F9-4D12-B71E-F028A6B9FC48}" destId="{6ED64F72-5E0C-4DF7-8F9C-39A11FEF9BE7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54480-20CF-409F-BF75-567B0F258A8F}">
      <dsp:nvSpPr>
        <dsp:cNvPr id="0" name=""/>
        <dsp:cNvSpPr/>
      </dsp:nvSpPr>
      <dsp:spPr>
        <a:xfrm>
          <a:off x="1574880" y="0"/>
          <a:ext cx="3952387" cy="1681609"/>
        </a:xfrm>
        <a:prstGeom prst="roundRect">
          <a:avLst/>
        </a:prstGeom>
        <a:solidFill>
          <a:srgbClr val="FFCCCC"/>
        </a:solidFill>
        <a:ln w="25400" cap="flat" cmpd="sng" algn="ctr">
          <a:solidFill>
            <a:srgbClr val="FF0000"/>
          </a:solidFill>
          <a:prstDash val="solid"/>
        </a:ln>
        <a:effectLst>
          <a:innerShdw blurRad="330200" dist="165100" dir="18900000">
            <a:prstClr val="black">
              <a:alpha val="35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ts val="4200"/>
            </a:lnSpc>
            <a:spcBef>
              <a:spcPct val="0"/>
            </a:spcBef>
            <a:spcAft>
              <a:spcPts val="0"/>
            </a:spcAft>
          </a:pPr>
          <a:r>
            <a:rPr lang="ru-RU" sz="3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Куклы </a:t>
          </a:r>
        </a:p>
        <a:p>
          <a:pPr lvl="0" algn="ctr" defTabSz="1600200">
            <a:lnSpc>
              <a:spcPts val="4200"/>
            </a:lnSpc>
            <a:spcBef>
              <a:spcPct val="0"/>
            </a:spcBef>
            <a:spcAft>
              <a:spcPts val="0"/>
            </a:spcAft>
          </a:pPr>
          <a:r>
            <a:rPr lang="ru-RU" sz="36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(по назначению)</a:t>
          </a:r>
          <a:endParaRPr lang="ru-RU" sz="36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56969" y="82089"/>
        <a:ext cx="3788209" cy="1517431"/>
      </dsp:txXfrm>
    </dsp:sp>
    <dsp:sp modelId="{21E93C35-E028-4EC4-9FC2-A4CA367A4CC2}">
      <dsp:nvSpPr>
        <dsp:cNvPr id="0" name=""/>
        <dsp:cNvSpPr/>
      </dsp:nvSpPr>
      <dsp:spPr>
        <a:xfrm rot="19223291">
          <a:off x="984680" y="1927790"/>
          <a:ext cx="1391109" cy="479258"/>
        </a:xfrm>
        <a:prstGeom prst="leftArrow">
          <a:avLst>
            <a:gd name="adj1" fmla="val 60000"/>
            <a:gd name="adj2" fmla="val 50000"/>
          </a:avLst>
        </a:prstGeom>
        <a:solidFill>
          <a:srgbClr val="FFCCCC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D4036C-BFE6-40DE-87B4-D25A59BF9743}">
      <dsp:nvSpPr>
        <dsp:cNvPr id="0" name=""/>
        <dsp:cNvSpPr/>
      </dsp:nvSpPr>
      <dsp:spPr>
        <a:xfrm>
          <a:off x="0" y="2688564"/>
          <a:ext cx="1857766" cy="1278023"/>
        </a:xfrm>
        <a:prstGeom prst="roundRect">
          <a:avLst>
            <a:gd name="adj" fmla="val 10000"/>
          </a:avLst>
        </a:prstGeom>
        <a:solidFill>
          <a:srgbClr val="FFCCCC"/>
        </a:solidFill>
        <a:ln w="25400" cap="flat" cmpd="sng" algn="ctr">
          <a:solidFill>
            <a:srgbClr val="FF0000"/>
          </a:solidFill>
          <a:prstDash val="solid"/>
        </a:ln>
        <a:effectLst>
          <a:innerShdw blurRad="330200" dist="165100" dir="18900000">
            <a:prstClr val="black">
              <a:alpha val="35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Игровые</a:t>
          </a:r>
          <a:endParaRPr lang="ru-RU" sz="33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32" y="2725996"/>
        <a:ext cx="1782902" cy="1203159"/>
      </dsp:txXfrm>
    </dsp:sp>
    <dsp:sp modelId="{8BD6B832-9815-4D1B-AA41-8F188417DFCC}">
      <dsp:nvSpPr>
        <dsp:cNvPr id="0" name=""/>
        <dsp:cNvSpPr/>
      </dsp:nvSpPr>
      <dsp:spPr>
        <a:xfrm rot="16194960">
          <a:off x="2894534" y="1857409"/>
          <a:ext cx="1015918" cy="498112"/>
        </a:xfrm>
        <a:prstGeom prst="leftArrow">
          <a:avLst>
            <a:gd name="adj1" fmla="val 60000"/>
            <a:gd name="adj2" fmla="val 50000"/>
          </a:avLst>
        </a:prstGeom>
        <a:solidFill>
          <a:srgbClr val="FFCCCC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DD2268-868D-4CD4-BD30-54C619E509B5}">
      <dsp:nvSpPr>
        <dsp:cNvPr id="0" name=""/>
        <dsp:cNvSpPr/>
      </dsp:nvSpPr>
      <dsp:spPr>
        <a:xfrm>
          <a:off x="2088232" y="2685012"/>
          <a:ext cx="2222562" cy="1278023"/>
        </a:xfrm>
        <a:prstGeom prst="roundRect">
          <a:avLst>
            <a:gd name="adj" fmla="val 10000"/>
          </a:avLst>
        </a:prstGeom>
        <a:solidFill>
          <a:srgbClr val="FFCCCC"/>
        </a:solidFill>
        <a:ln w="25400" cap="flat" cmpd="sng" algn="ctr">
          <a:solidFill>
            <a:srgbClr val="FF0000"/>
          </a:solidFill>
          <a:prstDash val="solid"/>
        </a:ln>
        <a:effectLst>
          <a:innerShdw blurRad="330200" dist="165100" dir="18900000">
            <a:prstClr val="black">
              <a:alpha val="35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Обрядовые</a:t>
          </a:r>
          <a:endParaRPr lang="ru-RU" sz="30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25664" y="2722444"/>
        <a:ext cx="2147698" cy="1203159"/>
      </dsp:txXfrm>
    </dsp:sp>
    <dsp:sp modelId="{B6FF9BA7-736B-4C2A-B253-199113147E87}">
      <dsp:nvSpPr>
        <dsp:cNvPr id="0" name=""/>
        <dsp:cNvSpPr/>
      </dsp:nvSpPr>
      <dsp:spPr>
        <a:xfrm rot="13665976">
          <a:off x="4538790" y="1914478"/>
          <a:ext cx="1223071" cy="479258"/>
        </a:xfrm>
        <a:prstGeom prst="leftArrow">
          <a:avLst>
            <a:gd name="adj1" fmla="val 60000"/>
            <a:gd name="adj2" fmla="val 50000"/>
          </a:avLst>
        </a:prstGeom>
        <a:solidFill>
          <a:srgbClr val="FFCCCC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64F72-5E0C-4DF7-8F9C-39A11FEF9BE7}">
      <dsp:nvSpPr>
        <dsp:cNvPr id="0" name=""/>
        <dsp:cNvSpPr/>
      </dsp:nvSpPr>
      <dsp:spPr>
        <a:xfrm>
          <a:off x="4465698" y="2703762"/>
          <a:ext cx="1639527" cy="1278023"/>
        </a:xfrm>
        <a:prstGeom prst="roundRect">
          <a:avLst>
            <a:gd name="adj" fmla="val 10000"/>
          </a:avLst>
        </a:prstGeom>
        <a:solidFill>
          <a:srgbClr val="FFCCCC"/>
        </a:solidFill>
        <a:ln w="25400" cap="flat" cmpd="sng" algn="ctr">
          <a:solidFill>
            <a:srgbClr val="FF0000"/>
          </a:solidFill>
          <a:prstDash val="solid"/>
        </a:ln>
        <a:effectLst>
          <a:innerShdw blurRad="330200" dist="165100" dir="18900000">
            <a:prstClr val="black">
              <a:alpha val="35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Обереги</a:t>
          </a:r>
          <a:endParaRPr lang="ru-RU" sz="31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03130" y="2741194"/>
        <a:ext cx="1564663" cy="12031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723F42-FA85-475E-AF36-650E6C5E8CD2}" type="datetimeFigureOut">
              <a:rPr lang="ru-RU" smtClean="0"/>
              <a:t>03.01.2015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30F2C-1F69-4A74-B509-D23A90ED9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25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kukukukly.ru/razdeli/svoimi/krupenichka-svoimi-rukami.html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emaster.ru/01082000?cat=107&amp;cb=1&amp;sort=&amp;sor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hkolazhizni.ru/archive/0/n-64856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vk.com/wall-10279155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emaster.ru/item/2918143-kukly-igrushki-kukly-o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taynoved.ru/&#1085;&#1072;&#1088;&#1086;&#1076;&#1085;&#1072;&#1103;-&#1082;&#1091;&#1082;&#1083;&#1072;-&#1076;&#1077;&#1085;&#1100;-&#1085;&#1086;&#1095;&#1100;-&#1086;&#1073;&#1077;&#1088;&#1077;&#1075;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nnougoria.ru/community/master/324/17906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hobby-terra.ru/narodnaya-kukla-kuklyi-oberegi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hkolazhizni.ru/archive/0/n-64856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luckytoys.ru/mclass/view/2/novogodnii_kotik_1410.html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kukukukly.ru/razdeli/kuklu/kukla-vudu-risunok.html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master-klass.livejournal.com/291916.html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dlya-woman.ru/kukla-maslenitsa-master-klass/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emaster.ru/item/1122838-kukly-igrushki-kukla-obereg-podo&#8230;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gifakt.ru/archives/index/tajnoe-nasledie-predkov-kukly-izgo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Узор -</a:t>
            </a:r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http://cliparti.jimdo.com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729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/>
              <a:t>http://www.slavyanskaya-kultura.ru/art/trade/slavjanskie-kukly-oberegi.html</a:t>
            </a:r>
            <a:endParaRPr lang="en-US" dirty="0" smtClean="0"/>
          </a:p>
          <a:p>
            <a:r>
              <a:rPr lang="sq-AL" dirty="0" smtClean="0"/>
              <a:t>http://do.gendocs.ru/docs/index-285605.html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8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/>
              <a:t>http://www.slavyanskaya-kultura.ru/art/trade/slavjanskie-kukly-oberegi.html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8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/>
              <a:t>http://www.slavyanskaya-kultura.ru/art/trade/slavjanskie-kukly-oberegi.html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8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hlinkClick r:id="rId3"/>
              </a:rPr>
              <a:t>http://kukukukly.ru/razdeli/svoimi/krupenichka-svoimi-rukami.html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849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/>
              <a:t>http://www.liveinternet.ru/users/2310027/post266128183/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8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/>
              <a:t>http://vyuga-07.livejournal.com/454050.html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8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/>
              <a:t>http://tildas.ru/narodnaya-kukla/511-kukly-nerazluchniki-svoimi-rukami-master-klass.html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613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/>
              <a:t>http://searchmasterclass.net/kukly-i-igrushki/narodnye-kukly/794495-metlushka-1.html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5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>
                <a:hlinkClick r:id="rId3"/>
              </a:rPr>
              <a:t>http://www.livemaster.ru/01082000?cat=107&amp;cb=1&amp;sort=&amp;sor</a:t>
            </a:r>
            <a:endParaRPr lang="ru-RU" dirty="0" smtClean="0"/>
          </a:p>
          <a:p>
            <a:r>
              <a:rPr lang="sq-AL" dirty="0" smtClean="0"/>
              <a:t>http://crt-belovodie.ru/excursions/desyatiruchka/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849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/>
              <a:t>http://www.slavyanskaya-kultura.ru/art/trade/slavjanskie-kukly-oberegi.html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8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effectLst/>
                <a:hlinkClick r:id="rId3"/>
              </a:rPr>
              <a:t>http://shkolazhizni.ru/archive/0/n-64856/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962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>
                <a:hlinkClick r:id="rId3"/>
              </a:rPr>
              <a:t>http://vk.com/wall-10279155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8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>
                <a:hlinkClick r:id="rId3"/>
              </a:rPr>
              <a:t>http://www.livemaster.ru/item/2918143-kukly-igrushki-kukly-o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6139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>
                <a:hlinkClick r:id="rId3"/>
              </a:rPr>
              <a:t>http://taynoved.ru/</a:t>
            </a:r>
            <a:r>
              <a:rPr lang="ru-RU" dirty="0" smtClean="0">
                <a:hlinkClick r:id="rId3"/>
              </a:rPr>
              <a:t>народная-кукла-день-ночь-оберег/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89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q-AL" dirty="0" smtClean="0">
                <a:hlinkClick r:id="rId3"/>
              </a:rPr>
              <a:t>http://www.finnougoria.ru/community/master/324/17906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89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/>
              <a:t>http://www.slavyanskaya-kultura.ru/art/trade/slavjanskie-kukly-oberegi.html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89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Узор -</a:t>
            </a:r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http://cliparti.jimdo.com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7297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q-AL" b="0" dirty="0" smtClean="0"/>
              <a:t>http://www.liveinternet.ru/users/2310027/post266128183/</a:t>
            </a:r>
            <a:endParaRPr lang="ru-RU" b="0" dirty="0" smtClean="0"/>
          </a:p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89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/>
              <a:t>http://www.slavyanskaya-kultura.ru/art/trade/slavjanskie-kukly-oberegi.html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8496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>
                <a:hlinkClick r:id="rId3"/>
              </a:rPr>
              <a:t>http://hobby-terra.ru/narodnaya-kukla-kuklyi-oberegi/</a:t>
            </a:r>
            <a:endParaRPr lang="ru-RU" dirty="0" smtClean="0"/>
          </a:p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89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b="0" dirty="0" smtClean="0"/>
              <a:t>http://prazdnichnyymir.ru/den-semi/5694/slavjanskie-kukly-oberegi-2/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8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effectLst/>
                <a:hlinkClick r:id="rId3"/>
              </a:rPr>
              <a:t>http://shkolazhizni.ru/archive/0/n-64856/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9625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/>
              <a:t>http://vyuga-07.livejournal.com/454050.html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3609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b="0" dirty="0" smtClean="0"/>
              <a:t>http://vk.com/photo-36412937_330818670</a:t>
            </a:r>
            <a:endParaRPr lang="ru-RU" b="0" dirty="0" smtClean="0"/>
          </a:p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89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>
                <a:hlinkClick r:id="rId3"/>
              </a:rPr>
              <a:t>http://luckytoys.ru/mclass/view/2/novogodnii_kotik_1410.html</a:t>
            </a:r>
            <a:endParaRPr lang="ru-RU" b="0" dirty="0" smtClean="0">
              <a:effectLst/>
            </a:endParaRPr>
          </a:p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89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b="0" dirty="0" smtClean="0"/>
              <a:t>http://prazdnichnyymir.ru/den-semi/5694/slavjanskie-kukly-oberegi-2/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89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>
                <a:hlinkClick r:id="rId3"/>
              </a:rPr>
              <a:t>http://kukukukly.ru/razdeli/kuklu/kukla-vudu-risunok.html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89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/>
              <a:t>http://www.liveinternet.ru/users/2310027/post266128183/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8989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Узор -</a:t>
            </a:r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http://cliparti.jimdo.com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7297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/>
              <a:t>http://www.deliya-toys.ru/interesting/43-narodnaya-kukla.html</a:t>
            </a:r>
            <a:endParaRPr lang="ru-RU" dirty="0" smtClean="0"/>
          </a:p>
          <a:p>
            <a:r>
              <a:rPr lang="sq-AL" dirty="0" smtClean="0"/>
              <a:t>http://www.livemaster.ru/item/1303251-kukly-igrushki-udmurtskaya-zolnaya-kukla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146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b="0" dirty="0" smtClean="0"/>
              <a:t>http://alexvk.ru/sub/podarok.asp?issue=74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146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>
                <a:hlinkClick r:id="rId3"/>
              </a:rPr>
              <a:t>http://master-klass.livejournal.com/291916.html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14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Узор -</a:t>
            </a:r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http://cliparti.jimdo.com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7297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>
                <a:hlinkClick r:id="rId3"/>
              </a:rPr>
              <a:t>http://dlya-woman.ru/kukla-maslenitsa-master-klass/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146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b="0" dirty="0" smtClean="0"/>
              <a:t>http://pribaikal.ru/folk-masters-images/gallery/0/210.html</a:t>
            </a:r>
            <a:endParaRPr lang="ru-RU" b="0" dirty="0" smtClean="0"/>
          </a:p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146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b="0" dirty="0" smtClean="0">
                <a:effectLst/>
              </a:rPr>
              <a:t>http://pribaikal.ru/folk-masters-images/gallery/0/210.html</a:t>
            </a:r>
            <a:endParaRPr lang="ru-RU" b="0" dirty="0" smtClean="0">
              <a:effectLst/>
            </a:endParaRPr>
          </a:p>
          <a:p>
            <a:r>
              <a:rPr lang="sq-AL" b="0" dirty="0" smtClean="0"/>
              <a:t>http://prazdnichnyymir.ru/den-semi/5695/slavjanskie-kukly-oberegi-1/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146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b="0" dirty="0" smtClean="0"/>
              <a:t>http://prazdnichnyymir.ru/den-semi/5694/slavjanskie-kukly-oberegi-2/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146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b="0" dirty="0" smtClean="0"/>
              <a:t>http://dou250spb.ru/tryapichnaya--kukla.-igrushka-svoim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146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b="0" dirty="0" smtClean="0">
                <a:effectLst/>
              </a:rPr>
              <a:t>http://prazdnichnyymir.ru/den-semi/5694/slavjanskie-kukly-oberegi-2/</a:t>
            </a:r>
            <a:endParaRPr lang="ru-RU" b="0" dirty="0" smtClean="0">
              <a:effectLst/>
            </a:endParaRPr>
          </a:p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146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/>
              <a:t>http://samopoznanie.ru/trainings/master-klass_kukla_kupavka/?date=29360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146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/>
              <a:t>http://vyuga-07.livejournal.com/454050.html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3609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/>
              <a:t>http://vyuga-07.livejournal.com/454050.html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3609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Узор -</a:t>
            </a:r>
            <a:r>
              <a:rPr lang="ru-RU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http://cliparti.jimdo.com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729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q-A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http://estemine.com/traditsii-poverya/kukly-oberegi-slavyan/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9146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Узор</a:t>
            </a:r>
            <a:r>
              <a:rPr lang="en-US" dirty="0" smtClean="0"/>
              <a:t>:</a:t>
            </a:r>
            <a:r>
              <a:rPr lang="ru-RU" dirty="0" smtClean="0"/>
              <a:t> </a:t>
            </a:r>
            <a:r>
              <a:rPr lang="sq-AL" dirty="0" smtClean="0"/>
              <a:t>http://vyuga-07.livejournal.com/454050.html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360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>
                <a:hlinkClick r:id="rId3"/>
              </a:rPr>
              <a:t>http://www.livemaster.ru/item/1122838-kukly-igrushki-kukla-obereg-podo…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500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/>
              <a:t>http://podarki.ru/chto-podarit/master-klass-kukla-obereg-v-dorogu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500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/>
              <a:t>http://shkolnie.ru/kultura/102978/index.html?page=3</a:t>
            </a:r>
            <a:endParaRPr lang="ru-RU" dirty="0" smtClean="0"/>
          </a:p>
          <a:p>
            <a:r>
              <a:rPr lang="sq-AL" dirty="0" smtClean="0"/>
              <a:t>http://www.livemaster.ru/item/3987371-kukly-igrushki-kukla-pelenashka</a:t>
            </a:r>
            <a:endParaRPr lang="ru-RU" dirty="0" smtClean="0"/>
          </a:p>
          <a:p>
            <a:r>
              <a:rPr lang="sq-AL" dirty="0" smtClean="0"/>
              <a:t>http://rodonews.ru/news_1385392762.html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849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q-AL" dirty="0" smtClean="0">
                <a:hlinkClick r:id="rId3"/>
              </a:rPr>
              <a:t>http://gifakt.ru/archives/index/tajnoe-nasledie-predkov-kukly-izgo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0F2C-1F69-4A74-B509-D23A90ED911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849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hyperlink" Target="http://img0.liveinternet.ru/images/attach/c/1/61/50/61050777_800pxIMG_2290.JPG" TargetMode="Externa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kukukukly.ru/razdeli/svoimi/krupenichka-svoimi-rukami.html" TargetMode="External"/><Relationship Id="rId13" Type="http://schemas.openxmlformats.org/officeDocument/2006/relationships/hyperlink" Target="http://www.finnougoria.ru/community/master/324/17906" TargetMode="External"/><Relationship Id="rId18" Type="http://schemas.openxmlformats.org/officeDocument/2006/relationships/hyperlink" Target="http://master-klass.livejournal.com/291916.html" TargetMode="External"/><Relationship Id="rId3" Type="http://schemas.openxmlformats.org/officeDocument/2006/relationships/image" Target="../media/image4.png"/><Relationship Id="rId21" Type="http://schemas.openxmlformats.org/officeDocument/2006/relationships/hyperlink" Target="http://mp3-db.ru/mp3/%D0%94%D0%9C%D0%98%D0%A2%D0%A0%D0%98%D0%99%20%D0%9B%D0%9E%D0%9A%D0%A8%D0%98%D0%9D" TargetMode="External"/><Relationship Id="rId7" Type="http://schemas.openxmlformats.org/officeDocument/2006/relationships/hyperlink" Target="http://gifakt.ru/archives/index/tajnoe-nasledie-predkov-kukly-izgo" TargetMode="External"/><Relationship Id="rId12" Type="http://schemas.openxmlformats.org/officeDocument/2006/relationships/hyperlink" Target="http://taynoved.ru/&#1085;&#1072;&#1088;&#1086;&#1076;&#1085;&#1072;&#1103;-&#1082;&#1091;&#1082;&#1083;&#1072;-&#1076;&#1077;&#1085;&#1100;-&#1085;&#1086;&#1095;&#1100;-&#1086;&#1073;&#1077;&#1088;&#1077;&#1075;/" TargetMode="External"/><Relationship Id="rId17" Type="http://schemas.openxmlformats.org/officeDocument/2006/relationships/hyperlink" Target="http://www.liveinternet.ru/users/2310027/post266128183/" TargetMode="External"/><Relationship Id="rId2" Type="http://schemas.openxmlformats.org/officeDocument/2006/relationships/notesSlide" Target="../notesSlides/notesSlide50.xml"/><Relationship Id="rId16" Type="http://schemas.openxmlformats.org/officeDocument/2006/relationships/hyperlink" Target="http://kukukukly.ru/razdeli/kuklu/kukla-vudu-risunok.html" TargetMode="External"/><Relationship Id="rId20" Type="http://schemas.openxmlformats.org/officeDocument/2006/relationships/hyperlink" Target="http://mp3-db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ivemaster.ru/item/1122838-kukly-igrushki-kukla-obereg-podo&#8230;" TargetMode="External"/><Relationship Id="rId11" Type="http://schemas.openxmlformats.org/officeDocument/2006/relationships/hyperlink" Target="http://www.livemaster.ru/item/2918143-kukly-igrushki-kukly-o" TargetMode="External"/><Relationship Id="rId5" Type="http://schemas.openxmlformats.org/officeDocument/2006/relationships/hyperlink" Target="http://shkolazhizni.ru/archive/0/n-64856/" TargetMode="External"/><Relationship Id="rId15" Type="http://schemas.openxmlformats.org/officeDocument/2006/relationships/hyperlink" Target="http://luckytoys.ru/mclass/view/2/novogodnii_kotik_1410.html" TargetMode="External"/><Relationship Id="rId10" Type="http://schemas.openxmlformats.org/officeDocument/2006/relationships/hyperlink" Target="http://vk.com/wall-10279155" TargetMode="External"/><Relationship Id="rId19" Type="http://schemas.openxmlformats.org/officeDocument/2006/relationships/hyperlink" Target="http://dlya-woman.ru/kukla-maslenitsa-master-klass/" TargetMode="External"/><Relationship Id="rId4" Type="http://schemas.openxmlformats.org/officeDocument/2006/relationships/hyperlink" Target="http://cliparti.jimdo.com/" TargetMode="External"/><Relationship Id="rId9" Type="http://schemas.openxmlformats.org/officeDocument/2006/relationships/hyperlink" Target="http://www.livemaster.ru/01082000?cat=107&amp;cb=1&amp;sort=&amp;sor" TargetMode="External"/><Relationship Id="rId14" Type="http://schemas.openxmlformats.org/officeDocument/2006/relationships/hyperlink" Target="http://hobby-terra.ru/narodnaya-kukla-kuklyi-oberegi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2"/>
            <a:ext cx="9286876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9286876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748910"/>
            <a:ext cx="914400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9000"/>
              </a:lnSpc>
            </a:pPr>
            <a:r>
              <a:rPr lang="ru-RU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ТРАДИЦИОННЫЕ</a:t>
            </a:r>
          </a:p>
          <a:p>
            <a:pPr algn="ctr">
              <a:lnSpc>
                <a:spcPts val="9000"/>
              </a:lnSpc>
            </a:pPr>
            <a:r>
              <a:rPr lang="ru-RU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СЛАВЯНСКИЕ КУКЛЫ</a:t>
            </a:r>
            <a:endParaRPr lang="ru-RU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Солнце красное закатилос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82212" y="6453336"/>
            <a:ext cx="404664" cy="4046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4560540"/>
            <a:ext cx="9286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авторы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Скурко Марина Владимировна, Касаткина Татьяна Сергеевна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МОУ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СОШ №38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г. Воркуты, 2014 г.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75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do.gendocs.ru/pars_docs/tw_refs/286/285605/285605_html_m8dfaa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33806"/>
            <a:ext cx="4780937" cy="4062193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do.gendocs.ru/pars_docs/tw_refs/197/196282/196282_html_66c771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" y="548679"/>
            <a:ext cx="3208710" cy="4032449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70846" y="552471"/>
            <a:ext cx="2479782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СТОЛБУШКА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581128"/>
            <a:ext cx="9144000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Столбушка</a:t>
            </a:r>
            <a:r>
              <a:rPr lang="ru-RU" sz="2400" b="1" dirty="0" smtClean="0">
                <a:solidFill>
                  <a:srgbClr val="000099"/>
                </a:solidFill>
              </a:rPr>
              <a:t> - </a:t>
            </a:r>
            <a:r>
              <a:rPr lang="ru-RU" sz="2400" b="1" dirty="0" err="1" smtClean="0">
                <a:solidFill>
                  <a:srgbClr val="000099"/>
                </a:solidFill>
              </a:rPr>
              <a:t>берегиня</a:t>
            </a:r>
            <a:r>
              <a:rPr lang="ru-RU" sz="2400" b="1" dirty="0" smtClean="0">
                <a:solidFill>
                  <a:srgbClr val="000099"/>
                </a:solidFill>
              </a:rPr>
              <a:t> </a:t>
            </a:r>
            <a:r>
              <a:rPr lang="ru-RU" sz="2400" b="1" dirty="0">
                <a:solidFill>
                  <a:srgbClr val="000099"/>
                </a:solidFill>
              </a:rPr>
              <a:t>семейного очага. </a:t>
            </a:r>
            <a:r>
              <a:rPr lang="ru-RU" sz="2400" b="1" dirty="0" smtClean="0">
                <a:solidFill>
                  <a:srgbClr val="000099"/>
                </a:solidFill>
              </a:rPr>
              <a:t>Издревле считалось</a:t>
            </a:r>
            <a:r>
              <a:rPr lang="ru-RU" sz="2400" b="1" dirty="0">
                <a:solidFill>
                  <a:srgbClr val="000099"/>
                </a:solidFill>
              </a:rPr>
              <a:t>, что </a:t>
            </a:r>
            <a:r>
              <a:rPr lang="ru-RU" sz="2400" b="1" dirty="0" smtClean="0">
                <a:solidFill>
                  <a:srgbClr val="000099"/>
                </a:solidFill>
              </a:rPr>
              <a:t>она хранит дом </a:t>
            </a:r>
            <a:r>
              <a:rPr lang="ru-RU" sz="2400" b="1" dirty="0">
                <a:solidFill>
                  <a:srgbClr val="000099"/>
                </a:solidFill>
              </a:rPr>
              <a:t>от злого </a:t>
            </a:r>
            <a:r>
              <a:rPr lang="ru-RU" sz="2400" b="1" dirty="0" smtClean="0">
                <a:solidFill>
                  <a:srgbClr val="000099"/>
                </a:solidFill>
              </a:rPr>
              <a:t>глаза. </a:t>
            </a:r>
            <a:r>
              <a:rPr lang="ru-RU" sz="2400" b="1" dirty="0">
                <a:solidFill>
                  <a:srgbClr val="000099"/>
                </a:solidFill>
              </a:rPr>
              <a:t>Это тряпичная кукла без глаз и </a:t>
            </a:r>
            <a:r>
              <a:rPr lang="ru-RU" sz="2400" b="1" dirty="0" smtClean="0">
                <a:solidFill>
                  <a:srgbClr val="000099"/>
                </a:solidFill>
              </a:rPr>
              <a:t>ушей, которая ничего </a:t>
            </a:r>
            <a:r>
              <a:rPr lang="ru-RU" sz="2400" b="1" dirty="0">
                <a:solidFill>
                  <a:srgbClr val="000099"/>
                </a:solidFill>
              </a:rPr>
              <a:t>не видит и не </a:t>
            </a:r>
            <a:r>
              <a:rPr lang="ru-RU" sz="2400" b="1" dirty="0" smtClean="0">
                <a:solidFill>
                  <a:srgbClr val="000099"/>
                </a:solidFill>
              </a:rPr>
              <a:t>слышит. Считалось</a:t>
            </a:r>
            <a:r>
              <a:rPr lang="ru-RU" sz="2400" b="1" dirty="0">
                <a:solidFill>
                  <a:srgbClr val="000099"/>
                </a:solidFill>
              </a:rPr>
              <a:t>, что обретая черты лица, такая кукла обретает самостоятельность и теряет свои магические и </a:t>
            </a:r>
            <a:r>
              <a:rPr lang="ru-RU" sz="2400" b="1" dirty="0" err="1">
                <a:solidFill>
                  <a:srgbClr val="000099"/>
                </a:solidFill>
              </a:rPr>
              <a:t>обережные</a:t>
            </a:r>
            <a:r>
              <a:rPr lang="ru-RU" sz="2400" b="1" dirty="0">
                <a:solidFill>
                  <a:srgbClr val="000099"/>
                </a:solidFill>
              </a:rPr>
              <a:t> свойства</a:t>
            </a:r>
            <a:r>
              <a:rPr lang="ru-RU" sz="2400" b="1" dirty="0" smtClean="0">
                <a:solidFill>
                  <a:srgbClr val="000099"/>
                </a:solidFill>
              </a:rPr>
              <a:t>.</a:t>
            </a:r>
            <a:endParaRPr lang="ru-RU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1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y410\Desktop\Куклы (от Тани)\берегин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77441"/>
            <a:ext cx="4817005" cy="366372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y410\Desktop\Куклы (от Тани)\93a4900639-kukly-igrushki-bereginya-doma-n25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89262"/>
            <a:ext cx="3391672" cy="4392489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40840" y="589262"/>
            <a:ext cx="4551240" cy="6588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БЕРЕГИНЯ ДОМА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941168"/>
            <a:ext cx="9144000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Эта кукла является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оберегом дома. Ее вешают на стену за пояс или петельку или ставят перед входной дверью, так, чтобы она смотрела на входящих сверху. В руках у неё мешочек с добром. Злых людей она не пускает, а добрых с добром встречает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66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y410\Desktop\Куклы (от Тани)\Яндекс.Фотки_files\0_66b49_1083277a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5" y="1207514"/>
            <a:ext cx="7708701" cy="435145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39097" y="548679"/>
            <a:ext cx="6110262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ХОЗЯЮШКА-БЛАГОПОЛУЧНИЦА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5495895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Благополучница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небольшая и очень милая куколка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lnSpc>
                <a:spcPts val="2800"/>
              </a:lnSpc>
            </a:pP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Ее дарили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 пожеланиями богатства и достатка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35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&amp;Kcy;&amp;rcy;&amp;ucy;&amp;pcy;&amp;iecy;&amp;ncy;&amp;icy;&amp;chcy;&amp;kcy;&amp;acy; &amp;scy;&amp;vcy;&amp;ocy;&amp;icy;&amp;mcy;&amp;icy; &amp;rcy;&amp;ucy;&amp;kcy;&amp;acy;&amp;mcy;&amp;icy; - &amp;Kcy;&amp;ucy;&amp;kcy;&amp;lcy;&amp;y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55" y="1166662"/>
            <a:ext cx="8316416" cy="334245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86351" y="535130"/>
            <a:ext cx="4971297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ЗЕРНУШКА (КРУПЕНИЧКА)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02" y="4370329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того, чтобы в доме сытно и богато было, хозяйка дома делала куклу 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зернушку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 основе куклы - мешочек с зернами, собранными с поля. Каждую осень в нее насыпали горсть зерна из нового урожая. Весной это зерно брали для посева нового урожая, а зимой могли отсыпать зерна, если семья голодала. Так, когда кукла была худая, было видно, что семья бедствует. </a:t>
            </a:r>
          </a:p>
        </p:txBody>
      </p:sp>
    </p:spTree>
    <p:extLst>
      <p:ext uri="{BB962C8B-B14F-4D97-AF65-F5344CB8AC3E}">
        <p14:creationId xmlns:p14="http://schemas.microsoft.com/office/powerpoint/2010/main" val="396757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y410\Desktop\Куклы (от Тани)\берестуш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16" y="618802"/>
            <a:ext cx="3429682" cy="4090782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lib2.znate.ru/pars_docs/refs/314/313701/313701_html_m7b4ef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79"/>
            <a:ext cx="2623779" cy="416090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51720" y="548679"/>
            <a:ext cx="4255987" cy="6588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БЕРЕСТУШКА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709584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Берестушка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- кукла-оберег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дома с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вложенной внутрь молитвой (наговором) в женском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образе. Как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правило, эту куклу делала для ребёнка и дарила ему родная бабушка (поэтому её иногда называли </a:t>
            </a: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бабушкина кукла</a:t>
            </a: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).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Хранится около окна или у двери за наличниками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Считается, что это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сильный оберег. </a:t>
            </a:r>
          </a:p>
        </p:txBody>
      </p:sp>
    </p:spTree>
    <p:extLst>
      <p:ext uri="{BB962C8B-B14F-4D97-AF65-F5344CB8AC3E}">
        <p14:creationId xmlns:p14="http://schemas.microsoft.com/office/powerpoint/2010/main" val="285783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652120" y="544908"/>
            <a:ext cx="302433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ЛИХОМАНКИ</a:t>
            </a:r>
          </a:p>
        </p:txBody>
      </p:sp>
      <p:pic>
        <p:nvPicPr>
          <p:cNvPr id="14338" name="Picture 2" descr="C:\Users\y410\Desktop\Куклы (от Тани)\лихоман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3" y="578024"/>
            <a:ext cx="5630787" cy="3329941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3" y="379480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младших сестер: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Аввареуша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Глазея,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Глухея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Желтея,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Каркуша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Ледея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Немея,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Огнея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Отпея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Пухлея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Трясея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Храпея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И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их старшая -</a:t>
            </a:r>
            <a:r>
              <a:rPr lang="ru-RU" sz="2000" b="1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Кумоха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которую лихоманки во всем слушаются.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Чтобы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этого избежать, делали тряпичных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кукол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 подвешивали около печки.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 при этом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лоскутки для кукол выбирали нарядные, яркие. Придут лихоманки, увидят такую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красоту,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узнают себя и вселятся в этих куколок вместо людей.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 Благовещение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кукол сжигали вместе со старыми соломенными тюфяками, избавляясь от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болезней.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652120" y="1258082"/>
            <a:ext cx="3491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Кукол-лихоманок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наши предки изготовляли для защиты от болезней.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старину верили, что болезни происходят от того, что в человека вселяется «лихоманка». Всего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же их 13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622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410\Desktop\Куклы (от Тани)\неразлучни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74" y="526974"/>
            <a:ext cx="4145260" cy="360273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88156" y="523203"/>
            <a:ext cx="3087320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НЕРАЗЛУЧНИКИ</a:t>
            </a:r>
          </a:p>
        </p:txBody>
      </p:sp>
      <p:pic>
        <p:nvPicPr>
          <p:cNvPr id="1033" name="Picture 9" descr="C:\Users\y410\Desktop\Куклы (от Тани)\неразлучники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52" y="1069416"/>
            <a:ext cx="3914728" cy="306029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081031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Неразлучники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− символ и оберег крепкого семейного союза, поэтому делается как бы на одной руке, чтобы муж и жена шли по жизни рука об руку, были вместе в радости и беде. В русской свадебной традиции во главе свадебного поезда, везущего молодую пару в дом жениха, после венчания, под дугой упряжи подвешивали пару кукол: куклу Невесту и куклу Жениха, чтобы они отводили недобрые взгляды на себя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Кисточки-деточки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вешаются после их рождения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56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SHKOLA\Проекты мои\+++Исследовательская работа\+Искала 2014-15\Куклы (от Тани)\метлуш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79" y="1201286"/>
            <a:ext cx="3092909" cy="355682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Картинка 140 из 509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9" y="548678"/>
            <a:ext cx="5756979" cy="4268783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67" y="4758109"/>
            <a:ext cx="8915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 каждой доброй хозяйки в доме в </a:t>
            </a:r>
            <a:r>
              <a:rPr lang="en-US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красном углу</a:t>
            </a:r>
            <a:r>
              <a:rPr lang="en-US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была </a:t>
            </a: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куколка-веничек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 когда в семье были ссоры, то, оставшись одна, женщина открывала окна и будто маленьким веником-куклой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выметала </a:t>
            </a:r>
            <a:r>
              <a:rPr 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ссору из </a:t>
            </a: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избы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67569" y="542451"/>
            <a:ext cx="3213637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КУКЛА-ВЕНИЧЕК</a:t>
            </a:r>
          </a:p>
        </p:txBody>
      </p:sp>
    </p:spTree>
    <p:extLst>
      <p:ext uri="{BB962C8B-B14F-4D97-AF65-F5344CB8AC3E}">
        <p14:creationId xmlns:p14="http://schemas.microsoft.com/office/powerpoint/2010/main" val="343885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y410\Desktop\Куклы (от Тани)\десятиручка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86" y="1276360"/>
            <a:ext cx="4709354" cy="327960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y410\Desktop\Куклы (от Тани)\десятиручка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" y="735968"/>
            <a:ext cx="4409865" cy="381389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53000" y="551197"/>
            <a:ext cx="2863348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ДЕСЯТИРУЧКА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919" y="4549865"/>
            <a:ext cx="9055443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defRPr/>
            </a:pP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Эти куклы помогали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женщине в хозяйстве. </a:t>
            </a:r>
            <a:endParaRPr lang="ru-RU" sz="2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600"/>
              </a:lnSpc>
              <a:defRPr/>
            </a:pP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Их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специально ставили на видное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место чтобы они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помогали в ежедневной работе, поддержании порядка в доме.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ru-RU" sz="2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Десятиручку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часто дарили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 свадьбу, чтобы женщина все успевала.</a:t>
            </a:r>
          </a:p>
        </p:txBody>
      </p:sp>
    </p:spTree>
    <p:extLst>
      <p:ext uri="{BB962C8B-B14F-4D97-AF65-F5344CB8AC3E}">
        <p14:creationId xmlns:p14="http://schemas.microsoft.com/office/powerpoint/2010/main" val="70171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y410\Desktop\Куклы (от Тани)\веппская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1025">
            <a:off x="438214" y="748174"/>
            <a:ext cx="3070401" cy="4259298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y410\Desktop\Куклы (от Тани)\веппска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623">
            <a:off x="5616887" y="835764"/>
            <a:ext cx="3175408" cy="423142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24090" y="548679"/>
            <a:ext cx="2295820" cy="13051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ВЕППСКАЯ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КУКЛА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14" y="5185635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Это образ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замужней женщины. Детали куклы не сшиваются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между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собой. Её делают из обрывков изношенной одежды,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из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них же выдёргивают нити для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путанки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и связывания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всех деталей.</a:t>
            </a:r>
            <a:endParaRPr lang="ru-RU" sz="20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0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98" y="555575"/>
            <a:ext cx="9102601" cy="137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Кукла – одна из старейших игрушек человека. Русское слово </a:t>
            </a:r>
            <a:r>
              <a:rPr 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кукла</a:t>
            </a:r>
            <a:r>
              <a:rPr 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родственно греческому </a:t>
            </a:r>
            <a:r>
              <a:rPr 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ru-RU" sz="28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киклос</a:t>
            </a:r>
            <a:r>
              <a:rPr 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означающему круг, что-то свёрнутое. </a:t>
            </a:r>
            <a:endParaRPr lang="en-US" sz="28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C:\Users\y410\Desktop\Куклы (от Тани)\куклы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" y="1928708"/>
            <a:ext cx="4149577" cy="32119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517141759"/>
              </p:ext>
            </p:extLst>
          </p:nvPr>
        </p:nvGraphicFramePr>
        <p:xfrm>
          <a:off x="2915815" y="2204864"/>
          <a:ext cx="6228183" cy="3990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1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80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548679"/>
            <a:ext cx="9144000" cy="6588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МОСКОВКА, КОРМИЛИЦА, СЕДЬМАЯ Я (СЕМЬЯ)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1207514"/>
            <a:ext cx="519712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Кукла имеет шесть детей, привязанных к поясу или прикрученных поясом. История куклы уходит во времена образования московского княжества, которое присоединяло к себе новые земли.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Москва - мать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новое княжество – новый ребёнок. В кукле этот исторический процесс остановился на числе 6. Кукла 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московка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– оберег крепкой дружной семьи. По народному поверью, эта кукла помогает воплотить в жизнь желание иметь здорового ребенка, а также охраняет добрые отношения в семье, влияет на отношения между уже имеющимися детьми и родителями.</a:t>
            </a:r>
          </a:p>
        </p:txBody>
      </p:sp>
      <p:pic>
        <p:nvPicPr>
          <p:cNvPr id="2050" name="Picture 2" descr="C:\Users\y410\Desktop\Куклы (от Тани)\Куклы\москов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7891"/>
            <a:ext cx="3543975" cy="4839891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49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598321" y="551620"/>
            <a:ext cx="419424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УДАЧНОЕ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ЗАМУЖЕСТВО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1874679"/>
            <a:ext cx="440965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Кукла помогает незамужним девушкам встретить хорошего жениха, а замужним улучшить качества мужа. В ее основе - березовое поленце (символ плодородия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).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Куколка делается без рук – чтобы тяжелой работы меньше было и чтобы муж на руках носил.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куклы длинная шея, на которую надеваются воротнички - каждый соответствует определенному качеству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мужчины, их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количество 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д.б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нечетным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dirty="0"/>
          </a:p>
        </p:txBody>
      </p:sp>
      <p:pic>
        <p:nvPicPr>
          <p:cNvPr id="3077" name="Picture 5" descr="C:\Users\y410\Desktop\Куклы (от Тани)\на замужество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1620"/>
            <a:ext cx="4536504" cy="5838748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81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4664" y="543999"/>
            <a:ext cx="3046039" cy="6588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ДЕНЬ - НОЧЬ</a:t>
            </a:r>
          </a:p>
        </p:txBody>
      </p:sp>
      <p:pic>
        <p:nvPicPr>
          <p:cNvPr id="4098" name="Picture 2" descr="C:\Users\y410\Desktop\Куклы (от Тани)\Куклы\день-ноч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59473"/>
            <a:ext cx="3240360" cy="504984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677010"/>
            <a:ext cx="57961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День </a:t>
            </a:r>
            <a:r>
              <a:rPr 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Ночь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куклы-обереги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жилища, оберегающие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смену дня и ночи, порядок в мире. Днем выставляют вперед светлую, а ночью - темную.</a:t>
            </a:r>
          </a:p>
          <a:p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Куколка </a:t>
            </a: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День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молодая, живая, подвижная, работящая и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веселая, хозяйка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дня, и следит, чтобы в будни дни люди работали, трудились, в праздники веселились, пели,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плясали. Следит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 жизнью людей при свете дня, оберегает день. Чтобы день не зря прошел, а с толком.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Куколка </a:t>
            </a: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Ночь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мудрая, задумчивая, спокойная, она хозяйка ночи. Ночь - волшебница. Она меняет и вещи и людей. Она несет другой мир.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Ночь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следит, чтобы все угомонились и легли спать, отдыхать от дневных дел, набираться сил. Она дарит сон и оберегает его.</a:t>
            </a:r>
          </a:p>
        </p:txBody>
      </p:sp>
    </p:spTree>
    <p:extLst>
      <p:ext uri="{BB962C8B-B14F-4D97-AF65-F5344CB8AC3E}">
        <p14:creationId xmlns:p14="http://schemas.microsoft.com/office/powerpoint/2010/main" val="226707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88024" y="548679"/>
            <a:ext cx="4308679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КУВАТКИ (КУВАДКИ)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196752"/>
            <a:ext cx="43559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Раньше считалось, что висящая над кроваткой ребёнка 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Куватка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отгоняет всякую злую силу. За две недели до рождения ребёнка будущая мать, помещала такую куклу-оберег в колыбель, чтобы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она согрела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её. Когда ребёнок рождался, 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Куватку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вешали над колыбелью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20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y410\Desktop\Куклы (от Тани)\Куклы\kyvad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64" y="474400"/>
            <a:ext cx="4828970" cy="392706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767" y="4401466"/>
            <a:ext cx="90184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Яркие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куколки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развешивались на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стенах чтобы в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соответствии с поверьями рассерженные обманом духи обрушали свое негодование на первое, что попадалось им на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пути. Этим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оберегом и 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были </a:t>
            </a:r>
            <a:r>
              <a:rPr lang="ru-RU" sz="2000" b="1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куватки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После этого куколки сжигались. И делались новые, которые вешались над люлькой младенца, выполняя всю ту же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обережную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функцию, отвлекая недобрые взгляды.</a:t>
            </a:r>
            <a:endParaRPr lang="ru-RU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89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y410\Desktop\Куклы (от Тани)\бессонниц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5034"/>
            <a:ext cx="6289105" cy="354404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84168" y="619518"/>
            <a:ext cx="3046039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БЕССОННИЦА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088" y="4195059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Бессонница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способна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защитить ребенка от злых духов и успокоить в колыбели. Простенькую куклу-оберег мать скручивала из двух квадратных лоскутов и подкладывала в люльку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приговаривая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при этом: </a:t>
            </a: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Сонница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-бессонница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не играй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моим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дитятком, а играй этой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куколкой</a:t>
            </a: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Ее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клали в колыбель, когда ребенок плакал, чтобы отвести злых духов и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при этом успокоить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сон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72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2"/>
            <a:ext cx="9286876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9286876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8383" y="2204864"/>
            <a:ext cx="8414098" cy="15490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7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ИГРОВЫЕ КУКЛЫ</a:t>
            </a:r>
            <a:endParaRPr lang="ru-RU" sz="7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90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y410\Desktop\Куклы (от Тани)\зайц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05" y="1418490"/>
            <a:ext cx="4661695" cy="329749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y410\Desktop\Куклы (от Тани)\зайчи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" y="569776"/>
            <a:ext cx="4634532" cy="304499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38352" y="569776"/>
            <a:ext cx="4255987" cy="6588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ЗАЙЧИК НА ПАЛЬЧИК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703039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Зайчика </a:t>
            </a:r>
            <a:r>
              <a:rPr 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пальчик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делали детям с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3-х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лет, чтобы они имели друга, собеседника.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Его родители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давали детям, когда уходили из дома, и если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становится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скучно или страшно к нему можно обратиться как к другу,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пожаловаться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или просто поиграть, поговорить как с живым человеком. Это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одновременно и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друг и оберег. </a:t>
            </a:r>
          </a:p>
        </p:txBody>
      </p:sp>
    </p:spTree>
    <p:extLst>
      <p:ext uri="{BB962C8B-B14F-4D97-AF65-F5344CB8AC3E}">
        <p14:creationId xmlns:p14="http://schemas.microsoft.com/office/powerpoint/2010/main" val="13814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y410\Desktop\Куклы (от Тани)\ложка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4" y="518590"/>
            <a:ext cx="2483768" cy="3179223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481164" y="548679"/>
            <a:ext cx="3393237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КУКЛА НА ЛОЖКЕ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0" y="1129919"/>
            <a:ext cx="46694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Основой этой игровой куклы служит обычная деревянная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ложка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Ребёнок 5-6-ти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лет мог сделать такую куклу сам, для маленьких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её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изготовляла мама.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Делала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куклу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из кусочков материи и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клала в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люльку. Малыш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играл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 ней и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засыпал. После этого мать забирала куклу, мыла посуду, делала дела по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хозяйству,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а ложкой опять пользовались по назначению. </a:t>
            </a:r>
          </a:p>
        </p:txBody>
      </p:sp>
      <p:pic>
        <p:nvPicPr>
          <p:cNvPr id="7170" name="Picture 2" descr="&amp;Kcy;&amp;ucy;&amp;kcy;&amp;lcy;&amp;acy; &amp;ncy;&amp;acy; &amp;lcy;&amp;ocy;&amp;zhcy;&amp;kcy;&amp;ie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81680"/>
            <a:ext cx="2736304" cy="3392938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04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32040" y="548679"/>
            <a:ext cx="3046039" cy="6588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СТРИГУШКА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64385" y="1292904"/>
            <a:ext cx="477961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Самая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распространенная детская игровая кукла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Стригушка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Делалась она из стриженой травы. Когда женщина уходила в поле, она брала ребенка и, чтобы он мог играть с чем-то, делала ему куклу из травы. Часто такую куклу использовали и в лечебных целях. Когда ребенок болел, то в такую куклу вплетали лечебные травы.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когда ребенок играл с ней, то запах травы оказывал лечебное действие на него.</a:t>
            </a:r>
          </a:p>
        </p:txBody>
      </p:sp>
      <p:pic>
        <p:nvPicPr>
          <p:cNvPr id="1026" name="Picture 2" descr="C:\Users\y410\Desktop\Куклы (от Тани)\стригуш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2" y="647419"/>
            <a:ext cx="4274333" cy="5384398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92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37733" y="558216"/>
            <a:ext cx="4968552" cy="6588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МАЛЫШОК - ГОЛЫШОК</a:t>
            </a:r>
          </a:p>
        </p:txBody>
      </p:sp>
      <p:pic>
        <p:nvPicPr>
          <p:cNvPr id="7170" name="Picture 2" descr="C:\Users\y410\Desktop\Куклы (от Тани)\Куклы\kukla-malyshok-golyshok-master-klass-kak-rozhdautsya-kukly_13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33" y="1230068"/>
            <a:ext cx="3744637" cy="327580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y410\Desktop\Куклы (от Тани)\Куклы\malyshok-golyshok1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009" y="1230068"/>
            <a:ext cx="3126280" cy="327580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37361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При изготовлении куклы ткань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внизу не оставляли единым </a:t>
            </a: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подолом</a:t>
            </a: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а разделяли на две части и формировали ножки, обматывая их нитками. Куклу обязательно подпоясывали. </a:t>
            </a:r>
            <a:endParaRPr lang="en-US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Малышок-</a:t>
            </a:r>
            <a:r>
              <a:rPr lang="ru-RU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голышок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был без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одежды, но пояс являлся не только обязательным атрибутом русского традиционного костюма, но и очень сильным оберегом. Голову обвязывали нитками. </a:t>
            </a:r>
          </a:p>
        </p:txBody>
      </p:sp>
    </p:spTree>
    <p:extLst>
      <p:ext uri="{BB962C8B-B14F-4D97-AF65-F5344CB8AC3E}">
        <p14:creationId xmlns:p14="http://schemas.microsoft.com/office/powerpoint/2010/main" val="120972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y410\Desktop\Куклы (от Тани)\куклы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5" y="764704"/>
            <a:ext cx="4149577" cy="32119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23928" y="548678"/>
            <a:ext cx="5265522" cy="11615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44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ОСОБЕННОСТИ  </a:t>
            </a:r>
          </a:p>
          <a:p>
            <a:pPr algn="ctr">
              <a:lnSpc>
                <a:spcPts val="44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ИЗГОТОВЛЕНИЯ  КУКОЛ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71" y="4264759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Обереги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для собственного дома должны быть сделаны собственноручно хозяйкой - только тогда они имеют по настоящему защитные магические свойства.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еще у куклы не должно быть лица, потому что считается, что кукла, получающая лицо тем  самым получает и самостоятельность и свободу, а значит теряет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обережные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функции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23312" y="1710214"/>
            <a:ext cx="49372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Настоящая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обережная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кукла делается без иглы, а иногда даже без ножниц, - то есть ткань не сшивается, а скручивается определенным образом и скрепляется красной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обережной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нитью, из нее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же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груди куклы делается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обережный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крест.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6578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y410\Desktop\Куклы (от Тани)\перевертыш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2" y="536787"/>
            <a:ext cx="2914668" cy="319695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y410\Desktop\Куклы (от Тани)\перевертыш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54" y="558973"/>
            <a:ext cx="2741290" cy="318506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y410\Desktop\Куклы (от Тани)\перевертыш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188" y="537732"/>
            <a:ext cx="2985002" cy="3196011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3543079"/>
            <a:ext cx="914400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ДЕВКА-БАБА (ПЕРЕВЕРТЫШ, ВЕРТУШКА)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756" y="4085208"/>
            <a:ext cx="89644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Девка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– это красота, птичка, которая улетит из родительского дома, беззаботная, веселая, играет на улице.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А 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Баба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хозяйственная, степенная, у нее все заботы о доме и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семье.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Она больше глядит в себя и оберегает свой дом.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Эта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кукла отражает 2 сущности женщины: она может быть открытой для мира и дарить красоту и радость, и может быть обращена к себе, к будущему ребенку, и беречь покой и лад своего мира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151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32040" y="548679"/>
            <a:ext cx="3046039" cy="6588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КАША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1292904"/>
            <a:ext cx="457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Эту куклу мама делала дочке, когда той исполнялось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7-8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лет.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была игровой,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размер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куклы совпадал с размером горшка, в котором варили кашу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ts val="2400"/>
              </a:lnSpc>
            </a:pP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Г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лавной ее особенностью было соотношение тельца и головушки. </a:t>
            </a: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размеру тельца в посуду насыпалась крупа, а по размеру головушки – доливалась вода.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ts val="2400"/>
              </a:lnSpc>
            </a:pP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ножки крупы,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пояс водички, по шейку каша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приговаривала мама, и девочка училась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самостоятельно готовить.</a:t>
            </a:r>
            <a:endParaRPr lang="ru-RU" sz="20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C:\Users\y410\Desktop\Куклы (от Тани)\каш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92696"/>
            <a:ext cx="4184873" cy="5598282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0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57068" y="548679"/>
            <a:ext cx="5583484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ДЕВКИНА РАДОСТЬ (ЗАБАВА)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448" y="498588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разговоре с куклой девочка, по сути, беседовала сама с собой, училась самостоятельно находить решение вопросов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Кукла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помогала избавиться от чувства одиночества и становилась надежной сокровенной подружкой – всё слышащей и понимающей.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1287343"/>
            <a:ext cx="55046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Такую куколку обычно мастерили девочки-отроковицы, у которых духовная жизнь переходила на качественно иной уровень, появлялись собственные недетские вопросы, мысли, проблемы.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далеко не всеми из них хотелось делиться с родными или подружками. Тогда девочка сама создавала себе собеседника – лоскутную куколку, которая внимательно выслушивала рассказы о горестях и радостях юной хозяйки. </a:t>
            </a:r>
            <a:endParaRPr lang="ru-RU" sz="2000" dirty="0"/>
          </a:p>
        </p:txBody>
      </p:sp>
      <p:pic>
        <p:nvPicPr>
          <p:cNvPr id="3074" name="Picture 2" descr="C:\Users\y410\Desktop\Куклы (от Тани)\Куклы\девкина забав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2" y="918011"/>
            <a:ext cx="3492426" cy="381642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93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57068" y="548679"/>
            <a:ext cx="5583484" cy="6588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ОРЛОВСКАЯ КУКЛА</a:t>
            </a:r>
          </a:p>
        </p:txBody>
      </p:sp>
      <p:pic>
        <p:nvPicPr>
          <p:cNvPr id="6146" name="Picture 2" descr="C:\Users\y410\Desktop\Куклы (от Тани)\Куклы\орловская кукл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" y="548679"/>
            <a:ext cx="3675856" cy="444033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07904" y="1202302"/>
            <a:ext cx="54360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Это традиционная игровая кукла.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Её на первый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взгляд непропорциональные и грубоватые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формы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подчёркивают достоверность образа, направлены на воспитания в девочке будущей матери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детства девочки играют в куклы, часто игры так и называются дочки-матери, проигрывая, примеряя на себя образ себя матери, обучаясь на кукле обращаться с ребенком. В этой кукле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видна роль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женщины, растить детей, поэтому на нее так отзывчивы девочки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20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48" y="4987954"/>
            <a:ext cx="9140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Делали ее девочки 11-12 лет для своих младших сестер для ролевых игр, в которых эта кукла изображала молодую невестку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Одета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кукла в рубаху, поневу, фартук. На голове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повойник и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яркий платок. К кукле шерстяной шалью прихвачен младенец. Рук у куклы нет.</a:t>
            </a:r>
          </a:p>
        </p:txBody>
      </p:sp>
    </p:spTree>
    <p:extLst>
      <p:ext uri="{BB962C8B-B14F-4D97-AF65-F5344CB8AC3E}">
        <p14:creationId xmlns:p14="http://schemas.microsoft.com/office/powerpoint/2010/main" val="142898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y410\Desktop\Куклы (от Тани)\e662654799n71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1182218"/>
            <a:ext cx="4988396" cy="321635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y410\Desktop\Куклы (от Тани)\счасть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02941"/>
            <a:ext cx="3960441" cy="3857682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025395" y="544301"/>
            <a:ext cx="1905202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СЧАСТЬЕ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666" y="4372473"/>
            <a:ext cx="8964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этой кукле главное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− это волосы,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т.к. в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них женская сила.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Коса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закручивается вверх и служит опорой кукле, делая её устойчивой. 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Счастье</a:t>
            </a: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имеет своеобразные </a:t>
            </a:r>
            <a:r>
              <a:rPr lang="ru-RU" sz="24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лапоточки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которые помогают ей на пути поиска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счастья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потому что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этот путь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бывает долгим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39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y410\Desktop\Куклы (от Тани)\колокольчик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548679"/>
            <a:ext cx="6637792" cy="4226948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18685" y="525527"/>
            <a:ext cx="2906630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КОЛОКОЛЬЧИК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" y="4679659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Это куколка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добрых вестей.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Ее родина -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Валдай. Оттуда и пошли валдайские колокольчики. Эта куколка веселая, задорная,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приносит</a:t>
            </a: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дом радость и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веселье, являясь оберегом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хорошего настроения.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Даря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Колокольчик, человек желает своему другу получать только хорошие известия и поддерживает в нем радостное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настроение.</a:t>
            </a:r>
            <a:endParaRPr lang="ru-RU" sz="20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99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2"/>
            <a:ext cx="9286876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9286876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53548" y="2204864"/>
            <a:ext cx="9417963" cy="15490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7200" b="1" spc="-26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ОБРЯДОВЫЕ КУКЛЫ</a:t>
            </a:r>
            <a:endParaRPr lang="ru-RU" sz="7200" b="1" cap="none" spc="-26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8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SHKOLA\Проекты мои\+++Исследовательская работа\+Искала 2014-15\Куклы (от Тани)\зольна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173" y="2642435"/>
            <a:ext cx="2656799" cy="358628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88567" y="610292"/>
            <a:ext cx="2323842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КОЛЛОДИЯ </a:t>
            </a:r>
          </a:p>
        </p:txBody>
      </p:sp>
      <p:pic>
        <p:nvPicPr>
          <p:cNvPr id="7169" name="Picture 1" descr="D:\SHKOLA\Проекты мои\+++Исследовательская работа\+Искала 2014-15\Куклы (от Тани)\коллод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521194"/>
            <a:ext cx="2699793" cy="3590372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972" y="610292"/>
            <a:ext cx="392392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Первая народная, </a:t>
            </a:r>
            <a:r>
              <a:rPr lang="ru-RU" sz="2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сделанная еще древним человеком. Тогда был обычай приносить женщин в жертву языческим богам, но </a:t>
            </a:r>
            <a:r>
              <a:rPr lang="ru-RU" sz="2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однажды кому-то </a:t>
            </a:r>
            <a:r>
              <a:rPr lang="ru-RU" sz="2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пришло в голову сделать подмену. Взяли березовое полено, нарядили его в цветастый платок и сарафан и отдали богам вместо живой женщины. </a:t>
            </a:r>
            <a:r>
              <a:rPr lang="ru-RU" sz="2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Так </a:t>
            </a:r>
            <a:r>
              <a:rPr lang="ru-RU" sz="22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эта подмена спасла жизнь женщине и стала первой куклой - игрушкой для богов. </a:t>
            </a:r>
          </a:p>
        </p:txBody>
      </p:sp>
    </p:spTree>
    <p:extLst>
      <p:ext uri="{BB962C8B-B14F-4D97-AF65-F5344CB8AC3E}">
        <p14:creationId xmlns:p14="http://schemas.microsoft.com/office/powerpoint/2010/main" val="228021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80884" y="545564"/>
            <a:ext cx="1799595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КОЛЯДА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828" y="581578"/>
            <a:ext cx="45621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Календарная зимняя кукла, создание которой приурочивается к зимнему солнцестоянию – 25 декабря.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это время наблюдались самые сильные морозы, по древним поверьям, совпадающие с разгулом злых духов.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Чтобы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помочь Коляде победить и отогнать злых духов, праздновавшие жгли костры, пели и плясали вокруг них.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15765" y="4367230"/>
            <a:ext cx="91550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Эта кукла - символ солнца и добрых отношений в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семье, представляющая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собой дородную женщину, одетую во все новое и нарядное.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некоторых местностях колядки заканчивались возле костра с пожеланиями блага себе и близким и сжиганием Коляды.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других районах её оставляли до следующего года, чтобы она хранила лад и солнечную атмосферу в семье. </a:t>
            </a:r>
          </a:p>
        </p:txBody>
      </p:sp>
      <p:pic>
        <p:nvPicPr>
          <p:cNvPr id="4102" name="Picture 6" descr="http://img-fotki.yandex.ru/get/4701/pinigina.1e/0_63598_35ae55bd_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15" y="545564"/>
            <a:ext cx="3411898" cy="3967323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28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47664" y="506498"/>
            <a:ext cx="1266693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КОЗА </a:t>
            </a:r>
          </a:p>
        </p:txBody>
      </p:sp>
      <p:pic>
        <p:nvPicPr>
          <p:cNvPr id="3075" name="Picture 3" descr="C:\Users\y410\Desktop\Куклы (от Тани)\Куклы\коз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7" y="1174676"/>
            <a:ext cx="3851919" cy="51346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51662" y="673896"/>
            <a:ext cx="51055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Обрядовая кукла </a:t>
            </a:r>
            <a:r>
              <a:rPr 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Коза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символ жизненной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силы. Она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обязательна в обряде святочно-рождественского </a:t>
            </a:r>
            <a:r>
              <a:rPr lang="ru-RU" sz="2000" b="1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колядования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У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славян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это и символ плодородия, также </a:t>
            </a:r>
            <a:r>
              <a:rPr 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Коза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амулет хорошего настроения. Коза была символом жизненной силы, и эту силу она должна была принести хозяину избы и его земле, полю, чтобы лучше родился хлеб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Одевали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куклу Козу в праздничные нарядные одежды и вручали ей обрядовые предметы: бубенцы, дудочки, колокольчики, деревянные бусы, серьги, подкову на счастье, в мешочках зерна злаковых, подарки, монеты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 ее основе - деревянная крестовина, а морда, рога, борода - из лыка или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соломы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64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2"/>
            <a:ext cx="9286876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9286876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8164" y="2204864"/>
            <a:ext cx="8134536" cy="15490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7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КУКЛЫ ОБЕРЕГИ</a:t>
            </a:r>
            <a:endParaRPr lang="ru-RU" sz="7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86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48064" y="565399"/>
            <a:ext cx="2516844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МАСЛЕНИЦА</a:t>
            </a:r>
          </a:p>
        </p:txBody>
      </p:sp>
      <p:pic>
        <p:nvPicPr>
          <p:cNvPr id="8195" name="Picture 3" descr="C:\Users\y410\Desktop\Куклы (от Тани)\Куклы\maslenitca-wm-80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8557"/>
            <a:ext cx="4435694" cy="541674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9332" y="1224234"/>
            <a:ext cx="469466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Это большая кукла с соломенными ручками и лицом. Делали её в конце зимы, в период масленичной недели.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  <a:defRPr/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Такую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куклу не хранили,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а сжигали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сразу же после изготовления, чтобы снять с себя накопившиеся за зиму неблагоприятные наслоения.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  <a:defRPr/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Обрядовую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куклу 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Масленица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изготавливали из соломы или лыка и обяза­тельно использовали дерево – тонкий ствол берёзы. Кукла непременно должна была быть одетой.</a:t>
            </a:r>
          </a:p>
        </p:txBody>
      </p:sp>
    </p:spTree>
    <p:extLst>
      <p:ext uri="{BB962C8B-B14F-4D97-AF65-F5344CB8AC3E}">
        <p14:creationId xmlns:p14="http://schemas.microsoft.com/office/powerpoint/2010/main" val="429113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76056" y="523396"/>
            <a:ext cx="2394182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БЛАГОДАТЬ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" y="4851037"/>
            <a:ext cx="9105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Дариться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со словами </a:t>
            </a: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Никогда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 унывай и руки не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опускай</a:t>
            </a: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Благодать приносит в дом благую весть, благо и напоминает женщине ее основную задачу Давать Благо. Силу женщина берет от неба, поэтому руки у нее подняты вверх и образуют воронку. </a:t>
            </a:r>
          </a:p>
        </p:txBody>
      </p:sp>
      <p:pic>
        <p:nvPicPr>
          <p:cNvPr id="1026" name="Picture 2" descr="C:\Users\y410\Desktop\Куклы (от Тани)\Куклы\благодат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36" y="563822"/>
            <a:ext cx="3672408" cy="430235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1315175"/>
            <a:ext cx="44341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Благодать 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Благо </a:t>
            </a:r>
            <a:r>
              <a:rPr 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Дающая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делается в подарок на Рождество или на праздник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Благовещения 7 апреля. </a:t>
            </a: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Можно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сделать и просто так,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знак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БлагоДарности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Тогда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Благодарность вернется к тебе с благой вестью.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Сначала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Дай, потом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Проси</a:t>
            </a: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Куклу делали яркую, веселую, радостную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20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77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601" y="5179109"/>
            <a:ext cx="910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Кукла </a:t>
            </a:r>
            <a:r>
              <a:rPr lang="ru-RU" sz="2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Вербница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как бы освящала вербу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 ней дети ходили  за веточками вербы перед Вербным воскресеньем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Лицо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 руки куклы делались из красной ткани, что олицетворяло Пасху и Возрождение.</a:t>
            </a:r>
          </a:p>
        </p:txBody>
      </p:sp>
      <p:pic>
        <p:nvPicPr>
          <p:cNvPr id="2050" name="Picture 2" descr="C:\Users\y410\Desktop\Куклы (от Тани)\Куклы\вербниц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5" y="849690"/>
            <a:ext cx="2698204" cy="41176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01659" y="1867618"/>
            <a:ext cx="38164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Кукла делается к празднику Светлое Христово Воскресенье, или Пасха.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Изготовление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куклы приравнивается к росписи пасхальных яиц и такую куклу можно дарить на праздник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Ветка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вербы в кукле олицетворяет рост, умножение, плодородие. </a:t>
            </a:r>
            <a:endParaRPr lang="ru-RU" sz="2000" dirty="0"/>
          </a:p>
        </p:txBody>
      </p:sp>
      <p:pic>
        <p:nvPicPr>
          <p:cNvPr id="2051" name="Picture 3" descr="C:\Users\y410\Desktop\Куклы (от Тани)\Куклы\вербница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255" y="715818"/>
            <a:ext cx="2624246" cy="438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87891" y="523414"/>
            <a:ext cx="4011355" cy="13051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ВЕРБНИЦА,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ПАСХАЛЬНАЯ КУКЛА</a:t>
            </a:r>
          </a:p>
        </p:txBody>
      </p:sp>
    </p:spTree>
    <p:extLst>
      <p:ext uri="{BB962C8B-B14F-4D97-AF65-F5344CB8AC3E}">
        <p14:creationId xmlns:p14="http://schemas.microsoft.com/office/powerpoint/2010/main" val="10658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01659" y="186761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endParaRPr lang="ru-RU" sz="2000" dirty="0" smtClean="0"/>
          </a:p>
          <a:p>
            <a:pPr>
              <a:lnSpc>
                <a:spcPts val="2400"/>
              </a:lnSpc>
            </a:pP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6617" y="529799"/>
            <a:ext cx="2703048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МАРТИНИЧКИ</a:t>
            </a:r>
          </a:p>
        </p:txBody>
      </p:sp>
      <p:pic>
        <p:nvPicPr>
          <p:cNvPr id="2052" name="Picture 4" descr="C:\Users\y410\Desktop\Куклы (от Тани)\Куклы\мартинич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2" y="840366"/>
            <a:ext cx="4343737" cy="359674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87159" y="1259125"/>
            <a:ext cx="47312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Мартинички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- традиционная народная кукла, относится в обрядовым куклам.</a:t>
            </a:r>
            <a:b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Мартинички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делают в марте на праздник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Закликания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Весны, который празднуется 2 недели: неделю до дня весеннего равноденствия (масленицу) и неделю после.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Куклы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вяжут парами из красных и белых ниток: белый – символ уходящей зимы, красный – символ преходящей весны и солнца.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Такие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пары куколок развешивают на ветвях деревьев, где их раскачивает весенний ветер. </a:t>
            </a:r>
            <a:endParaRPr lang="ru-RU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777" y="4653136"/>
            <a:ext cx="42778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Мартинички</a:t>
            </a:r>
            <a:r>
              <a:rPr lang="ru-RU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символизируют семью,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которая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состоит из двух половинок: мужской и женской. </a:t>
            </a:r>
          </a:p>
        </p:txBody>
      </p:sp>
    </p:spTree>
    <p:extLst>
      <p:ext uri="{BB962C8B-B14F-4D97-AF65-F5344CB8AC3E}">
        <p14:creationId xmlns:p14="http://schemas.microsoft.com/office/powerpoint/2010/main" val="51099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01659" y="186761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endParaRPr lang="ru-RU" sz="2000" dirty="0" smtClean="0"/>
          </a:p>
          <a:p>
            <a:pPr>
              <a:lnSpc>
                <a:spcPts val="2400"/>
              </a:lnSpc>
            </a:pP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526685"/>
            <a:ext cx="2199641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ВЕСНЯНКА</a:t>
            </a:r>
          </a:p>
        </p:txBody>
      </p:sp>
      <p:pic>
        <p:nvPicPr>
          <p:cNvPr id="6146" name="Picture 2" descr="C:\Users\y410\Desktop\Куклы (от Тани)\Куклы\веснян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69769"/>
            <a:ext cx="3532565" cy="5630209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34327" y="1185518"/>
            <a:ext cx="560966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Это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веселая, задорная кукла, которую делали молодые девушки на приход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весны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 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Традиционно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она очень яркая, с волосами необычного цвета, ведь изображала она не человека, а Дух пробуждающейся природы. Таких кукол девушки дарили друг другу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Веснянка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является оберегом молодости и красоты. Подарив такую куколку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мужчине, вы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желаете ему долго оставаться молодым и жизнерадостным, женщине - всегда быть обаятельной и привлекательной.</a:t>
            </a:r>
          </a:p>
          <a:p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Веснянки начинали делать с 14 марта.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Считалось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что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она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хранит ключи от весенних вод, и если захочет, то пустит воду, а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то и 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морозы напустит. </a:t>
            </a:r>
            <a:endParaRPr lang="ru-RU" sz="2000" b="1" dirty="0">
              <a:solidFill>
                <a:srgbClr val="000099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7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01659" y="186761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endParaRPr lang="ru-RU" sz="2000" dirty="0" smtClean="0"/>
          </a:p>
          <a:p>
            <a:pPr>
              <a:lnSpc>
                <a:spcPts val="2400"/>
              </a:lnSpc>
            </a:pP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7446" y="397826"/>
            <a:ext cx="3506216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ПТИЦА - РАДОСТЬ</a:t>
            </a:r>
          </a:p>
        </p:txBody>
      </p:sp>
      <p:pic>
        <p:nvPicPr>
          <p:cNvPr id="9218" name="Picture 2" descr="C:\Users\y410\Desktop\Куклы (от Тани)\Куклы\птица-радост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7" y="1106594"/>
            <a:ext cx="3817821" cy="520272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19" y="642365"/>
            <a:ext cx="529208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Это кукла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весеннего обряда, связанного с приходом весны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Считалось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что весну на своих крыльях приносят птицы. Обряд проводили замужние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женщины в ярких, нарядных одеждах, украшениях, головных уборах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сороках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– разного вида,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украшенных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перьями,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отороченных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мехом, похожие на птиц.  Женщины выходили в поле и закликали Весну.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Куколка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делается с семью птичками - символами радости на каждый день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Этих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кукол делали, встречая первых птиц, радуясь наступающему теплу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 </a:t>
            </a: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Весна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Весна красная!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Приди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Весна, с радостью, с великою милостью!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Нам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зима-то </a:t>
            </a:r>
            <a:r>
              <a:rPr lang="ru-RU" sz="2000" b="1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надоскучила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руки-ноги отморозила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!…</a:t>
            </a: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ru-RU" sz="20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56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01659" y="1867618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endParaRPr lang="ru-RU" sz="2000" dirty="0" smtClean="0"/>
          </a:p>
          <a:p>
            <a:pPr>
              <a:lnSpc>
                <a:spcPts val="2400"/>
              </a:lnSpc>
            </a:pP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34173" y="397826"/>
            <a:ext cx="1892762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КУПАВКА</a:t>
            </a:r>
          </a:p>
        </p:txBody>
      </p:sp>
      <p:pic>
        <p:nvPicPr>
          <p:cNvPr id="1026" name="Picture 2" descr="C:\Users\y410\Desktop\Куклы (от Тани)\Куклы\купав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1" y="1056661"/>
            <a:ext cx="4171727" cy="5214659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09925" y="641038"/>
            <a:ext cx="483407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Куклу</a:t>
            </a:r>
            <a:r>
              <a:rPr 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Купавку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издавна делали на Купальскую ночь, в дни летнего солнцестояния.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Это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кукла одного дня 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ей играли весь день, наряжали ее, а на закате пускали вниз по течению реки, да зорко следили, чтобы назад к берегу не прибило.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Считалось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что вместе с куколкой уплывают от мастерицы-рукодельницы все невзгоды и несчастья, ленточками привязанные к рукавам. </a:t>
            </a:r>
          </a:p>
          <a:p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После такого символического очищения можно было заряжаться солнечной энергией и направлять её на осуществление своих желаний. </a:t>
            </a:r>
          </a:p>
        </p:txBody>
      </p:sp>
    </p:spTree>
    <p:extLst>
      <p:ext uri="{BB962C8B-B14F-4D97-AF65-F5344CB8AC3E}">
        <p14:creationId xmlns:p14="http://schemas.microsoft.com/office/powerpoint/2010/main" val="6603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y410\Desktop\Куклы (от Тани)\0_60a82_cdb4311b_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79"/>
            <a:ext cx="6048672" cy="3923915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70" y="4365104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Для древних славян куклы являлись оберегом, символом благополучия, гармонии в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мире. Их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почитали, придавая сакральное значение связи человека и сил природы, божественной силы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основе кукол-оберегов были образы женщин, к которым относились с особой почтительностью, как к основательницам рода, хранительницам домашнего очага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85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y410\Desktop\Куклы (от Тани)\0_60a97_f33daba2_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76485"/>
            <a:ext cx="6480720" cy="4148659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2" y="4657943"/>
            <a:ext cx="91436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Хоть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куклы-обереги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 были похожи на женщин,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но у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них не было отличительных черт, чтобы злые духи не могли в них поселиться.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Их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считали своими друзьями, поэтому при создании кукол не использовали иглы. Древнеславянские куклы-обереги воплощали знание, веру народа в светлое будущее и связь с поколениями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13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2"/>
            <a:ext cx="9286876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75"/>
            <a:ext cx="9286876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700808"/>
            <a:ext cx="91440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Данная презентация может быть использована для внеурочной деятельности, уроков, мастер-класса.</a:t>
            </a: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Возрастная категория</a:t>
            </a: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без ограничений (1 – 11 классы, педагоги).</a:t>
            </a: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Цель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:  Повысить интерес к культуре своей родины, к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истокам народного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  творчества.</a:t>
            </a: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Задачи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lvl="0"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Ознакомление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 историей народной игрушки – куклы.</a:t>
            </a:r>
          </a:p>
          <a:p>
            <a:pPr>
              <a:lnSpc>
                <a:spcPts val="2400"/>
              </a:lnSpc>
            </a:pP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Воспитание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чувства уважения и гордости к традициям  своего народа.</a:t>
            </a: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Вовлечение в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атмосферу творческой активности.</a:t>
            </a: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Развитие эстетического вкуса, фантазии и образного мышления.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563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y410\Desktop\Куклы (от Тани)\зольная баб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" y="621624"/>
            <a:ext cx="3960440" cy="5567146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89080" y="621624"/>
            <a:ext cx="1192892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БАБА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972" y="610292"/>
            <a:ext cx="3923928" cy="5760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Самые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первые куклы делались из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золы, которая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смешивалась с водой.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Скатывался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шарик, и к нему прикреплялась юбка. </a:t>
            </a:r>
            <a:endParaRPr lang="ru-RU" sz="24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600"/>
              </a:lnSpc>
            </a:pP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Ее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называли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Баба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- женское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божество, передавали из поколения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 поколения по женской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линии чтобы она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берегла дом. Позже такие обереги стали делать из дерева, глины, ткани, соломы. Все куклы были красиво наряжены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34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54630" y="549371"/>
            <a:ext cx="4434740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СПИСОК  ИСТОЧНИКОВ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306" y="1208206"/>
            <a:ext cx="4913731" cy="4924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Узор - </a:t>
            </a:r>
            <a:r>
              <a:rPr lang="ru-RU" sz="1000" dirty="0">
                <a:latin typeface="Arial" pitchFamily="34" charset="0"/>
                <a:cs typeface="Arial" pitchFamily="34" charset="0"/>
                <a:hlinkClick r:id="rId4"/>
              </a:rPr>
              <a:t>http://</a:t>
            </a:r>
            <a:r>
              <a:rPr lang="ru-RU" sz="1000" dirty="0" smtClean="0">
                <a:latin typeface="Arial" pitchFamily="34" charset="0"/>
                <a:cs typeface="Arial" pitchFamily="34" charset="0"/>
                <a:hlinkClick r:id="rId4"/>
              </a:rPr>
              <a:t>cliparti.jimdo.com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ru-RU" sz="1000" dirty="0" smtClean="0">
                <a:latin typeface="Arial" pitchFamily="34" charset="0"/>
                <a:cs typeface="Arial" pitchFamily="34" charset="0"/>
              </a:rPr>
              <a:t>Фото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>
                <a:latin typeface="Arial" pitchFamily="34" charset="0"/>
                <a:cs typeface="Arial" pitchFamily="34" charset="0"/>
                <a:hlinkClick r:id="rId5"/>
              </a:rPr>
              <a:t>http://shkolazhizni.ru/archive/0/n-64856</a:t>
            </a:r>
            <a:r>
              <a:rPr lang="ru-RU" sz="1000" dirty="0" smtClean="0">
                <a:latin typeface="Arial" pitchFamily="34" charset="0"/>
                <a:cs typeface="Arial" pitchFamily="34" charset="0"/>
                <a:hlinkClick r:id="rId5"/>
              </a:rPr>
              <a:t>/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http://estemine.com/traditsii-poverya/kukly-oberegi-slavyan/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  <a:hlinkClick r:id="rId6"/>
              </a:rPr>
              <a:t>http://www.livemaster.ru/item/1122838-kukly-igrushki-kukla-obereg-podo…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http://podarki.ru/chto-podarit/master-klass-kukla-obereg-v-dorogu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http://shkolnie.ru/kultura/102978/index.html?page=3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http://www.livemaster.ru/item/3987371-kukly-igrushki-kukla-pelenashka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http://rodonews.ru/news_1385392762.html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  <a:hlinkClick r:id="rId7"/>
              </a:rPr>
              <a:t>http://gifakt.ru/archives/index/tajnoe-nasledie-predkov-kukly-izgo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http://www.slavyanskaya-kultura.ru/art/trade/slavjanskie-kukly-oberegi.html</a:t>
            </a:r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http://do.gendocs.ru/docs/index-285605.html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ru-RU" sz="1000" dirty="0">
                <a:latin typeface="Arial" pitchFamily="34" charset="0"/>
                <a:cs typeface="Arial" pitchFamily="34" charset="0"/>
                <a:hlinkClick r:id="rId8"/>
              </a:rPr>
              <a:t>http://kukukukly.ru/razdeli/svoimi/krupenichka-svoimi-rukami.html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http://www.liveinternet.ru/users/2310027/post266128183/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http://vyuga-07.livejournal.com/454050.html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http://tildas.ru/narodnaya-kukla/511-kukly-nerazluchniki-svoimi-rukami-master-klass.html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http://searchmasterclass.net/kukly-i-igrushki/narodnye-kukly/794495-metlushka-1.html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  <a:hlinkClick r:id="rId9"/>
              </a:rPr>
              <a:t>http://www.livemaster.ru/01082000?cat=107&amp;cb=1&amp;sort=&amp;sor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http://crt-belovodie.ru/excursions/desyatiruchka/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http://www.slavyanskaya-kultura.ru/art/trade/slavjanskie-kukly-oberegi.html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  <a:hlinkClick r:id="rId10"/>
              </a:rPr>
              <a:t>http://vk.com/wall-10279155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  <a:hlinkClick r:id="rId11"/>
              </a:rPr>
              <a:t>http://www.livemaster.ru/item/2918143-kukly-igrushki-kukly-o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  <a:hlinkClick r:id="rId12"/>
              </a:rPr>
              <a:t>http://taynoved.ru/</a:t>
            </a:r>
            <a:r>
              <a:rPr lang="ru-RU" sz="1000" dirty="0">
                <a:latin typeface="Arial" pitchFamily="34" charset="0"/>
                <a:cs typeface="Arial" pitchFamily="34" charset="0"/>
                <a:hlinkClick r:id="rId12"/>
              </a:rPr>
              <a:t>народная-кукла-день-ночь-оберег/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  <a:hlinkClick r:id="rId13"/>
              </a:rPr>
              <a:t>http://www.finnougoria.ru/community/master/324/17906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http://www.slavyanskaya-kultura.ru/art/trade/slavjanskie-kukly-oberegi.html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http://www.liveinternet.ru/users/2310027/post266128183</a:t>
            </a:r>
            <a:r>
              <a:rPr lang="sq-AL" sz="1000" dirty="0" smtClean="0">
                <a:latin typeface="Arial" pitchFamily="34" charset="0"/>
                <a:cs typeface="Arial" pitchFamily="34" charset="0"/>
              </a:rPr>
              <a:t>/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32037" y="1340768"/>
            <a:ext cx="4192211" cy="4529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  <a:hlinkClick r:id="rId14"/>
              </a:rPr>
              <a:t>http://hobby-terra.ru/narodnaya-kukla-kuklyi-oberegi/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http://prazdnichnyymir.ru/den-semi/5694/slavjanskie-kukly-oberegi-2/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http://vyuga-07.livejournal.com/454050.html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http://vk.com/photo-36412937_330818670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 smtClean="0">
                <a:latin typeface="Arial" pitchFamily="34" charset="0"/>
                <a:cs typeface="Arial" pitchFamily="34" charset="0"/>
                <a:hlinkClick r:id="rId15"/>
              </a:rPr>
              <a:t>http</a:t>
            </a:r>
            <a:r>
              <a:rPr lang="sq-AL" sz="1000" dirty="0">
                <a:latin typeface="Arial" pitchFamily="34" charset="0"/>
                <a:cs typeface="Arial" pitchFamily="34" charset="0"/>
                <a:hlinkClick r:id="rId15"/>
              </a:rPr>
              <a:t>://luckytoys.ru/mclass/view/2/novogodnii_kotik_1410.html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http://prazdnichnyymir.ru/den-semi/5694/slavjanskie-kukly-oberegi-2/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  <a:hlinkClick r:id="rId16"/>
              </a:rPr>
              <a:t>http://kukukukly.ru/razdeli/kuklu/kukla-vudu-risunok.html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 smtClean="0">
                <a:latin typeface="Arial" pitchFamily="34" charset="0"/>
                <a:cs typeface="Arial" pitchFamily="34" charset="0"/>
                <a:hlinkClick r:id="rId17"/>
              </a:rPr>
              <a:t>http</a:t>
            </a:r>
            <a:r>
              <a:rPr lang="sq-AL" sz="1000" dirty="0">
                <a:latin typeface="Arial" pitchFamily="34" charset="0"/>
                <a:cs typeface="Arial" pitchFamily="34" charset="0"/>
                <a:hlinkClick r:id="rId17"/>
              </a:rPr>
              <a:t>://www.liveinternet.ru/users/2310027/post266128183</a:t>
            </a:r>
            <a:r>
              <a:rPr lang="sq-AL" sz="1000" dirty="0" smtClean="0">
                <a:latin typeface="Arial" pitchFamily="34" charset="0"/>
                <a:cs typeface="Arial" pitchFamily="34" charset="0"/>
                <a:hlinkClick r:id="rId17"/>
              </a:rPr>
              <a:t>/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http://www.deliya-toys.ru/interesting/43-narodnaya-kukla.html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http://www.livemaster.ru/item/1303251-kukly-igrushki-udmurtskaya-zolnaya-kukla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http://alexvk.ru/sub/podarok.asp?issue=74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  <a:hlinkClick r:id="rId18"/>
              </a:rPr>
              <a:t>http://master-klass.livejournal.com/291916.html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  <a:hlinkClick r:id="rId19"/>
              </a:rPr>
              <a:t>http://dlya-woman.ru/kukla-maslenitsa-master-klass/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http://pribaikal.ru/folk-masters-images/gallery/0/210.html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http://pribaikal.ru/folk-masters-images/gallery/0/210.html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http://prazdnichnyymir.ru/den-semi/5695/slavjanskie-kukly-oberegi-1/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http://prazdnichnyymir.ru/den-semi/5694/slavjanskie-kukly-oberegi-2/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http://dou250spb.ru/tryapichnaya--kukla.-igrushka-svoim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http://samopoznanie.ru/trainings/master-klass_kukla_kupavka/?date=29360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http://vyuga-07.livejournal.com/454050.html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400"/>
              </a:lnSpc>
            </a:pPr>
            <a:r>
              <a:rPr lang="sq-AL" sz="1000" dirty="0">
                <a:latin typeface="Arial" pitchFamily="34" charset="0"/>
                <a:cs typeface="Arial" pitchFamily="34" charset="0"/>
              </a:rPr>
              <a:t>http://vyuga-07.livejournal.com/454050.html</a:t>
            </a:r>
            <a:endParaRPr lang="ru-RU" sz="1000" dirty="0">
              <a:latin typeface="Arial" pitchFamily="34" charset="0"/>
              <a:cs typeface="Arial" pitchFamily="34" charset="0"/>
            </a:endParaRP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Музыка – Локшин Дмитрий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Солнце красное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закатилося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”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sq-AL" sz="1000" dirty="0" smtClean="0">
                <a:latin typeface="Arial" pitchFamily="34" charset="0"/>
                <a:cs typeface="Arial" pitchFamily="34" charset="0"/>
                <a:hlinkClick r:id="rId20"/>
              </a:rPr>
              <a:t>mp3-db.ru</a:t>
            </a:r>
            <a:r>
              <a:rPr lang="sq-AL" sz="1000" dirty="0" smtClean="0">
                <a:latin typeface="Arial" pitchFamily="34" charset="0"/>
                <a:cs typeface="Arial" pitchFamily="34" charset="0"/>
              </a:rPr>
              <a:t>›</a:t>
            </a:r>
            <a:r>
              <a:rPr lang="sq-AL" sz="1000" dirty="0" smtClean="0">
                <a:latin typeface="Arial" pitchFamily="34" charset="0"/>
                <a:cs typeface="Arial" pitchFamily="34" charset="0"/>
                <a:hlinkClick r:id="rId21"/>
              </a:rPr>
              <a:t>mp3/</a:t>
            </a:r>
            <a:r>
              <a:rPr lang="ru-RU" sz="1000" b="1" dirty="0">
                <a:latin typeface="Arial" pitchFamily="34" charset="0"/>
                <a:cs typeface="Arial" pitchFamily="34" charset="0"/>
                <a:hlinkClick r:id="rId21"/>
              </a:rPr>
              <a:t>ДМИТРИЙ ЛОКШИН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78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SHKOLA\Проекты мои\+++Исследовательская работа\+Искала 2014-15\Куклы (от Тани)\подорожниц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3" y="608086"/>
            <a:ext cx="3970363" cy="424135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86350" y="548679"/>
            <a:ext cx="3124766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ПОДОРОЖНИЦА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95936" y="1207514"/>
            <a:ext cx="5046871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Мужчины тоже пользовались силой куклы. Женщина давала куклу мужчине, когда тот уходил в дорогу или на войну. </a:t>
            </a:r>
          </a:p>
        </p:txBody>
      </p:sp>
      <p:pic>
        <p:nvPicPr>
          <p:cNvPr id="16386" name="Picture 2" descr="C:\Users\y410\Desktop\Куклы (от Тани)\подорожница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05149"/>
            <a:ext cx="3318679" cy="3704172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43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SHKOLA\Проекты мои\+++Исследовательская работа\+Искала 2014-15\Куклы (от Тани)\подорожница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01" y="1207513"/>
            <a:ext cx="6932293" cy="475393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71800" y="548678"/>
            <a:ext cx="3124766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ПОДОРОЖНИЦА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835815"/>
            <a:ext cx="9396536" cy="44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lang="ru-RU" sz="2400" b="1" kern="400" spc="-16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Считалось, что </a:t>
            </a:r>
            <a:r>
              <a:rPr lang="ru-RU" sz="2400" b="1" kern="400" spc="-16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она </a:t>
            </a:r>
            <a:r>
              <a:rPr lang="ru-RU" sz="2400" b="1" kern="400" spc="-16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охраняет мужчину и напоминает о доме, очаге. </a:t>
            </a:r>
          </a:p>
        </p:txBody>
      </p:sp>
    </p:spTree>
    <p:extLst>
      <p:ext uri="{BB962C8B-B14F-4D97-AF65-F5344CB8AC3E}">
        <p14:creationId xmlns:p14="http://schemas.microsoft.com/office/powerpoint/2010/main" val="402685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y410\Desktop\Куклы (от Тани)\пеленаш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418" y="598214"/>
            <a:ext cx="3035307" cy="3353104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y410\Desktop\Куклы (от Тани)\пеленаш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9092">
            <a:off x="5940078" y="1535058"/>
            <a:ext cx="3054892" cy="2291168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&amp;Kcy;&amp;Ucy;&amp;Kcy;&amp;Lcy;&amp;Acy; - &amp;Pcy;&amp;IEcy;&amp;Lcy;&amp;IEcy;&amp;Ncy;&amp;Acy;&amp;SHcy;&amp;Kcy;&amp;A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1955">
            <a:off x="186913" y="1575817"/>
            <a:ext cx="3254729" cy="2035802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2972" y="581049"/>
            <a:ext cx="2531462" cy="6588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ПЕЛЕНАШКА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53" y="3951318"/>
            <a:ext cx="9126439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 каждого младенца была в колыбельке яркая куколка, охраняющая от </a:t>
            </a:r>
            <a:r>
              <a:rPr lang="en-US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дурного глаза</a:t>
            </a:r>
            <a:r>
              <a:rPr lang="en-US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Эта кукла - </a:t>
            </a:r>
            <a:r>
              <a:rPr lang="ru-RU" sz="2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Берегиня</a:t>
            </a: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Сна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охраняла детский сон, успокаивала его. Лицо у нее оставалось белым. Считалось, что в куклу без лица не могут вселиться злые духи. Она должна была принести ему здоровье и радость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. Позже она служила ребёнку первой </a:t>
            </a:r>
            <a:r>
              <a:rPr lang="ru-RU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детской </a:t>
            </a: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игрушкой.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6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2"/>
            <a:ext cx="9144000" cy="54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SHKOLA\Проекты мои\+++Исследовательская работа\+Искала 2014-15\Куклы (от Тани)\4-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6309321"/>
            <a:ext cx="9144000" cy="54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&amp;Tcy;&amp;acy;&amp;jcy;&amp;ncy;&amp;ocy;&amp;iecy; &amp;ncy;&amp;acy;&amp;scy;&amp;lcy;&amp;iecy;&amp;dcy;&amp;icy;&amp;iecy; &amp;pcy;&amp;rcy;&amp;iecy;&amp;dcy;&amp;kcy;&amp;ocy;&amp;vcy;: &amp;kcy;&amp;ucy;&amp;kcy;&amp;lcy;&amp;ycy;, &amp;icy;&amp;zcy;&amp;gcy;&amp;ocy;&amp;ncy;&amp;yacy;&amp;yucy;&amp;shchcy;&amp;icy;&amp;iecy; &amp;zcy;&amp;lcy;&amp;ocy; &amp;Gcy;&amp;icy;&amp;pcy;&amp;ocy;&amp;tcy;&amp;iecy;&amp;zcy;&amp;ycy; &amp;icy; &amp;fcy;&amp;acy;&amp;kcy;&amp;tcy;&amp;y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750"/>
            <a:ext cx="5652120" cy="4186558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45336" y="567750"/>
            <a:ext cx="2205347" cy="13051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КУБЫШКА-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ТРАВНИЦА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52120" y="1872915"/>
            <a:ext cx="3491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Были также обереги из трав для поддержания здоровья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семьи.</a:t>
            </a:r>
            <a:r>
              <a:rPr lang="ru-RU" sz="2000" dirty="0" smtClean="0"/>
              <a:t> </a:t>
            </a:r>
          </a:p>
          <a:p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Такие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куклы делались изо льна или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хлопка, а внутрь накладывали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разные травы: зверобой, мяту,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тысячелистник, чабрец, хвою. </a:t>
            </a:r>
            <a:endParaRPr lang="ru-RU" sz="20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709996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рукам тоже привязываются два небольших мешочка с травой. </a:t>
            </a:r>
            <a:endParaRPr lang="ru-RU" sz="20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Куклу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наряжают, и когда первый раз вносят в дом, где она будет </a:t>
            </a: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жить</a:t>
            </a:r>
            <a:r>
              <a:rPr lang="en-US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”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мнут в руках,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трут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 запах наполняет все комнаты,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а травяной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дух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отгоняет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духов болезни. Часто такие куклы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укладывали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возле больного или ребенка. Каждые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ru-RU" sz="20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года делались новые </a:t>
            </a:r>
            <a:r>
              <a:rPr lang="ru-RU" sz="20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Травницы.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670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3371</Words>
  <Application>Microsoft Office PowerPoint</Application>
  <PresentationFormat>Экран (4:3)</PresentationFormat>
  <Paragraphs>318</Paragraphs>
  <Slides>50</Slides>
  <Notes>50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y410</dc:creator>
  <cp:lastModifiedBy>y410</cp:lastModifiedBy>
  <cp:revision>222</cp:revision>
  <dcterms:created xsi:type="dcterms:W3CDTF">2014-10-30T17:51:11Z</dcterms:created>
  <dcterms:modified xsi:type="dcterms:W3CDTF">2015-01-03T16:48:17Z</dcterms:modified>
</cp:coreProperties>
</file>