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9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5" r:id="rId6"/>
    <p:sldId id="267" r:id="rId7"/>
    <p:sldId id="268" r:id="rId8"/>
    <p:sldId id="269" r:id="rId9"/>
    <p:sldId id="264" r:id="rId10"/>
    <p:sldId id="270" r:id="rId11"/>
    <p:sldId id="266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21"/>
    <a:srgbClr val="006600"/>
    <a:srgbClr val="002B70"/>
    <a:srgbClr val="0D3E95"/>
    <a:srgbClr val="145CDE"/>
    <a:srgbClr val="001B4C"/>
    <a:srgbClr val="002560"/>
    <a:srgbClr val="2975FF"/>
    <a:srgbClr val="9CBCF6"/>
    <a:srgbClr val="61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zvd.ru/shkola-territorija_zdorovja?id=286" TargetMode="External"/><Relationship Id="rId7" Type="http://schemas.openxmlformats.org/officeDocument/2006/relationships/hyperlink" Target="http://yandex.ru/images/" TargetMode="External"/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pedsovet.su/load/388-1-0-40326" TargetMode="External"/><Relationship Id="rId5" Type="http://schemas.openxmlformats.org/officeDocument/2006/relationships/hyperlink" Target="http://infourok.ru/material.html?mid=20746" TargetMode="External"/><Relationship Id="rId4" Type="http://schemas.openxmlformats.org/officeDocument/2006/relationships/hyperlink" Target="http://nsportal.ru/nachalnaya-shkola/materialy-dlya-roditelei/2013/11/18/prezentatsiya-po-profilaktike-prostudnyk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908720"/>
            <a:ext cx="813690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sng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Дед Мороз предупреждает: </a:t>
            </a:r>
            <a:r>
              <a:rPr kumimoji="0" lang="ru-RU" sz="5400" b="1" i="0" u="none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как сделать щит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от простуды</a:t>
            </a:r>
            <a:endParaRPr kumimoji="0" lang="ru-RU" sz="5400" b="1" i="0" u="none" strike="noStrike" kern="120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46003" y="3284984"/>
            <a:ext cx="4124002" cy="151216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презентацию выполнила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отапова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Алла Валерьевна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ГБОУ СОШ №777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Москва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ru-RU" alt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Ты ЗАБОЛЕЛ. Что делать?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563888" y="1268760"/>
            <a:ext cx="5281662" cy="41414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Обязательно вызови врача!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Соблюдай постельный режим!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Избегай контактов с друзьями!</a:t>
            </a:r>
            <a:endParaRPr lang="ru-RU" altLang="ru-RU" sz="2800" b="1" dirty="0" smtClean="0">
              <a:solidFill>
                <a:schemeClr val="accent3">
                  <a:lumMod val="50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Соблюдай правила личной гигиены, используй медицинскую маску!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Пей много жидкости!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0677">
            <a:off x="1014229" y="1286142"/>
            <a:ext cx="1787478" cy="22343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0915">
            <a:off x="1052756" y="3751293"/>
            <a:ext cx="2120172" cy="2271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10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БУДЬТЕ ЗДОРОВЫ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!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68760"/>
            <a:ext cx="6028434" cy="4525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148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8" y="836712"/>
            <a:ext cx="7344816" cy="495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ИСТОЧНИКИ:</a:t>
            </a:r>
            <a:endParaRPr lang="ru-RU" sz="2800" b="1" i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  <a:hlinkClick r:id="rId2"/>
              </a:rPr>
              <a:t>http://elenaranko.ucoz.ru/</a:t>
            </a:r>
            <a:endParaRPr lang="ru-RU" sz="2000" i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2000" i="1" u="sng" dirty="0">
                <a:solidFill>
                  <a:schemeClr val="accent3">
                    <a:lumMod val="50000"/>
                  </a:schemeClr>
                </a:solidFill>
                <a:ea typeface="Calibri"/>
                <a:cs typeface="Times New Roman"/>
                <a:hlinkClick r:id="rId3"/>
              </a:rPr>
              <a:t>http://</a:t>
            </a:r>
            <a:r>
              <a:rPr lang="ru-RU" sz="2000" i="1" u="sng" dirty="0" smtClean="0">
                <a:solidFill>
                  <a:schemeClr val="accent3">
                    <a:lumMod val="50000"/>
                  </a:schemeClr>
                </a:solidFill>
                <a:ea typeface="Calibri"/>
                <a:cs typeface="Times New Roman"/>
                <a:hlinkClick r:id="rId3"/>
              </a:rPr>
              <a:t>school-zvd.ru/shkola-territorija_zdorovja?id=286</a:t>
            </a:r>
            <a:endParaRPr lang="ru-RU" sz="2000" i="1" u="sng" dirty="0" smtClean="0">
              <a:solidFill>
                <a:schemeClr val="accent3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i="1" u="sng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http://nsportal.ru/nachalnaya-shkola/materialy-dlya-roditelei/2013/11/18/prezentatsiya-po-profilaktike-prostudnykh</a:t>
            </a:r>
            <a:endParaRPr lang="ru-RU" sz="2000" i="1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i="1" u="sng" dirty="0" smtClean="0">
                <a:solidFill>
                  <a:schemeClr val="accent3">
                    <a:lumMod val="50000"/>
                  </a:schemeClr>
                </a:solidFill>
                <a:ea typeface="Calibri"/>
                <a:cs typeface="Times New Roman"/>
                <a:hlinkClick r:id="rId5"/>
              </a:rPr>
              <a:t>http</a:t>
            </a:r>
            <a:r>
              <a:rPr lang="ru-RU" sz="2000" i="1" u="sng" dirty="0">
                <a:solidFill>
                  <a:schemeClr val="accent3">
                    <a:lumMod val="50000"/>
                  </a:schemeClr>
                </a:solidFill>
                <a:ea typeface="Calibri"/>
                <a:cs typeface="Times New Roman"/>
                <a:hlinkClick r:id="rId5"/>
              </a:rPr>
              <a:t>://</a:t>
            </a:r>
            <a:r>
              <a:rPr lang="ru-RU" sz="2000" i="1" u="sng" dirty="0" smtClean="0">
                <a:solidFill>
                  <a:schemeClr val="accent3">
                    <a:lumMod val="50000"/>
                  </a:schemeClr>
                </a:solidFill>
                <a:ea typeface="Calibri"/>
                <a:cs typeface="Times New Roman"/>
                <a:hlinkClick r:id="rId5"/>
              </a:rPr>
              <a:t>infourok.ru/material.html?mid=20746</a:t>
            </a:r>
            <a:endParaRPr lang="ru-RU" sz="2000" i="1" u="sng" dirty="0" smtClean="0">
              <a:solidFill>
                <a:schemeClr val="accent3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i="1" u="sng" dirty="0">
                <a:solidFill>
                  <a:schemeClr val="accent3">
                    <a:lumMod val="50000"/>
                  </a:schemeClr>
                </a:solidFill>
                <a:hlinkClick r:id="rId6"/>
              </a:rPr>
              <a:t>http://</a:t>
            </a:r>
            <a:r>
              <a:rPr lang="ru-RU" sz="2000" i="1" u="sng" dirty="0" smtClean="0">
                <a:solidFill>
                  <a:schemeClr val="accent3">
                    <a:lumMod val="50000"/>
                  </a:schemeClr>
                </a:solidFill>
                <a:hlinkClick r:id="rId6"/>
              </a:rPr>
              <a:t>pedsovet.su/load/388-1-0-40326</a:t>
            </a:r>
            <a:endParaRPr lang="ru-RU" sz="2000" i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  <a:hlinkClick r:id="rId7"/>
              </a:rPr>
              <a:t>http://yandex.ru/images</a:t>
            </a: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  <a:hlinkClick r:id="rId7"/>
              </a:rPr>
              <a:t>/</a:t>
            </a:r>
            <a:endParaRPr lang="ru-RU" sz="20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Поляков В.В. Основы безопасности жизнедеятельности. 2-4 класс. – М., 1998.</a:t>
            </a:r>
            <a:endParaRPr lang="ru-RU" sz="2000" i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ла\Desktop\Новая папка\58154a0948ed126ceb87f1ebd5b2a56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3895725" cy="566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78430" y="476672"/>
            <a:ext cx="375274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Зимой на улице столько интересного! Можно кататься на коньках, лыжах и санках, лепить снеговика, играть в снежки, гулять по заснеженному лесу…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Но если ты болеешь, тебе придётся сидеть дома и завидовать друзьям.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Как же сделать так, чтобы ты не заболел? 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Я могу дать несколько полезных советов.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193" y="620688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Источником инфекции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чаще всего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является больной человек. </a:t>
            </a:r>
            <a:b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Мы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заражаемся вдыхая воздух с мельчайшими капельками слюны и мокроты, выделяемыми больными при кашле 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чихании.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/>
            </a:r>
            <a:b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также при контакте с больными при рукопожатии, обмениваясь предметами личной гигиены (носовой платок, полотенце) и другими предметами быта (посуда, телефон, карандаши,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игрушки).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93" y="3284984"/>
            <a:ext cx="2528441" cy="16561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573016"/>
            <a:ext cx="2359980" cy="23599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279035"/>
            <a:ext cx="2301100" cy="191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5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994122"/>
          </a:xfrm>
          <a:noFill/>
        </p:spPr>
        <p:txBody>
          <a:bodyPr/>
          <a:lstStyle/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Симптомы заболевания:</a:t>
            </a:r>
          </a:p>
        </p:txBody>
      </p:sp>
      <p:sp>
        <p:nvSpPr>
          <p:cNvPr id="5123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1124744"/>
            <a:ext cx="8229600" cy="40324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- высокая температура;</a:t>
            </a:r>
          </a:p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- озноб и слабость; </a:t>
            </a:r>
          </a:p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- боль и ломота во </a:t>
            </a:r>
          </a:p>
          <a:p>
            <a:pPr>
              <a:buFont typeface="Wingdings" pitchFamily="2" charset="2"/>
              <a:buNone/>
            </a:pP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     всем теле;</a:t>
            </a:r>
          </a:p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- кашель;</a:t>
            </a:r>
          </a:p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- головная боль;</a:t>
            </a:r>
          </a:p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- насморк или заложенность носа.</a:t>
            </a:r>
          </a:p>
          <a:p>
            <a:pPr>
              <a:buFont typeface="Wingdings" pitchFamily="2" charset="2"/>
              <a:buNone/>
            </a:pPr>
            <a:endParaRPr lang="ru-RU" altLang="ru-RU" b="1" dirty="0" smtClean="0"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84784"/>
            <a:ext cx="2798309" cy="2798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364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Внимание! Важно:</a:t>
            </a:r>
            <a:endParaRPr lang="ru-RU" altLang="ru-RU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8813" y="1600200"/>
            <a:ext cx="5487987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Поддерживай прохладную температуру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в комнате.</a:t>
            </a:r>
            <a:endParaRPr lang="ru-RU" altLang="ru-RU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Регулярно проветривай комнату и делай влажную уборку.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Одевайся  по погоде.</a:t>
            </a:r>
            <a:endParaRPr lang="ru-RU" altLang="ru-RU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481">
            <a:off x="6444208" y="1844824"/>
            <a:ext cx="2190750" cy="164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9766">
            <a:off x="688486" y="1229826"/>
            <a:ext cx="1905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2238">
            <a:off x="564230" y="3278895"/>
            <a:ext cx="2768027" cy="2076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7314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ru-RU" alt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Внимание! Важно: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55576" y="1268760"/>
            <a:ext cx="4806950" cy="40469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Прикрывай рот и нос при чихании или кашле.</a:t>
            </a:r>
          </a:p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Избегай прикосновений ко своему рту и носу.</a:t>
            </a:r>
          </a:p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Соблюдай «дистанцию» при общении.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115">
            <a:off x="6155475" y="1272726"/>
            <a:ext cx="2133184" cy="2047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24" y="3335753"/>
            <a:ext cx="1658254" cy="1658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8434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ru-RU" alt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Внимание! Важно: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343400" y="1905000"/>
            <a:ext cx="450215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b="1" dirty="0" smtClean="0">
                <a:effectLst/>
              </a:rPr>
              <a:t>   </a:t>
            </a:r>
            <a:r>
              <a:rPr lang="ru-RU" alt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Часто и очень тщательно мой руки с мылом!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9408">
            <a:off x="1152923" y="3519284"/>
            <a:ext cx="2735471" cy="2051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9531">
            <a:off x="1579091" y="1381256"/>
            <a:ext cx="2677100" cy="2007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331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ru-RU" alt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Внимание! Важно: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812223" y="1484784"/>
            <a:ext cx="4688086" cy="34563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Избегай общения с людьми, которые могут быть больными.</a:t>
            </a:r>
          </a:p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Старайся поменьше находиться в местах скопления людей.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0737">
            <a:off x="731233" y="1472751"/>
            <a:ext cx="3038799" cy="2279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0153">
            <a:off x="1356367" y="3770580"/>
            <a:ext cx="2262550" cy="1986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554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Внимание! Важно: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Ежедневно делай зарядку!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Закаляйся!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Ешь побольше полезных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овощей и фруктов – 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них много витаминов!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Соблюдай режим дня!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45376"/>
            <a:ext cx="2829694" cy="17665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193">
            <a:off x="3641089" y="4806474"/>
            <a:ext cx="2327118" cy="1693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870" y="3467906"/>
            <a:ext cx="2663571" cy="2082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673">
            <a:off x="6473179" y="1273934"/>
            <a:ext cx="2148830" cy="21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9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00"/>
      </a:hlink>
      <a:folHlink>
        <a:srgbClr val="8AA84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310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Симптомы заболевания:</vt:lpstr>
      <vt:lpstr>Внимание! Важно:</vt:lpstr>
      <vt:lpstr>Внимание! Важно:</vt:lpstr>
      <vt:lpstr>Внимание! Важно:</vt:lpstr>
      <vt:lpstr>Внимание! Важно:</vt:lpstr>
      <vt:lpstr>Внимание! Важно:</vt:lpstr>
      <vt:lpstr>Ты ЗАБОЛЕЛ. Что делать?</vt:lpstr>
      <vt:lpstr>БУДЬТЕ ЗДОРОВЫ!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25</cp:revision>
  <dcterms:created xsi:type="dcterms:W3CDTF">2013-08-17T08:34:50Z</dcterms:created>
  <dcterms:modified xsi:type="dcterms:W3CDTF">2015-01-20T14:18:29Z</dcterms:modified>
</cp:coreProperties>
</file>