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6" r:id="rId4"/>
    <p:sldId id="267" r:id="rId5"/>
    <p:sldId id="275" r:id="rId6"/>
    <p:sldId id="265" r:id="rId7"/>
    <p:sldId id="276" r:id="rId8"/>
    <p:sldId id="277" r:id="rId9"/>
    <p:sldId id="270" r:id="rId10"/>
    <p:sldId id="264" r:id="rId11"/>
    <p:sldId id="280" r:id="rId12"/>
    <p:sldId id="281" r:id="rId13"/>
    <p:sldId id="269" r:id="rId14"/>
    <p:sldId id="283" r:id="rId15"/>
    <p:sldId id="271" r:id="rId16"/>
    <p:sldId id="285" r:id="rId17"/>
    <p:sldId id="262" r:id="rId18"/>
    <p:sldId id="274" r:id="rId19"/>
    <p:sldId id="259" r:id="rId20"/>
    <p:sldId id="273" r:id="rId21"/>
    <p:sldId id="260" r:id="rId22"/>
    <p:sldId id="286" r:id="rId23"/>
    <p:sldId id="272" r:id="rId24"/>
    <p:sldId id="258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4850" y="404813"/>
            <a:ext cx="1655763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91440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0424-29B6-4085-A646-882D94EDFDDB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24CF-1618-4A75-8558-E13DFC47A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1C0D-E0AE-49B3-84F7-8DC9443EE475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9F59-FBD8-4D3A-9FC1-E350CBE11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B3C6-0525-433E-AE2E-51AD02FD2ABA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807B-C9BD-4A63-909C-610B962B2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7AD5-8209-42C5-BC5D-833E29AE3AAC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A44A-12B3-41B5-9C0D-2DC86DED2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DD19-DD1B-4351-A439-575993820345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A367-A73A-4764-A3F6-AD90EB9BF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DEA48-4E79-4E30-9E27-284E09FA1241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4E24E-9A23-470F-9CED-E37871A69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ctrTitle"/>
          </p:nvPr>
        </p:nvSpPr>
        <p:spPr>
          <a:xfrm>
            <a:off x="2555875" y="1628775"/>
            <a:ext cx="3744913" cy="2447925"/>
          </a:xfrm>
        </p:spPr>
        <p:txBody>
          <a:bodyPr/>
          <a:lstStyle/>
          <a:p>
            <a:pPr eaLnBrk="1" hangingPunct="1"/>
            <a:r>
              <a:rPr lang="ru-RU" sz="3600" b="1" smtClean="0"/>
              <a:t>Математический КВМ.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plant"/>
          <p:cNvSpPr>
            <a:spLocks noEditPoints="1" noChangeArrowheads="1"/>
          </p:cNvSpPr>
          <p:nvPr/>
        </p:nvSpPr>
        <p:spPr bwMode="auto">
          <a:xfrm>
            <a:off x="611188" y="620713"/>
            <a:ext cx="1008062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91</a:t>
            </a:r>
          </a:p>
        </p:txBody>
      </p:sp>
      <p:sp>
        <p:nvSpPr>
          <p:cNvPr id="13323" name="plant"/>
          <p:cNvSpPr>
            <a:spLocks noEditPoints="1" noChangeArrowheads="1"/>
          </p:cNvSpPr>
          <p:nvPr/>
        </p:nvSpPr>
        <p:spPr bwMode="auto">
          <a:xfrm>
            <a:off x="1331913" y="2133600"/>
            <a:ext cx="1008062" cy="1008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/>
              <a:t>13</a:t>
            </a:r>
          </a:p>
        </p:txBody>
      </p:sp>
      <p:sp>
        <p:nvSpPr>
          <p:cNvPr id="13324" name="plant"/>
          <p:cNvSpPr>
            <a:spLocks noEditPoints="1" noChangeArrowheads="1"/>
          </p:cNvSpPr>
          <p:nvPr/>
        </p:nvSpPr>
        <p:spPr bwMode="auto">
          <a:xfrm>
            <a:off x="3203575" y="1125538"/>
            <a:ext cx="1008063" cy="11509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?</a:t>
            </a:r>
          </a:p>
        </p:txBody>
      </p:sp>
      <p:sp>
        <p:nvSpPr>
          <p:cNvPr id="13325" name="plant"/>
          <p:cNvSpPr>
            <a:spLocks noEditPoints="1" noChangeArrowheads="1"/>
          </p:cNvSpPr>
          <p:nvPr/>
        </p:nvSpPr>
        <p:spPr bwMode="auto">
          <a:xfrm>
            <a:off x="5148263" y="765175"/>
            <a:ext cx="1008062" cy="10795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?</a:t>
            </a:r>
          </a:p>
        </p:txBody>
      </p:sp>
      <p:sp>
        <p:nvSpPr>
          <p:cNvPr id="13326" name="plant"/>
          <p:cNvSpPr>
            <a:spLocks noEditPoints="1" noChangeArrowheads="1"/>
          </p:cNvSpPr>
          <p:nvPr/>
        </p:nvSpPr>
        <p:spPr bwMode="auto">
          <a:xfrm>
            <a:off x="6804025" y="836613"/>
            <a:ext cx="1008063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?</a:t>
            </a:r>
          </a:p>
        </p:txBody>
      </p:sp>
      <p:sp>
        <p:nvSpPr>
          <p:cNvPr id="13327" name="plant"/>
          <p:cNvSpPr>
            <a:spLocks noEditPoints="1" noChangeArrowheads="1"/>
          </p:cNvSpPr>
          <p:nvPr/>
        </p:nvSpPr>
        <p:spPr bwMode="auto">
          <a:xfrm>
            <a:off x="6732588" y="2420938"/>
            <a:ext cx="1008062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/>
              <a:t>10</a:t>
            </a:r>
          </a:p>
        </p:txBody>
      </p:sp>
      <p:sp>
        <p:nvSpPr>
          <p:cNvPr id="13328" name="plant"/>
          <p:cNvSpPr>
            <a:spLocks noEditPoints="1" noChangeArrowheads="1"/>
          </p:cNvSpPr>
          <p:nvPr/>
        </p:nvSpPr>
        <p:spPr bwMode="auto">
          <a:xfrm>
            <a:off x="5076825" y="2924175"/>
            <a:ext cx="1008063" cy="1008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?</a:t>
            </a:r>
          </a:p>
        </p:txBody>
      </p:sp>
      <p:sp>
        <p:nvSpPr>
          <p:cNvPr id="13329" name="plant"/>
          <p:cNvSpPr>
            <a:spLocks noEditPoints="1" noChangeArrowheads="1"/>
          </p:cNvSpPr>
          <p:nvPr/>
        </p:nvSpPr>
        <p:spPr bwMode="auto">
          <a:xfrm>
            <a:off x="3563938" y="3357563"/>
            <a:ext cx="1008062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?</a:t>
            </a:r>
          </a:p>
        </p:txBody>
      </p:sp>
      <p:sp>
        <p:nvSpPr>
          <p:cNvPr id="13330" name="plant"/>
          <p:cNvSpPr>
            <a:spLocks noEditPoints="1" noChangeArrowheads="1"/>
          </p:cNvSpPr>
          <p:nvPr/>
        </p:nvSpPr>
        <p:spPr bwMode="auto">
          <a:xfrm>
            <a:off x="3132138" y="5013325"/>
            <a:ext cx="1008062" cy="1008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?</a:t>
            </a:r>
          </a:p>
        </p:txBody>
      </p:sp>
      <p:sp>
        <p:nvSpPr>
          <p:cNvPr id="13331" name="plant"/>
          <p:cNvSpPr>
            <a:spLocks noEditPoints="1" noChangeArrowheads="1"/>
          </p:cNvSpPr>
          <p:nvPr/>
        </p:nvSpPr>
        <p:spPr bwMode="auto">
          <a:xfrm>
            <a:off x="5651500" y="5157788"/>
            <a:ext cx="1008063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?</a:t>
            </a:r>
          </a:p>
        </p:txBody>
      </p:sp>
      <p:sp>
        <p:nvSpPr>
          <p:cNvPr id="13332" name="plant"/>
          <p:cNvSpPr>
            <a:spLocks noEditPoints="1" noChangeArrowheads="1"/>
          </p:cNvSpPr>
          <p:nvPr/>
        </p:nvSpPr>
        <p:spPr bwMode="auto">
          <a:xfrm>
            <a:off x="7235825" y="4508500"/>
            <a:ext cx="1008063" cy="1008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0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4284663" y="1700213"/>
            <a:ext cx="935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227763" y="1484313"/>
            <a:ext cx="5762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7596188" y="19161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6084888" y="3213100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4572000" y="3644900"/>
            <a:ext cx="5048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3708400" y="4292600"/>
            <a:ext cx="714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356100" y="5805488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V="1">
            <a:off x="6804025" y="5300663"/>
            <a:ext cx="6477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611188" y="1700213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:</a:t>
            </a: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4211638" y="2636838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 5</a:t>
            </a:r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2700338" y="407670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:4</a:t>
            </a: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4572000" y="4941888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 2</a:t>
            </a:r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auto">
          <a:xfrm>
            <a:off x="6300788" y="450850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- 50</a:t>
            </a:r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>
            <a:off x="5795963" y="234950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 2</a:t>
            </a: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7740650" y="213360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- 4</a:t>
            </a:r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>
            <a:off x="6011863" y="47625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:6</a:t>
            </a:r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4211638" y="836613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х12</a:t>
            </a: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1331913" y="1628775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2411413" y="2205038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5" grpId="0" animBg="1"/>
      <p:bldP spid="13326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 animBg="1"/>
      <p:bldP spid="13341" grpId="0" animBg="1"/>
      <p:bldP spid="13343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nt"/>
          <p:cNvSpPr>
            <a:spLocks noEditPoints="1" noChangeArrowheads="1"/>
          </p:cNvSpPr>
          <p:nvPr/>
        </p:nvSpPr>
        <p:spPr bwMode="auto">
          <a:xfrm>
            <a:off x="611188" y="620713"/>
            <a:ext cx="1008062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91</a:t>
            </a:r>
          </a:p>
        </p:txBody>
      </p:sp>
      <p:sp>
        <p:nvSpPr>
          <p:cNvPr id="51203" name="plant"/>
          <p:cNvSpPr>
            <a:spLocks noEditPoints="1" noChangeArrowheads="1"/>
          </p:cNvSpPr>
          <p:nvPr/>
        </p:nvSpPr>
        <p:spPr bwMode="auto">
          <a:xfrm>
            <a:off x="1331913" y="2133600"/>
            <a:ext cx="1008062" cy="1008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/>
              <a:t>13</a:t>
            </a:r>
          </a:p>
        </p:txBody>
      </p:sp>
      <p:sp>
        <p:nvSpPr>
          <p:cNvPr id="51204" name="plant"/>
          <p:cNvSpPr>
            <a:spLocks noEditPoints="1" noChangeArrowheads="1"/>
          </p:cNvSpPr>
          <p:nvPr/>
        </p:nvSpPr>
        <p:spPr bwMode="auto">
          <a:xfrm>
            <a:off x="3203575" y="1125538"/>
            <a:ext cx="1008063" cy="11509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7</a:t>
            </a:r>
          </a:p>
        </p:txBody>
      </p:sp>
      <p:sp>
        <p:nvSpPr>
          <p:cNvPr id="51205" name="plant"/>
          <p:cNvSpPr>
            <a:spLocks noEditPoints="1" noChangeArrowheads="1"/>
          </p:cNvSpPr>
          <p:nvPr/>
        </p:nvSpPr>
        <p:spPr bwMode="auto">
          <a:xfrm>
            <a:off x="5148263" y="765175"/>
            <a:ext cx="1008062" cy="10795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84</a:t>
            </a:r>
          </a:p>
        </p:txBody>
      </p:sp>
      <p:sp>
        <p:nvSpPr>
          <p:cNvPr id="51206" name="plant"/>
          <p:cNvSpPr>
            <a:spLocks noEditPoints="1" noChangeArrowheads="1"/>
          </p:cNvSpPr>
          <p:nvPr/>
        </p:nvSpPr>
        <p:spPr bwMode="auto">
          <a:xfrm>
            <a:off x="6804025" y="836613"/>
            <a:ext cx="1008063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14</a:t>
            </a:r>
          </a:p>
        </p:txBody>
      </p:sp>
      <p:sp>
        <p:nvSpPr>
          <p:cNvPr id="51207" name="plant"/>
          <p:cNvSpPr>
            <a:spLocks noEditPoints="1" noChangeArrowheads="1"/>
          </p:cNvSpPr>
          <p:nvPr/>
        </p:nvSpPr>
        <p:spPr bwMode="auto">
          <a:xfrm>
            <a:off x="6732588" y="2420938"/>
            <a:ext cx="1008062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/>
              <a:t>10</a:t>
            </a:r>
          </a:p>
        </p:txBody>
      </p:sp>
      <p:sp>
        <p:nvSpPr>
          <p:cNvPr id="51208" name="plant"/>
          <p:cNvSpPr>
            <a:spLocks noEditPoints="1" noChangeArrowheads="1"/>
          </p:cNvSpPr>
          <p:nvPr/>
        </p:nvSpPr>
        <p:spPr bwMode="auto">
          <a:xfrm>
            <a:off x="5076825" y="2924175"/>
            <a:ext cx="1008063" cy="1008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20</a:t>
            </a:r>
          </a:p>
        </p:txBody>
      </p:sp>
      <p:sp>
        <p:nvSpPr>
          <p:cNvPr id="51209" name="plant"/>
          <p:cNvSpPr>
            <a:spLocks noEditPoints="1" noChangeArrowheads="1"/>
          </p:cNvSpPr>
          <p:nvPr/>
        </p:nvSpPr>
        <p:spPr bwMode="auto">
          <a:xfrm>
            <a:off x="3563938" y="3357563"/>
            <a:ext cx="1008062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200" b="1"/>
              <a:t>100</a:t>
            </a:r>
          </a:p>
        </p:txBody>
      </p:sp>
      <p:sp>
        <p:nvSpPr>
          <p:cNvPr id="51210" name="plant"/>
          <p:cNvSpPr>
            <a:spLocks noEditPoints="1" noChangeArrowheads="1"/>
          </p:cNvSpPr>
          <p:nvPr/>
        </p:nvSpPr>
        <p:spPr bwMode="auto">
          <a:xfrm>
            <a:off x="3132138" y="5013325"/>
            <a:ext cx="1008062" cy="1008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25</a:t>
            </a:r>
          </a:p>
        </p:txBody>
      </p:sp>
      <p:sp>
        <p:nvSpPr>
          <p:cNvPr id="51211" name="plant"/>
          <p:cNvSpPr>
            <a:spLocks noEditPoints="1" noChangeArrowheads="1"/>
          </p:cNvSpPr>
          <p:nvPr/>
        </p:nvSpPr>
        <p:spPr bwMode="auto">
          <a:xfrm>
            <a:off x="5651500" y="5157788"/>
            <a:ext cx="1008063" cy="100806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50</a:t>
            </a:r>
          </a:p>
        </p:txBody>
      </p:sp>
      <p:sp>
        <p:nvSpPr>
          <p:cNvPr id="51212" name="plant"/>
          <p:cNvSpPr>
            <a:spLocks noEditPoints="1" noChangeArrowheads="1"/>
          </p:cNvSpPr>
          <p:nvPr/>
        </p:nvSpPr>
        <p:spPr bwMode="auto">
          <a:xfrm>
            <a:off x="7164388" y="4365625"/>
            <a:ext cx="1008062" cy="1008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/>
              <a:t>0</a:t>
            </a: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4284663" y="1700213"/>
            <a:ext cx="935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6227763" y="1484313"/>
            <a:ext cx="5762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7596188" y="19161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flipH="1">
            <a:off x="6084888" y="3213100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 flipH="1">
            <a:off x="4572000" y="3644900"/>
            <a:ext cx="5048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H="1">
            <a:off x="3708400" y="4292600"/>
            <a:ext cx="714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>
            <a:off x="4284663" y="5805488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V="1">
            <a:off x="6804025" y="5300663"/>
            <a:ext cx="6477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AutoShape 21"/>
          <p:cNvSpPr>
            <a:spLocks noChangeArrowheads="1"/>
          </p:cNvSpPr>
          <p:nvPr/>
        </p:nvSpPr>
        <p:spPr bwMode="auto">
          <a:xfrm>
            <a:off x="611188" y="1700213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:</a:t>
            </a:r>
          </a:p>
        </p:txBody>
      </p:sp>
      <p:sp>
        <p:nvSpPr>
          <p:cNvPr id="17429" name="AutoShape 22"/>
          <p:cNvSpPr>
            <a:spLocks noChangeArrowheads="1"/>
          </p:cNvSpPr>
          <p:nvPr/>
        </p:nvSpPr>
        <p:spPr bwMode="auto">
          <a:xfrm>
            <a:off x="4211638" y="2636838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 5</a:t>
            </a:r>
          </a:p>
        </p:txBody>
      </p:sp>
      <p:sp>
        <p:nvSpPr>
          <p:cNvPr id="17430" name="AutoShape 23"/>
          <p:cNvSpPr>
            <a:spLocks noChangeArrowheads="1"/>
          </p:cNvSpPr>
          <p:nvPr/>
        </p:nvSpPr>
        <p:spPr bwMode="auto">
          <a:xfrm>
            <a:off x="2700338" y="407670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:4</a:t>
            </a:r>
          </a:p>
        </p:txBody>
      </p:sp>
      <p:sp>
        <p:nvSpPr>
          <p:cNvPr id="17431" name="AutoShape 24"/>
          <p:cNvSpPr>
            <a:spLocks noChangeArrowheads="1"/>
          </p:cNvSpPr>
          <p:nvPr/>
        </p:nvSpPr>
        <p:spPr bwMode="auto">
          <a:xfrm>
            <a:off x="4572000" y="4941888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 2</a:t>
            </a:r>
          </a:p>
        </p:txBody>
      </p:sp>
      <p:sp>
        <p:nvSpPr>
          <p:cNvPr id="17432" name="AutoShape 25"/>
          <p:cNvSpPr>
            <a:spLocks noChangeArrowheads="1"/>
          </p:cNvSpPr>
          <p:nvPr/>
        </p:nvSpPr>
        <p:spPr bwMode="auto">
          <a:xfrm>
            <a:off x="6300788" y="450850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- 50</a:t>
            </a:r>
          </a:p>
        </p:txBody>
      </p:sp>
      <p:sp>
        <p:nvSpPr>
          <p:cNvPr id="17433" name="AutoShape 26"/>
          <p:cNvSpPr>
            <a:spLocks noChangeArrowheads="1"/>
          </p:cNvSpPr>
          <p:nvPr/>
        </p:nvSpPr>
        <p:spPr bwMode="auto">
          <a:xfrm>
            <a:off x="5867400" y="234950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 2</a:t>
            </a:r>
          </a:p>
        </p:txBody>
      </p:sp>
      <p:sp>
        <p:nvSpPr>
          <p:cNvPr id="17434" name="AutoShape 27"/>
          <p:cNvSpPr>
            <a:spLocks noChangeArrowheads="1"/>
          </p:cNvSpPr>
          <p:nvPr/>
        </p:nvSpPr>
        <p:spPr bwMode="auto">
          <a:xfrm>
            <a:off x="7667625" y="213360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- 4</a:t>
            </a:r>
          </a:p>
        </p:txBody>
      </p:sp>
      <p:sp>
        <p:nvSpPr>
          <p:cNvPr id="17435" name="AutoShape 28"/>
          <p:cNvSpPr>
            <a:spLocks noChangeArrowheads="1"/>
          </p:cNvSpPr>
          <p:nvPr/>
        </p:nvSpPr>
        <p:spPr bwMode="auto">
          <a:xfrm>
            <a:off x="6011863" y="476250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:6</a:t>
            </a:r>
          </a:p>
        </p:txBody>
      </p:sp>
      <p:sp>
        <p:nvSpPr>
          <p:cNvPr id="17436" name="AutoShape 29"/>
          <p:cNvSpPr>
            <a:spLocks noChangeArrowheads="1"/>
          </p:cNvSpPr>
          <p:nvPr/>
        </p:nvSpPr>
        <p:spPr bwMode="auto">
          <a:xfrm>
            <a:off x="4211638" y="836613"/>
            <a:ext cx="863600" cy="6477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х12</a:t>
            </a:r>
          </a:p>
        </p:txBody>
      </p:sp>
      <p:sp>
        <p:nvSpPr>
          <p:cNvPr id="17437" name="Line 30"/>
          <p:cNvSpPr>
            <a:spLocks noChangeShapeType="1"/>
          </p:cNvSpPr>
          <p:nvPr/>
        </p:nvSpPr>
        <p:spPr bwMode="auto">
          <a:xfrm>
            <a:off x="1331913" y="1628775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8" name="Line 31"/>
          <p:cNvSpPr>
            <a:spLocks noChangeShapeType="1"/>
          </p:cNvSpPr>
          <p:nvPr/>
        </p:nvSpPr>
        <p:spPr bwMode="auto">
          <a:xfrm flipV="1">
            <a:off x="2411413" y="2205038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>
          <a:xfrm>
            <a:off x="2411413" y="1268413"/>
            <a:ext cx="4248150" cy="2520950"/>
          </a:xfrm>
        </p:spPr>
        <p:txBody>
          <a:bodyPr/>
          <a:lstStyle/>
          <a:p>
            <a:r>
              <a:rPr lang="ru-RU" sz="2400" b="1" i="1" u="sng" smtClean="0"/>
              <a:t>Конкурс № 4</a:t>
            </a:r>
            <a:br>
              <a:rPr lang="ru-RU" sz="2400" b="1" i="1" u="sng" smtClean="0"/>
            </a:br>
            <a:r>
              <a:rPr lang="ru-RU" sz="3200" b="1" smtClean="0"/>
              <a:t>«Логическая задача»</a:t>
            </a:r>
            <a:br>
              <a:rPr lang="ru-RU" sz="3200" b="1" smtClean="0"/>
            </a:br>
            <a:endParaRPr lang="ru-RU" sz="3200" b="1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84213" y="1557338"/>
            <a:ext cx="914400" cy="10795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75</a:t>
            </a:r>
          </a:p>
        </p:txBody>
      </p:sp>
      <p:sp>
        <p:nvSpPr>
          <p:cNvPr id="2253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Как зовут героиню любимой всеми детьми сказки?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763713" y="1700213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23</a:t>
            </a:r>
            <a:endParaRPr lang="ru-RU">
              <a:solidFill>
                <a:schemeClr val="folHlink"/>
              </a:solidFill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771775" y="1700213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851275" y="1700213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66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4932363" y="1700213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372225" y="1628775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33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7451725" y="1628775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60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900113" y="3357563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  30х2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132138" y="3429000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Ш 24:12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2124075" y="5013325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 22х3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4284663" y="5013325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  92:4</a:t>
            </a: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6227763" y="4868863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  99:3</a:t>
            </a:r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5219700" y="3357563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З  3х25</a:t>
            </a: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7164388" y="3213100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Л 70:10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2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ChangeArrowheads="1"/>
          </p:cNvSpPr>
          <p:nvPr/>
        </p:nvSpPr>
        <p:spPr bwMode="auto">
          <a:xfrm>
            <a:off x="611188" y="2997200"/>
            <a:ext cx="914400" cy="10795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75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Как зовут героиню любимой всеми детьми сказки?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1763713" y="1700213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23</a:t>
            </a:r>
            <a:endParaRPr lang="ru-RU">
              <a:solidFill>
                <a:schemeClr val="folHlink"/>
              </a:solidFill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2916238" y="3284538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851275" y="1700213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66</a:t>
            </a: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5076825" y="4005263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20487" name="AutoShape 8"/>
          <p:cNvSpPr>
            <a:spLocks noChangeArrowheads="1"/>
          </p:cNvSpPr>
          <p:nvPr/>
        </p:nvSpPr>
        <p:spPr bwMode="auto">
          <a:xfrm>
            <a:off x="5867400" y="1628775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33</a:t>
            </a:r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>
            <a:off x="7380288" y="2924175"/>
            <a:ext cx="914400" cy="914400"/>
          </a:xfrm>
          <a:prstGeom prst="irregularSeal2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60</a:t>
            </a:r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>
            <a:off x="7235825" y="4005263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  30х2</a:t>
            </a:r>
          </a:p>
        </p:txBody>
      </p:sp>
      <p:sp>
        <p:nvSpPr>
          <p:cNvPr id="20490" name="AutoShape 11"/>
          <p:cNvSpPr>
            <a:spLocks noChangeArrowheads="1"/>
          </p:cNvSpPr>
          <p:nvPr/>
        </p:nvSpPr>
        <p:spPr bwMode="auto">
          <a:xfrm>
            <a:off x="4932363" y="5013325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Ш 24:12</a:t>
            </a:r>
          </a:p>
        </p:txBody>
      </p:sp>
      <p:sp>
        <p:nvSpPr>
          <p:cNvPr id="20491" name="AutoShape 12"/>
          <p:cNvSpPr>
            <a:spLocks noChangeArrowheads="1"/>
          </p:cNvSpPr>
          <p:nvPr/>
        </p:nvSpPr>
        <p:spPr bwMode="auto">
          <a:xfrm>
            <a:off x="3851275" y="2492375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 22х3</a:t>
            </a:r>
          </a:p>
        </p:txBody>
      </p:sp>
      <p:sp>
        <p:nvSpPr>
          <p:cNvPr id="20492" name="AutoShape 13"/>
          <p:cNvSpPr>
            <a:spLocks noChangeArrowheads="1"/>
          </p:cNvSpPr>
          <p:nvPr/>
        </p:nvSpPr>
        <p:spPr bwMode="auto">
          <a:xfrm>
            <a:off x="1763713" y="2492375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  92:4</a:t>
            </a:r>
          </a:p>
        </p:txBody>
      </p:sp>
      <p:sp>
        <p:nvSpPr>
          <p:cNvPr id="20493" name="AutoShape 14"/>
          <p:cNvSpPr>
            <a:spLocks noChangeArrowheads="1"/>
          </p:cNvSpPr>
          <p:nvPr/>
        </p:nvSpPr>
        <p:spPr bwMode="auto">
          <a:xfrm>
            <a:off x="5795963" y="2492375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  99:3</a:t>
            </a:r>
          </a:p>
        </p:txBody>
      </p:sp>
      <p:sp>
        <p:nvSpPr>
          <p:cNvPr id="20494" name="AutoShape 15"/>
          <p:cNvSpPr>
            <a:spLocks noChangeArrowheads="1"/>
          </p:cNvSpPr>
          <p:nvPr/>
        </p:nvSpPr>
        <p:spPr bwMode="auto">
          <a:xfrm>
            <a:off x="611188" y="4076700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З  3х25</a:t>
            </a:r>
          </a:p>
        </p:txBody>
      </p:sp>
      <p:sp>
        <p:nvSpPr>
          <p:cNvPr id="20495" name="AutoShape 16"/>
          <p:cNvSpPr>
            <a:spLocks noChangeArrowheads="1"/>
          </p:cNvSpPr>
          <p:nvPr/>
        </p:nvSpPr>
        <p:spPr bwMode="auto">
          <a:xfrm>
            <a:off x="2771775" y="4149725"/>
            <a:ext cx="10287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Л 70:10</a:t>
            </a:r>
          </a:p>
        </p:txBody>
      </p:sp>
      <p:sp>
        <p:nvSpPr>
          <p:cNvPr id="20496" name="Line 23"/>
          <p:cNvSpPr>
            <a:spLocks noChangeShapeType="1"/>
          </p:cNvSpPr>
          <p:nvPr/>
        </p:nvSpPr>
        <p:spPr bwMode="auto">
          <a:xfrm flipV="1">
            <a:off x="1476375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24"/>
          <p:cNvSpPr>
            <a:spLocks noChangeShapeType="1"/>
          </p:cNvSpPr>
          <p:nvPr/>
        </p:nvSpPr>
        <p:spPr bwMode="auto">
          <a:xfrm>
            <a:off x="2411413" y="3716338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25"/>
          <p:cNvSpPr>
            <a:spLocks noChangeShapeType="1"/>
          </p:cNvSpPr>
          <p:nvPr/>
        </p:nvSpPr>
        <p:spPr bwMode="auto">
          <a:xfrm flipV="1">
            <a:off x="3708400" y="3716338"/>
            <a:ext cx="4318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27"/>
          <p:cNvSpPr>
            <a:spLocks noChangeShapeType="1"/>
          </p:cNvSpPr>
          <p:nvPr/>
        </p:nvSpPr>
        <p:spPr bwMode="auto">
          <a:xfrm>
            <a:off x="4427538" y="3644900"/>
            <a:ext cx="6492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28"/>
          <p:cNvSpPr>
            <a:spLocks noChangeShapeType="1"/>
          </p:cNvSpPr>
          <p:nvPr/>
        </p:nvSpPr>
        <p:spPr bwMode="auto">
          <a:xfrm flipV="1">
            <a:off x="6084888" y="3716338"/>
            <a:ext cx="2159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29"/>
          <p:cNvSpPr>
            <a:spLocks noChangeShapeType="1"/>
          </p:cNvSpPr>
          <p:nvPr/>
        </p:nvSpPr>
        <p:spPr bwMode="auto">
          <a:xfrm>
            <a:off x="6659563" y="3789363"/>
            <a:ext cx="5048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>
          <a:xfrm>
            <a:off x="2411413" y="1557338"/>
            <a:ext cx="4321175" cy="2303462"/>
          </a:xfrm>
        </p:spPr>
        <p:txBody>
          <a:bodyPr/>
          <a:lstStyle/>
          <a:p>
            <a:r>
              <a:rPr lang="ru-RU" smtClean="0"/>
              <a:t>«Треугольник и квадрат»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 idx="4294967295"/>
          </p:nvPr>
        </p:nvSpPr>
        <p:spPr>
          <a:xfrm>
            <a:off x="2843213" y="1700213"/>
            <a:ext cx="3816350" cy="1800225"/>
          </a:xfrm>
        </p:spPr>
        <p:txBody>
          <a:bodyPr/>
          <a:lstStyle/>
          <a:p>
            <a:r>
              <a:rPr lang="ru-RU" sz="2400" b="1" i="1" u="sng" smtClean="0"/>
              <a:t>Конкурс № 5</a:t>
            </a:r>
            <a:br>
              <a:rPr lang="ru-RU" sz="2400" b="1" i="1" u="sng" smtClean="0"/>
            </a:br>
            <a:r>
              <a:rPr lang="ru-RU" sz="2800" b="1" smtClean="0"/>
              <a:t>«Математические ребусы»</a:t>
            </a:r>
            <a:br>
              <a:rPr lang="ru-RU" sz="2800" b="1" smtClean="0"/>
            </a:br>
            <a:endParaRPr lang="ru-RU" sz="2800" b="1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11269" name="Rectangle 5"/>
          <p:cNvSpPr>
            <a:spLocks noGrp="1"/>
          </p:cNvSpPr>
          <p:nvPr>
            <p:ph type="body" sz="half" idx="1"/>
          </p:nvPr>
        </p:nvSpPr>
        <p:spPr>
          <a:xfrm>
            <a:off x="755650" y="692150"/>
            <a:ext cx="374015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25х4 ЛИЦА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98:14 Я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ПРО 5х20 Р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80:2 А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ПО 64:32 Л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70:10 Я</a:t>
            </a:r>
          </a:p>
        </p:txBody>
      </p:sp>
      <p:sp>
        <p:nvSpPr>
          <p:cNvPr id="11270" name="Rectangle 6"/>
          <p:cNvSpPr>
            <a:spLocks noGrp="1"/>
          </p:cNvSpPr>
          <p:nvPr>
            <p:ph type="body" sz="half" idx="2"/>
          </p:nvPr>
        </p:nvSpPr>
        <p:spPr>
          <a:xfrm>
            <a:off x="4643438" y="692150"/>
            <a:ext cx="403860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СТОЛИЦА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СЕМЬЯ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ПРОСТОР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СОРОКА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ПОДВАЛ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СЕМЬЯ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5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"/>
                            </p:stCondLst>
                            <p:childTnLst>
                              <p:par>
                                <p:cTn id="6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"/>
                            </p:stCondLst>
                            <p:childTnLst>
                              <p:par>
                                <p:cTn id="7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"/>
                            </p:stCondLst>
                            <p:childTnLst>
                              <p:par>
                                <p:cTn id="8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50"/>
                            </p:stCondLst>
                            <p:childTnLst>
                              <p:par>
                                <p:cTn id="8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 idx="4294967295"/>
          </p:nvPr>
        </p:nvSpPr>
        <p:spPr>
          <a:xfrm>
            <a:off x="2484438" y="1557338"/>
            <a:ext cx="4319587" cy="2303462"/>
          </a:xfrm>
        </p:spPr>
        <p:txBody>
          <a:bodyPr/>
          <a:lstStyle/>
          <a:p>
            <a:r>
              <a:rPr lang="ru-RU" sz="2400" b="1" i="1" u="sng" smtClean="0"/>
              <a:t>Конкурс № 6</a:t>
            </a:r>
            <a:br>
              <a:rPr lang="ru-RU" sz="2400" b="1" i="1" u="sng" smtClean="0"/>
            </a:br>
            <a:r>
              <a:rPr lang="ru-RU" sz="3200" b="1" smtClean="0"/>
              <a:t>«Конкурс капитанов»</a:t>
            </a:r>
            <a:r>
              <a:rPr lang="ru-RU" sz="2400" b="1" i="1" u="sng" smtClean="0"/>
              <a:t/>
            </a:r>
            <a:br>
              <a:rPr lang="ru-RU" sz="2400" b="1" i="1" u="sng" smtClean="0"/>
            </a:br>
            <a:endParaRPr lang="ru-RU" sz="2400" b="1" i="1" u="sng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Вместо звездочек вставьте числа так, чтобы равенства стали верными.</a:t>
            </a:r>
          </a:p>
        </p:txBody>
      </p:sp>
      <p:sp>
        <p:nvSpPr>
          <p:cNvPr id="8197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*  Х 6 = 72</a:t>
            </a:r>
          </a:p>
          <a:p>
            <a:endParaRPr lang="ru-RU" smtClean="0"/>
          </a:p>
          <a:p>
            <a:r>
              <a:rPr lang="ru-RU" smtClean="0"/>
              <a:t>* : 3 = 15</a:t>
            </a:r>
          </a:p>
          <a:p>
            <a:endParaRPr lang="ru-RU" smtClean="0"/>
          </a:p>
          <a:p>
            <a:r>
              <a:rPr lang="ru-RU" smtClean="0"/>
              <a:t>65 : * =5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8198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12 х 6 =72</a:t>
            </a:r>
          </a:p>
          <a:p>
            <a:endParaRPr lang="ru-RU" smtClean="0"/>
          </a:p>
          <a:p>
            <a:r>
              <a:rPr lang="ru-RU" smtClean="0"/>
              <a:t>45 : 3 = 15</a:t>
            </a:r>
          </a:p>
          <a:p>
            <a:endParaRPr lang="ru-RU" smtClean="0"/>
          </a:p>
          <a:p>
            <a:r>
              <a:rPr lang="ru-RU" smtClean="0"/>
              <a:t>65 : 13 = 5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 idx="4294967295"/>
          </p:nvPr>
        </p:nvSpPr>
        <p:spPr>
          <a:xfrm>
            <a:off x="2339975" y="1557338"/>
            <a:ext cx="4679950" cy="2376487"/>
          </a:xfrm>
        </p:spPr>
        <p:txBody>
          <a:bodyPr/>
          <a:lstStyle/>
          <a:p>
            <a:r>
              <a:rPr lang="ru-RU" sz="4000" b="1" smtClean="0"/>
              <a:t>«Гимн математике»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 idx="4294967295"/>
          </p:nvPr>
        </p:nvSpPr>
        <p:spPr>
          <a:xfrm>
            <a:off x="2484438" y="1484313"/>
            <a:ext cx="4248150" cy="2305050"/>
          </a:xfrm>
        </p:spPr>
        <p:txBody>
          <a:bodyPr/>
          <a:lstStyle/>
          <a:p>
            <a:r>
              <a:rPr lang="ru-RU" sz="2400" b="1" i="1" u="sng" smtClean="0"/>
              <a:t>Конкурс № 7</a:t>
            </a:r>
            <a:br>
              <a:rPr lang="ru-RU" sz="2400" b="1" i="1" u="sng" smtClean="0"/>
            </a:br>
            <a:r>
              <a:rPr lang="ru-RU" sz="2800" b="1" smtClean="0"/>
              <a:t>«Конкурс болельщиков»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Круговые примеры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403350" y="1628775"/>
            <a:ext cx="914400" cy="914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63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635375" y="1989138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35+ 28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195513" y="3141663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7х10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076825" y="3068638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21х4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563938" y="4797425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84:12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877050" y="4221163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63:3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7019925" y="1484313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70:2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Круговые примеры</a:t>
            </a:r>
          </a:p>
        </p:txBody>
      </p:sp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755650" y="3141663"/>
            <a:ext cx="914400" cy="914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63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4572000" y="4941888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35+ 28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7308850" y="2852738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7х10</a:t>
            </a: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3995738" y="2205038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21х4</a:t>
            </a: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>
            <a:off x="5940425" y="1773238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84:12</a:t>
            </a: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auto">
          <a:xfrm>
            <a:off x="2051050" y="2205038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63:3</a:t>
            </a:r>
          </a:p>
        </p:txBody>
      </p:sp>
      <p:sp>
        <p:nvSpPr>
          <p:cNvPr id="28680" name="AutoShape 9"/>
          <p:cNvSpPr>
            <a:spLocks noChangeArrowheads="1"/>
          </p:cNvSpPr>
          <p:nvPr/>
        </p:nvSpPr>
        <p:spPr bwMode="auto">
          <a:xfrm>
            <a:off x="6300788" y="4076700"/>
            <a:ext cx="914400" cy="914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70:2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2843213" y="4437063"/>
            <a:ext cx="914400" cy="914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63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V="1">
            <a:off x="1547813" y="3068638"/>
            <a:ext cx="5032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2987675" y="27082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 flipV="1">
            <a:off x="4932363" y="2349500"/>
            <a:ext cx="10080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6877050" y="2349500"/>
            <a:ext cx="4318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H="1">
            <a:off x="6732588" y="3429000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5435600" y="4581525"/>
            <a:ext cx="8651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H="1" flipV="1">
            <a:off x="3563938" y="5084763"/>
            <a:ext cx="10080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 idx="4294967295"/>
          </p:nvPr>
        </p:nvSpPr>
        <p:spPr>
          <a:xfrm>
            <a:off x="2555875" y="1628775"/>
            <a:ext cx="4032250" cy="2305050"/>
          </a:xfrm>
        </p:spPr>
        <p:txBody>
          <a:bodyPr/>
          <a:lstStyle/>
          <a:p>
            <a:r>
              <a:rPr lang="ru-RU" sz="2400" b="1" i="1" u="sng" smtClean="0"/>
              <a:t>Конкурс № 8</a:t>
            </a:r>
            <a:br>
              <a:rPr lang="ru-RU" sz="2400" b="1" i="1" u="sng" smtClean="0"/>
            </a:br>
            <a:r>
              <a:rPr lang="ru-RU" sz="2400" b="1" i="1" u="sng" smtClean="0"/>
              <a:t/>
            </a:r>
            <a:br>
              <a:rPr lang="ru-RU" sz="2400" b="1" i="1" u="sng" smtClean="0"/>
            </a:br>
            <a:r>
              <a:rPr lang="ru-RU" sz="3200" b="1" smtClean="0"/>
              <a:t>«Делите с остатком»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7173" name="Rectangle 5"/>
          <p:cNvSpPr>
            <a:spLocks noGrp="1"/>
          </p:cNvSpPr>
          <p:nvPr>
            <p:ph type="body" sz="half" idx="1"/>
          </p:nvPr>
        </p:nvSpPr>
        <p:spPr>
          <a:xfrm>
            <a:off x="684213" y="692150"/>
            <a:ext cx="3595687" cy="5360988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15 : 6 =</a:t>
            </a:r>
          </a:p>
          <a:p>
            <a:endParaRPr lang="ru-RU" smtClean="0"/>
          </a:p>
          <a:p>
            <a:r>
              <a:rPr lang="ru-RU" smtClean="0"/>
              <a:t>29 : 4 =</a:t>
            </a:r>
          </a:p>
          <a:p>
            <a:endParaRPr lang="ru-RU" smtClean="0"/>
          </a:p>
          <a:p>
            <a:r>
              <a:rPr lang="ru-RU" smtClean="0"/>
              <a:t>* : 9 = 7 ( ост. 4)</a:t>
            </a:r>
          </a:p>
          <a:p>
            <a:endParaRPr lang="ru-RU" smtClean="0"/>
          </a:p>
          <a:p>
            <a:r>
              <a:rPr lang="ru-RU" smtClean="0"/>
              <a:t>* : 6 = 6 (ост. 3)</a:t>
            </a:r>
          </a:p>
        </p:txBody>
      </p:sp>
      <p:sp>
        <p:nvSpPr>
          <p:cNvPr id="7174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765175"/>
            <a:ext cx="3740150" cy="5360988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15 : 6 = 2 (ост. 3) </a:t>
            </a:r>
          </a:p>
          <a:p>
            <a:endParaRPr lang="ru-RU" smtClean="0"/>
          </a:p>
          <a:p>
            <a:r>
              <a:rPr lang="ru-RU" smtClean="0"/>
              <a:t>29 : 4 = 7 9 (ост. 1)</a:t>
            </a:r>
          </a:p>
          <a:p>
            <a:endParaRPr lang="ru-RU" smtClean="0"/>
          </a:p>
          <a:p>
            <a:r>
              <a:rPr lang="ru-RU" smtClean="0"/>
              <a:t>67 : 9 = 7 ( ост. 4)</a:t>
            </a:r>
          </a:p>
          <a:p>
            <a:endParaRPr lang="ru-RU" smtClean="0"/>
          </a:p>
          <a:p>
            <a:r>
              <a:rPr lang="ru-RU" smtClean="0"/>
              <a:t>39 : 6 = 6 (ост. 3)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/>
          </p:cNvSpPr>
          <p:nvPr>
            <p:ph type="title" idx="4294967295"/>
          </p:nvPr>
        </p:nvSpPr>
        <p:spPr>
          <a:xfrm>
            <a:off x="2411413" y="1557338"/>
            <a:ext cx="4537075" cy="2592387"/>
          </a:xfrm>
        </p:spPr>
        <p:txBody>
          <a:bodyPr/>
          <a:lstStyle/>
          <a:p>
            <a:r>
              <a:rPr lang="ru-RU" sz="3200" smtClean="0"/>
              <a:t>Подведение итогов игры «Математический КВМ»</a:t>
            </a:r>
            <a:br>
              <a:rPr lang="ru-RU" sz="3200" smtClean="0"/>
            </a:br>
            <a:r>
              <a:rPr lang="ru-RU" sz="3200" smtClean="0"/>
              <a:t>Награждение.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2771775" y="1341438"/>
            <a:ext cx="3600450" cy="2519362"/>
          </a:xfrm>
        </p:spPr>
        <p:txBody>
          <a:bodyPr/>
          <a:lstStyle/>
          <a:p>
            <a:r>
              <a:rPr lang="ru-RU" sz="2000" b="1" i="1" u="sng" smtClean="0"/>
              <a:t>Конкурс № 1</a:t>
            </a:r>
            <a:r>
              <a:rPr lang="ru-RU" sz="3600" b="1" smtClean="0"/>
              <a:t> </a:t>
            </a:r>
            <a:r>
              <a:rPr lang="ru-RU" sz="3200" b="1" smtClean="0"/>
              <a:t>Представление команды </a:t>
            </a:r>
            <a:br>
              <a:rPr lang="ru-RU" sz="3200" b="1" smtClean="0"/>
            </a:br>
            <a:r>
              <a:rPr lang="ru-RU" sz="3200" b="1" smtClean="0"/>
              <a:t>«Пять с плюсом»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/>
          </p:cNvSpPr>
          <p:nvPr>
            <p:ph type="title" idx="4294967295"/>
          </p:nvPr>
        </p:nvSpPr>
        <p:spPr>
          <a:xfrm>
            <a:off x="2411413" y="1557338"/>
            <a:ext cx="4465637" cy="2087562"/>
          </a:xfrm>
        </p:spPr>
        <p:txBody>
          <a:bodyPr/>
          <a:lstStyle/>
          <a:p>
            <a:r>
              <a:rPr lang="ru-RU" sz="2000" b="1" i="1" u="sng" smtClean="0"/>
              <a:t>Конкурс № 1</a:t>
            </a:r>
            <a:r>
              <a:rPr lang="ru-RU" sz="3600" b="1" smtClean="0"/>
              <a:t> </a:t>
            </a:r>
            <a:br>
              <a:rPr lang="ru-RU" sz="3600" b="1" smtClean="0"/>
            </a:br>
            <a:r>
              <a:rPr lang="ru-RU" sz="3200" b="1" smtClean="0"/>
              <a:t>Представление </a:t>
            </a:r>
            <a:br>
              <a:rPr lang="ru-RU" sz="3200" b="1" smtClean="0"/>
            </a:br>
            <a:r>
              <a:rPr lang="ru-RU" sz="3200" b="1" smtClean="0"/>
              <a:t>команды </a:t>
            </a:r>
            <a:br>
              <a:rPr lang="ru-RU" sz="3200" b="1" smtClean="0"/>
            </a:br>
            <a:r>
              <a:rPr lang="ru-RU" sz="3200" b="1" smtClean="0"/>
              <a:t>«Плюс и минус»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 idx="4294967295"/>
          </p:nvPr>
        </p:nvSpPr>
        <p:spPr>
          <a:xfrm>
            <a:off x="2339975" y="1557338"/>
            <a:ext cx="4392613" cy="2232025"/>
          </a:xfrm>
        </p:spPr>
        <p:txBody>
          <a:bodyPr/>
          <a:lstStyle/>
          <a:p>
            <a:r>
              <a:rPr lang="ru-RU" sz="2400" b="1" i="1" u="sng" smtClean="0"/>
              <a:t>Конкурс № 2</a:t>
            </a:r>
            <a:br>
              <a:rPr lang="ru-RU" sz="2400" b="1" i="1" u="sng" smtClean="0"/>
            </a:br>
            <a:r>
              <a:rPr lang="ru-RU" sz="3200" b="1" smtClean="0"/>
              <a:t>«Разминка»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/>
          </p:cNvSpPr>
          <p:nvPr>
            <p:ph type="title"/>
          </p:nvPr>
        </p:nvSpPr>
        <p:spPr>
          <a:xfrm>
            <a:off x="827088" y="476250"/>
            <a:ext cx="7489825" cy="720725"/>
          </a:xfrm>
        </p:spPr>
        <p:txBody>
          <a:bodyPr/>
          <a:lstStyle/>
          <a:p>
            <a:r>
              <a:rPr lang="ru-RU" sz="4000" smtClean="0"/>
              <a:t>Веселые задачи</a:t>
            </a:r>
          </a:p>
        </p:txBody>
      </p:sp>
      <p:sp>
        <p:nvSpPr>
          <p:cNvPr id="14344" name="Rectangle 8"/>
          <p:cNvSpPr>
            <a:spLocks noGrp="1"/>
          </p:cNvSpPr>
          <p:nvPr>
            <p:ph type="body" sz="half" idx="1"/>
          </p:nvPr>
        </p:nvSpPr>
        <p:spPr>
          <a:xfrm>
            <a:off x="539750" y="1557338"/>
            <a:ext cx="4038600" cy="4525962"/>
          </a:xfrm>
        </p:spPr>
        <p:txBody>
          <a:bodyPr/>
          <a:lstStyle/>
          <a:p>
            <a:pPr algn="ctr"/>
            <a:endParaRPr lang="ru-RU" sz="1800" smtClean="0">
              <a:solidFill>
                <a:schemeClr val="bg1"/>
              </a:solidFill>
            </a:endParaRPr>
          </a:p>
          <a:p>
            <a:pPr algn="ctr"/>
            <a:r>
              <a:rPr lang="ru-RU" sz="2000" b="1" i="1" smtClean="0"/>
              <a:t>В лесу на опушке</a:t>
            </a:r>
          </a:p>
          <a:p>
            <a:pPr algn="ctr"/>
            <a:r>
              <a:rPr lang="ru-RU" sz="2000" b="1" i="1" smtClean="0"/>
              <a:t>Стоит избушка.</a:t>
            </a:r>
          </a:p>
          <a:p>
            <a:pPr algn="ctr"/>
            <a:r>
              <a:rPr lang="ru-RU" sz="2000" b="1" i="1" smtClean="0"/>
              <a:t>В ней живут 16 котят,</a:t>
            </a:r>
          </a:p>
          <a:p>
            <a:pPr algn="ctr"/>
            <a:r>
              <a:rPr lang="ru-RU" sz="2000" b="1" i="1" smtClean="0"/>
              <a:t>Каждый воспитывает 3 мышат.</a:t>
            </a:r>
          </a:p>
          <a:p>
            <a:pPr algn="ctr"/>
            <a:r>
              <a:rPr lang="ru-RU" sz="2000" b="1" i="1" smtClean="0"/>
              <a:t>Сколько мышек у этих шалунишек?</a:t>
            </a:r>
          </a:p>
          <a:p>
            <a:pPr algn="ctr"/>
            <a:endParaRPr lang="ru-RU" sz="2000" b="1" i="1" smtClean="0"/>
          </a:p>
          <a:p>
            <a:pPr algn="ctr"/>
            <a:endParaRPr lang="ru-RU" sz="2000" b="1" i="1" smtClean="0"/>
          </a:p>
          <a:p>
            <a:pPr algn="ctr"/>
            <a:r>
              <a:rPr lang="ru-RU" sz="2000" b="1" i="1" smtClean="0"/>
              <a:t>16х3=48</a:t>
            </a:r>
            <a:r>
              <a:rPr lang="ru-RU" sz="2000" b="1" i="1" smtClean="0">
                <a:solidFill>
                  <a:schemeClr val="bg1"/>
                </a:solidFill>
              </a:rPr>
              <a:t/>
            </a:r>
            <a:br>
              <a:rPr lang="ru-RU" sz="2000" b="1" i="1" smtClean="0">
                <a:solidFill>
                  <a:schemeClr val="bg1"/>
                </a:solidFill>
              </a:rPr>
            </a:br>
            <a:endParaRPr lang="ru-RU" sz="2000" b="1" i="1" smtClean="0">
              <a:solidFill>
                <a:schemeClr val="bg1"/>
              </a:solidFill>
            </a:endParaRPr>
          </a:p>
        </p:txBody>
      </p:sp>
      <p:sp>
        <p:nvSpPr>
          <p:cNvPr id="14345" name="Rectangle 9"/>
          <p:cNvSpPr>
            <a:spLocks noGrp="1"/>
          </p:cNvSpPr>
          <p:nvPr>
            <p:ph type="body" sz="half" idx="2"/>
          </p:nvPr>
        </p:nvSpPr>
        <p:spPr>
          <a:xfrm>
            <a:off x="4643438" y="1557338"/>
            <a:ext cx="4038600" cy="4525962"/>
          </a:xfrm>
        </p:spPr>
        <p:txBody>
          <a:bodyPr/>
          <a:lstStyle/>
          <a:p>
            <a:pPr algn="ctr"/>
            <a:endParaRPr lang="ru-RU" sz="180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1800" b="1" i="1" smtClean="0"/>
              <a:t>Вот и зима наступает…</a:t>
            </a:r>
          </a:p>
          <a:p>
            <a:pPr algn="ctr"/>
            <a:r>
              <a:rPr lang="ru-RU" sz="1800" b="1" i="1" smtClean="0"/>
              <a:t>Белка орехи себе запасает</a:t>
            </a:r>
          </a:p>
          <a:p>
            <a:pPr algn="ctr"/>
            <a:r>
              <a:rPr lang="ru-RU" sz="1800" b="1" i="1" smtClean="0"/>
              <a:t>20 раз белка рвала их с куста,</a:t>
            </a:r>
          </a:p>
          <a:p>
            <a:pPr algn="ctr"/>
            <a:r>
              <a:rPr lang="ru-RU" sz="1800" b="1" i="1" smtClean="0"/>
              <a:t>80 орехов в дупло принесла.</a:t>
            </a:r>
          </a:p>
          <a:p>
            <a:pPr algn="ctr"/>
            <a:r>
              <a:rPr lang="ru-RU" sz="1800" b="1" i="1" smtClean="0"/>
              <a:t>Сделала дело – </a:t>
            </a:r>
          </a:p>
          <a:p>
            <a:pPr algn="ctr"/>
            <a:r>
              <a:rPr lang="ru-RU" sz="1800" b="1" i="1" smtClean="0"/>
              <a:t>И дремлет сейчас.</a:t>
            </a:r>
          </a:p>
          <a:p>
            <a:pPr algn="ctr"/>
            <a:r>
              <a:rPr lang="ru-RU" sz="1800" b="1" i="1" smtClean="0"/>
              <a:t>Сколько орехов она несла каждый раз?</a:t>
            </a:r>
          </a:p>
          <a:p>
            <a:pPr algn="ctr">
              <a:buFont typeface="Arial" charset="0"/>
              <a:buNone/>
            </a:pPr>
            <a:endParaRPr lang="ru-RU" sz="1800" b="1" i="1" smtClean="0"/>
          </a:p>
          <a:p>
            <a:pPr algn="ctr">
              <a:buFont typeface="Arial" charset="0"/>
              <a:buNone/>
            </a:pPr>
            <a:endParaRPr lang="ru-RU" sz="1800" b="1" i="1" smtClean="0"/>
          </a:p>
          <a:p>
            <a:pPr algn="ctr"/>
            <a:endParaRPr lang="ru-RU" sz="1800" b="1" i="1" smtClean="0"/>
          </a:p>
          <a:p>
            <a:pPr algn="ctr"/>
            <a:r>
              <a:rPr lang="ru-RU" sz="1800" b="1" i="1" smtClean="0"/>
              <a:t>80:20=4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title"/>
          </p:nvPr>
        </p:nvSpPr>
        <p:spPr>
          <a:xfrm>
            <a:off x="684213" y="476250"/>
            <a:ext cx="7848600" cy="865188"/>
          </a:xfrm>
        </p:spPr>
        <p:txBody>
          <a:bodyPr/>
          <a:lstStyle/>
          <a:p>
            <a:r>
              <a:rPr lang="ru-RU" sz="4000" smtClean="0"/>
              <a:t>Веселые задачи</a:t>
            </a:r>
          </a:p>
        </p:txBody>
      </p:sp>
      <p:sp>
        <p:nvSpPr>
          <p:cNvPr id="37893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У </a:t>
            </a:r>
            <a:r>
              <a:rPr lang="ru-RU" sz="1800" b="1" i="1" smtClean="0"/>
              <a:t>мамы-квочк</a:t>
            </a:r>
            <a:r>
              <a:rPr lang="ru-RU" sz="1800" b="1" i="1" smtClean="0">
                <a:latin typeface="Arial" charset="0"/>
              </a:rPr>
              <a:t>и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15 сыночков и 3 дочки.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Каждому мама купила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По 2 кусочка мыла,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Чтоб чистыми были, опрятными,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Красивыми и аккуратными.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Сколько кусочков мыла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Мама детишкам купила?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000" b="1" i="1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smtClean="0"/>
              <a:t>(15+3)х2=36</a:t>
            </a:r>
          </a:p>
          <a:p>
            <a:pPr algn="ctr">
              <a:lnSpc>
                <a:spcPct val="90000"/>
              </a:lnSpc>
            </a:pPr>
            <a:endParaRPr lang="ru-RU" sz="2000" b="1" i="1" smtClean="0"/>
          </a:p>
        </p:txBody>
      </p:sp>
      <p:sp>
        <p:nvSpPr>
          <p:cNvPr id="37894" name="Rectangle 6"/>
          <p:cNvSpPr>
            <a:spLocks noGrp="1"/>
          </p:cNvSpPr>
          <p:nvPr>
            <p:ph type="body" sz="half" idx="2"/>
          </p:nvPr>
        </p:nvSpPr>
        <p:spPr>
          <a:xfrm>
            <a:off x="4643438" y="1557338"/>
            <a:ext cx="4038600" cy="452596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 b="1" i="1" smtClean="0"/>
              <a:t>Как-то котята</a:t>
            </a:r>
          </a:p>
          <a:p>
            <a:pPr algn="ctr">
              <a:lnSpc>
                <a:spcPct val="90000"/>
              </a:lnSpc>
            </a:pPr>
            <a:r>
              <a:rPr lang="ru-RU" sz="2000" b="1" i="1" smtClean="0"/>
              <a:t>На лыжах катались.</a:t>
            </a:r>
          </a:p>
          <a:p>
            <a:pPr algn="ctr">
              <a:lnSpc>
                <a:spcPct val="90000"/>
              </a:lnSpc>
            </a:pPr>
            <a:r>
              <a:rPr lang="ru-RU" sz="2000" b="1" i="1" smtClean="0"/>
              <a:t>В лесу им друзья повстречались.</a:t>
            </a:r>
          </a:p>
          <a:p>
            <a:pPr algn="ctr">
              <a:lnSpc>
                <a:spcPct val="90000"/>
              </a:lnSpc>
            </a:pPr>
            <a:r>
              <a:rPr lang="ru-RU" sz="2000" b="1" i="1" smtClean="0"/>
              <a:t>Сосчитай, сколько</a:t>
            </a:r>
          </a:p>
          <a:p>
            <a:pPr algn="ctr">
              <a:lnSpc>
                <a:spcPct val="90000"/>
              </a:lnSpc>
            </a:pPr>
            <a:r>
              <a:rPr lang="ru-RU" sz="2000" b="1" i="1" smtClean="0"/>
              <a:t>Там было лисичек,</a:t>
            </a:r>
          </a:p>
          <a:p>
            <a:pPr algn="ctr">
              <a:lnSpc>
                <a:spcPct val="90000"/>
              </a:lnSpc>
            </a:pPr>
            <a:r>
              <a:rPr lang="ru-RU" sz="2000" b="1" i="1" smtClean="0"/>
              <a:t>Если у них 48 рукавичек?</a:t>
            </a:r>
          </a:p>
          <a:p>
            <a:pPr algn="ctr">
              <a:lnSpc>
                <a:spcPct val="90000"/>
              </a:lnSpc>
            </a:pPr>
            <a:endParaRPr lang="ru-RU" sz="2000" b="1" i="1" smtClean="0"/>
          </a:p>
          <a:p>
            <a:pPr algn="ctr">
              <a:lnSpc>
                <a:spcPct val="90000"/>
              </a:lnSpc>
            </a:pPr>
            <a:endParaRPr lang="ru-RU" sz="2000" b="1" i="1" smtClean="0"/>
          </a:p>
          <a:p>
            <a:pPr algn="ctr">
              <a:lnSpc>
                <a:spcPct val="90000"/>
              </a:lnSpc>
            </a:pPr>
            <a:r>
              <a:rPr lang="ru-RU" sz="2000" b="1" i="1" smtClean="0"/>
              <a:t>48:2=24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000" b="1" i="1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000" b="1" i="1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r>
              <a:rPr lang="ru-RU" sz="4000" smtClean="0"/>
              <a:t>Веселые задачи</a:t>
            </a:r>
          </a:p>
        </p:txBody>
      </p:sp>
      <p:sp>
        <p:nvSpPr>
          <p:cNvPr id="3994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i="1" smtClean="0"/>
              <a:t>Кот Васька-рыболов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Притащил большой улов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Больших 45 окуней, 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В 3 раза меньше карасей.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Какой же у кота улов?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Кто ответить нам готов?</a:t>
            </a:r>
          </a:p>
          <a:p>
            <a:pPr algn="ctr">
              <a:lnSpc>
                <a:spcPct val="90000"/>
              </a:lnSpc>
            </a:pPr>
            <a:endParaRPr lang="ru-RU" sz="2400" b="1" i="1" smtClean="0"/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45:3+45=60</a:t>
            </a:r>
          </a:p>
          <a:p>
            <a:pPr>
              <a:lnSpc>
                <a:spcPct val="90000"/>
              </a:lnSpc>
            </a:pPr>
            <a:endParaRPr lang="ru-RU" sz="2400" b="1" i="1" smtClean="0"/>
          </a:p>
        </p:txBody>
      </p:sp>
      <p:sp>
        <p:nvSpPr>
          <p:cNvPr id="39942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i="1" smtClean="0"/>
              <a:t>В поле бабочки летали,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Лепестки цветков считали.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На одном цветке их 5.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Сможете вы сосчитать, сколько будет лепестков,</a:t>
            </a:r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 У 12 цветков?</a:t>
            </a:r>
          </a:p>
          <a:p>
            <a:pPr algn="ctr">
              <a:lnSpc>
                <a:spcPct val="90000"/>
              </a:lnSpc>
            </a:pPr>
            <a:endParaRPr lang="ru-RU" sz="2400" b="1" i="1" smtClean="0"/>
          </a:p>
          <a:p>
            <a:pPr algn="ctr">
              <a:lnSpc>
                <a:spcPct val="90000"/>
              </a:lnSpc>
            </a:pPr>
            <a:endParaRPr lang="ru-RU" sz="2400" b="1" i="1" smtClean="0"/>
          </a:p>
          <a:p>
            <a:pPr algn="ctr">
              <a:lnSpc>
                <a:spcPct val="90000"/>
              </a:lnSpc>
            </a:pPr>
            <a:r>
              <a:rPr lang="ru-RU" sz="2400" b="1" i="1" smtClean="0"/>
              <a:t>5х12=60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title" idx="4294967295"/>
          </p:nvPr>
        </p:nvSpPr>
        <p:spPr>
          <a:xfrm>
            <a:off x="2555875" y="1268413"/>
            <a:ext cx="3887788" cy="2952750"/>
          </a:xfrm>
        </p:spPr>
        <p:txBody>
          <a:bodyPr/>
          <a:lstStyle/>
          <a:p>
            <a:r>
              <a:rPr lang="ru-RU" sz="2400" b="1" i="1" u="sng" smtClean="0"/>
              <a:t>Конкурс № 3</a:t>
            </a:r>
            <a:br>
              <a:rPr lang="ru-RU" sz="2400" b="1" i="1" u="sng" smtClean="0"/>
            </a:br>
            <a:r>
              <a:rPr lang="ru-RU" sz="3200" b="1" i="1" smtClean="0"/>
              <a:t>«Математическая цепочка»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401</Words>
  <Application>Microsoft Office PowerPoint</Application>
  <PresentationFormat>Экран (4:3)</PresentationFormat>
  <Paragraphs>212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Тема Office</vt:lpstr>
      <vt:lpstr>Тема Office</vt:lpstr>
      <vt:lpstr>Математический КВМ.</vt:lpstr>
      <vt:lpstr>«Гимн математике»</vt:lpstr>
      <vt:lpstr>Конкурс № 1 Представление команды  «Пять с плюсом»</vt:lpstr>
      <vt:lpstr>Конкурс № 1  Представление  команды  «Плюс и минус»</vt:lpstr>
      <vt:lpstr>Конкурс № 2 «Разминка»</vt:lpstr>
      <vt:lpstr>Веселые задачи</vt:lpstr>
      <vt:lpstr>Веселые задачи</vt:lpstr>
      <vt:lpstr>Веселые задачи</vt:lpstr>
      <vt:lpstr>Конкурс № 3 «Математическая цепочка»</vt:lpstr>
      <vt:lpstr>Слайд 10</vt:lpstr>
      <vt:lpstr>Слайд 11</vt:lpstr>
      <vt:lpstr>Конкурс № 4 «Логическая задача» </vt:lpstr>
      <vt:lpstr>Как зовут героиню любимой всеми детьми сказки?</vt:lpstr>
      <vt:lpstr>Как зовут героиню любимой всеми детьми сказки?</vt:lpstr>
      <vt:lpstr>«Треугольник и квадрат»</vt:lpstr>
      <vt:lpstr>Конкурс № 5 «Математические ребусы» </vt:lpstr>
      <vt:lpstr>Слайд 17</vt:lpstr>
      <vt:lpstr>Конкурс № 6 «Конкурс капитанов» </vt:lpstr>
      <vt:lpstr>Вместо звездочек вставьте числа так, чтобы равенства стали верными.</vt:lpstr>
      <vt:lpstr>Конкурс № 7 «Конкурс болельщиков»</vt:lpstr>
      <vt:lpstr>Круговые примеры</vt:lpstr>
      <vt:lpstr>Круговые примеры</vt:lpstr>
      <vt:lpstr>Конкурс № 8  «Делите с остатком»</vt:lpstr>
      <vt:lpstr>Слайд 24</vt:lpstr>
      <vt:lpstr>Подведение итогов игры «Математический КВМ» Награждение.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наталья</cp:lastModifiedBy>
  <cp:revision>7</cp:revision>
  <dcterms:created xsi:type="dcterms:W3CDTF">2012-07-08T17:13:52Z</dcterms:created>
  <dcterms:modified xsi:type="dcterms:W3CDTF">2013-05-07T06:58:50Z</dcterms:modified>
</cp:coreProperties>
</file>