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4" r:id="rId9"/>
    <p:sldId id="268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862"/>
    <a:srgbClr val="AFF7D5"/>
    <a:srgbClr val="F5F94B"/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ED35-B838-422F-A24F-3E8547D45323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CC88-D2C9-4A8C-8274-726152D4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7E83-8387-4EFA-8095-164AE83C52A6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CC00-3760-405B-9437-D127E4E44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A2FF-ACEB-437B-95EA-B1F90A4FBC88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DFC6-5B42-4719-8DA0-58C01337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FFBD-946A-4474-985A-5E8504DA579F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F771-5CF3-46B3-A4B2-F98570FCC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1ED1-C85B-43AB-A490-44BAC182F80E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948B-010E-4FC3-A5D4-1B95BB263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5B30-5E00-4A89-BBF5-227A7DB3506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C36E-CECC-43BA-AC36-5F7CD0D89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505A-9BBE-4D98-A298-92C58F6B3EFC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99CF-E8F6-4754-BFD0-3C292112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CFFB-FC71-466D-9FC8-D3E3F08D2DC0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7A16-B085-481A-B199-31933A295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D4D9-9406-4AB8-B718-E0098F169580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1E69-E00C-499A-91A7-B3F153686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6D72-5991-401B-9B04-0B73372B8FF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0B45-5FAC-4909-B9BB-866CA1F5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562B-48AD-41F6-BAE5-B18951960C13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F571-7E4D-4FDC-B0C4-3FAB87EBE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1B8BE-07A1-4C18-8ACA-1F71061DB61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7FC694-9D28-4042-B908-29361F306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620688"/>
            <a:ext cx="57893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Ткани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человека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04256" cy="207168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214562" cy="194421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2796780" cy="207645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81128"/>
            <a:ext cx="2816225" cy="207168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728304" cy="201622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Мышечная </a:t>
            </a: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4643438"/>
            <a:ext cx="4071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Constantia" pitchFamily="18" charset="0"/>
              </a:rPr>
              <a:t>Поперечно-полосатая скелетная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00125"/>
            <a:ext cx="4119562" cy="292893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43313" y="4357688"/>
            <a:ext cx="5143500" cy="192881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Опорно-двигательный аппарат тела и некоторых внутренних органов (язык, глотка, начальная часть пищевода)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Сократительная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643063"/>
            <a:ext cx="3902075" cy="17859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Мышечная </a:t>
            </a: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4941168"/>
            <a:ext cx="32055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Гладкая мышечная ткань</a:t>
            </a:r>
            <a:endParaRPr lang="ru-RU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13" y="5013176"/>
            <a:ext cx="5143500" cy="165618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Стенки внутренних органов, средний слой кровеносных </a:t>
            </a:r>
            <a:r>
              <a:rPr lang="ru-RU" dirty="0" err="1" smtClean="0">
                <a:solidFill>
                  <a:schemeClr val="tx1"/>
                </a:solidFill>
                <a:latin typeface="Constantia" pitchFamily="18" charset="0"/>
              </a:rPr>
              <a:t>соудов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Сократительная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C:\Documents and Settings\Екатерина Репина\Рабочий стол\Анимация\Таблицы рисункипо анат\picture 8\R19_2_plain_muscu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40324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Мышечная </a:t>
            </a: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908720"/>
            <a:ext cx="3744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Сердечная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мышечная ткань</a:t>
            </a:r>
            <a:endParaRPr lang="ru-RU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5301208"/>
            <a:ext cx="5143500" cy="129614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Сердце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Сократительная, обеспечивает движение крови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C:\Documents and Settings\Екатерина Репина\Рабочий стол\Анимация\Таблицы рисункипо анат\picture 8\R19_3_micro_cardia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968552" cy="39604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3"/>
            <a:ext cx="4176464" cy="31683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06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ОТВЕТЬТЕ НА ВОПРОСЫ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517233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40000"/>
                </a:solidFill>
                <a:latin typeface="Constantia" pitchFamily="18" charset="0"/>
              </a:rPr>
              <a:t>СПАСИБО ЗА ВНИМАНИЕ !</a:t>
            </a:r>
            <a:endParaRPr lang="ru-RU" sz="2800" b="1" dirty="0">
              <a:solidFill>
                <a:srgbClr val="A40000"/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4005064"/>
            <a:ext cx="6552728" cy="936104"/>
          </a:xfrm>
          <a:prstGeom prst="roundRect">
            <a:avLst/>
          </a:prstGeom>
          <a:ln>
            <a:solidFill>
              <a:srgbClr val="A4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. Параграф </a:t>
            </a:r>
            <a:r>
              <a:rPr lang="ru-RU" dirty="0" smtClean="0"/>
              <a:t>8, выполнить задание №1 на странице </a:t>
            </a:r>
            <a:r>
              <a:rPr lang="ru-RU" dirty="0" smtClean="0"/>
              <a:t>39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64704"/>
            <a:ext cx="857256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12776"/>
            <a:ext cx="7848872" cy="2304256"/>
          </a:xfrm>
          <a:prstGeom prst="rect">
            <a:avLst/>
          </a:prstGeom>
          <a:solidFill>
            <a:srgbClr val="8DF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-Все ли вам было понятно в течение урока?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-Какая часть урока показалась самой интересной?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-Какая часть урока  вызвала затруднение?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-Какое у вас настроение после урока?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476672"/>
            <a:ext cx="3024336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nstantia" pitchFamily="18" charset="0"/>
              </a:rPr>
              <a:t>ОПРЕДЕЛЕНИЕ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714488"/>
            <a:ext cx="8358246" cy="44291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latin typeface="Constantia" pitchFamily="18" charset="0"/>
              </a:rPr>
              <a:t>Ткань</a:t>
            </a:r>
            <a:r>
              <a:rPr lang="ru-RU" sz="3600" dirty="0">
                <a:latin typeface="Constantia" pitchFamily="18" charset="0"/>
              </a:rPr>
              <a:t> – это группа клеток и межклеточное вещество, объединенные общим строением, функцией и происхождением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latin typeface="Constantia" pitchFamily="18" charset="0"/>
              </a:rPr>
              <a:t>Гистология</a:t>
            </a:r>
            <a:r>
              <a:rPr lang="ru-RU" sz="3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3600" dirty="0">
                <a:latin typeface="Constantia" pitchFamily="18" charset="0"/>
              </a:rPr>
              <a:t>– наука о тканях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285728"/>
            <a:ext cx="3571900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Constantia" pitchFamily="18" charset="0"/>
              </a:rPr>
              <a:t>ВИДЫ ТКАНЕЙ 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285860"/>
            <a:ext cx="3714776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Эпителиальная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285860"/>
            <a:ext cx="3571900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Нервная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786190"/>
            <a:ext cx="3643338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Соединительная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786190"/>
            <a:ext cx="3500462" cy="71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Мышечная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2143125"/>
            <a:ext cx="3643313" cy="135731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Клетки плотно прилегают друг к другу, межклеточного вещества мало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4714875"/>
            <a:ext cx="3571875" cy="135731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Клетки расположены рыхло, сильно развито межклеточное вещество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2143125"/>
            <a:ext cx="3500437" cy="135731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Состоит из клеток с отростками. Способна возбуждаться и передавать возбуждение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4714875"/>
            <a:ext cx="3500438" cy="135731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nstantia" pitchFamily="18" charset="0"/>
              </a:rPr>
              <a:t>Образована мышечными волокнами, способна возбуждаться и сокращаться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Эпителиальная ткань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769720" cy="45332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Эпителиальная 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188" y="1214438"/>
            <a:ext cx="3857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Однослойная</a:t>
            </a:r>
            <a:endParaRPr lang="ru-RU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5976" y="1772816"/>
            <a:ext cx="4495428" cy="172819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смежные оболочки внутренних органов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Всасывающая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097212" cy="2000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071812" cy="31511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39952" y="378904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Многослойная </a:t>
            </a:r>
            <a:endParaRPr lang="ru-RU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869161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Расположение: </a:t>
            </a:r>
          </a:p>
          <a:p>
            <a:r>
              <a:rPr lang="ru-RU" dirty="0" smtClean="0"/>
              <a:t>покровы тела</a:t>
            </a:r>
          </a:p>
          <a:p>
            <a:r>
              <a:rPr lang="ru-RU" dirty="0" smtClean="0"/>
              <a:t>Функции: </a:t>
            </a:r>
          </a:p>
          <a:p>
            <a:r>
              <a:rPr lang="ru-RU" dirty="0" smtClean="0"/>
              <a:t>Защитная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83968" y="4509120"/>
            <a:ext cx="4320480" cy="1944216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покровы тела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Екатерина Репина\Рабочий стол\Анимация\Таблицы рисункипо анат\picture 8\R10_pic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384376" cy="20882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42976" y="285728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Эпителиальная ткань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188" y="1124744"/>
            <a:ext cx="385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Constantia" pitchFamily="18" charset="0"/>
              </a:rPr>
              <a:t>Железистая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50" y="4941168"/>
            <a:ext cx="5143500" cy="141677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Железы внешней и внутренней секреции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секреторная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4476750" cy="36541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860032" cy="32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685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Нервная ткань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509120"/>
            <a:ext cx="6264696" cy="213456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Головной и спинной мозг, нервные узлы и волокна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Обеспечение согласованной деятельности разных систем органов, обеспечение связи организма с внешней средой, приспособление обмена веществ к изменяющимся условиям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5652120" y="548680"/>
            <a:ext cx="2928937" cy="7858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518"/>
              <a:gd name="adj6" fmla="val -7351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Нейрон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717033"/>
            <a:ext cx="3456384" cy="7200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Нервное волокно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067944" y="3573016"/>
            <a:ext cx="1075556" cy="71836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173537" cy="19288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Екатерина Репина\Рабочий стол\Анимация\Таблицы рисункипо анат\picture 8\R10_5_nerve_tissu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2076450" cy="1390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644008" y="908720"/>
            <a:ext cx="1075556" cy="71836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9512" y="6309320"/>
            <a:ext cx="2088232" cy="332656"/>
          </a:xfrm>
          <a:prstGeom prst="rect">
            <a:avLst/>
          </a:prstGeom>
          <a:solidFill>
            <a:srgbClr val="A4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Спинной мозг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Соединительная ткань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3333"/>
          <a:stretch>
            <a:fillRect/>
          </a:stretch>
        </p:blipFill>
        <p:spPr bwMode="auto">
          <a:xfrm>
            <a:off x="357188" y="1000125"/>
            <a:ext cx="3071812" cy="2528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57625" y="928688"/>
            <a:ext cx="3143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Constantia" pitchFamily="18" charset="0"/>
              </a:rPr>
              <a:t>Волокнистая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5" y="3643313"/>
            <a:ext cx="2928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Constantia" pitchFamily="18" charset="0"/>
              </a:rPr>
              <a:t>Жировая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8" y="1643063"/>
            <a:ext cx="5143500" cy="185737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Связки, сухожилия, дерма, прослойки между органами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Опорно-защитная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4357688"/>
            <a:ext cx="5143500" cy="192881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Расположение: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Подкожная клетчатка, между внутренними органами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Функции: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Запасающая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071938"/>
            <a:ext cx="3071812" cy="22034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Виды мышечной ткани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5229200"/>
            <a:ext cx="3096344" cy="776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Рисунок 8" descr="090303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365104"/>
            <a:ext cx="7000875" cy="1905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s1_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072313" cy="28384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294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Екатерина Репина</cp:lastModifiedBy>
  <cp:revision>69</cp:revision>
  <dcterms:created xsi:type="dcterms:W3CDTF">2009-09-20T04:32:03Z</dcterms:created>
  <dcterms:modified xsi:type="dcterms:W3CDTF">2015-01-18T10:48:39Z</dcterms:modified>
</cp:coreProperties>
</file>