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25B86-2D90-4056-973E-54BCAA6E154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29FCB-A835-4FCF-BB6A-3FE6CB2D8F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7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A25D-24BB-4C16-B643-6AE5257DBAFD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AD8-EDE7-4E7F-9873-5B00764F4A10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597F-42CC-4EE0-A7F7-D36D4460F509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543E-750B-4F3C-BACE-469E0C157912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A232-8A85-4CE6-91C2-6DAAE1D1A896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C01E-9CA8-4B9A-AE41-4818D97EDFF6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56A8-3216-40E4-868B-B8C1645C062D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9D8E-167F-493D-BDBB-5D1535E7CACC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FE1B-FA5D-47BE-957C-1AE1F2671220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637B-6AA5-45FF-9E08-5D50F8993816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39A-6DFB-4F66-9686-4612931A68A9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0EC68-8EE4-45A7-BFF7-05761654743B}" type="datetime1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ы для презентаций - Лучшие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" y="0"/>
            <a:ext cx="9144027" cy="707231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786190"/>
            <a:ext cx="8072494" cy="1357322"/>
          </a:xfrm>
        </p:spPr>
        <p:txBody>
          <a:bodyPr>
            <a:noAutofit/>
          </a:bodyPr>
          <a:lstStyle/>
          <a:p>
            <a:pPr algn="l"/>
            <a:r>
              <a:rPr lang="ru-RU" b="1" i="1" dirty="0" smtClean="0">
                <a:solidFill>
                  <a:schemeClr val="tx1"/>
                </a:solidFill>
              </a:rPr>
              <a:t>С грамотой вскачь, 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а без грамоты хоть плачь. (пословица</a:t>
            </a:r>
            <a:r>
              <a:rPr lang="ru-RU" sz="3600" b="1" i="1" dirty="0" smtClean="0">
                <a:solidFill>
                  <a:schemeClr val="tx1"/>
                </a:solidFill>
              </a:rPr>
              <a:t>)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Решение открытой транспортной задачи онлай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7" r="10417"/>
          <a:stretch>
            <a:fillRect/>
          </a:stretch>
        </p:blipFill>
        <p:spPr bwMode="auto">
          <a:xfrm>
            <a:off x="285720" y="428604"/>
            <a:ext cx="2205648" cy="2786082"/>
          </a:xfrm>
          <a:prstGeom prst="rect">
            <a:avLst/>
          </a:prstGeom>
          <a:noFill/>
        </p:spPr>
      </p:pic>
      <p:pic>
        <p:nvPicPr>
          <p:cNvPr id="5" name="Picture 4" descr="C:\Documents and Settings\Оксана\Рабочий стол\Новая папка\Технология деятельностного метода Л. Г. Петерсон\смайлики и др\что я не знаю смайл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642918"/>
            <a:ext cx="20018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Оксана\Рабочий стол\Новая папка\Технология деятельностного метода Л. Г. Петерсон\смайлики и др\смайлик я са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143116"/>
            <a:ext cx="2000264" cy="155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Объявления сайт бесплатных объявлений Киев бесплатные объевления купить продать аренд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28604"/>
            <a:ext cx="3905278" cy="2928958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571744"/>
            <a:ext cx="1714480" cy="159158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5357826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5357826"/>
            <a:ext cx="885824" cy="8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b="19064"/>
          <a:stretch>
            <a:fillRect/>
          </a:stretch>
        </p:blipFill>
        <p:spPr bwMode="auto">
          <a:xfrm>
            <a:off x="3357554" y="5357826"/>
            <a:ext cx="1214446" cy="83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 b="19064"/>
          <a:stretch>
            <a:fillRect/>
          </a:stretch>
        </p:blipFill>
        <p:spPr bwMode="auto">
          <a:xfrm>
            <a:off x="4429124" y="5357826"/>
            <a:ext cx="1214446" cy="83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/>
          <a:srcRect b="19064"/>
          <a:stretch>
            <a:fillRect/>
          </a:stretch>
        </p:blipFill>
        <p:spPr bwMode="auto">
          <a:xfrm>
            <a:off x="5357818" y="5357826"/>
            <a:ext cx="1214446" cy="83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5357826"/>
            <a:ext cx="714380" cy="8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72" y="5357826"/>
            <a:ext cx="714380" cy="8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5357826"/>
            <a:ext cx="714380" cy="8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5357826"/>
            <a:ext cx="885824" cy="8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57148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71472" y="6143644"/>
            <a:ext cx="500066" cy="4857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429388" y="6490900"/>
            <a:ext cx="24288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Скитиба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Оксана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Васильевна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ы для презентаций - Лучшие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" y="-214310"/>
            <a:ext cx="9144027" cy="70723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Изучаем правило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4000" dirty="0" smtClean="0"/>
              <a:t>С </a:t>
            </a:r>
            <a:r>
              <a:rPr lang="ru-RU" sz="4000" b="1" dirty="0" smtClean="0"/>
              <a:t>большой</a:t>
            </a:r>
            <a:r>
              <a:rPr lang="ru-RU" sz="4000" dirty="0" smtClean="0"/>
              <a:t> (заглавной, прописной)</a:t>
            </a:r>
          </a:p>
          <a:p>
            <a:pPr lvl="0">
              <a:buNone/>
            </a:pPr>
            <a:r>
              <a:rPr lang="ru-RU" sz="4000" dirty="0" smtClean="0"/>
              <a:t> </a:t>
            </a:r>
            <a:r>
              <a:rPr lang="ru-RU" sz="4000" b="1" dirty="0" smtClean="0"/>
              <a:t>буквы</a:t>
            </a:r>
            <a:r>
              <a:rPr lang="ru-RU" sz="4000" dirty="0" smtClean="0"/>
              <a:t> пишутся:</a:t>
            </a:r>
          </a:p>
          <a:p>
            <a:pPr>
              <a:buNone/>
            </a:pPr>
            <a:r>
              <a:rPr lang="ru-RU" sz="4000" dirty="0" smtClean="0"/>
              <a:t> 1.Первое слово в предложении.</a:t>
            </a:r>
          </a:p>
          <a:p>
            <a:pPr>
              <a:buNone/>
            </a:pPr>
            <a:r>
              <a:rPr lang="ru-RU" sz="4000" dirty="0" smtClean="0"/>
              <a:t> 2. Имена, отчества и фамилии.</a:t>
            </a:r>
          </a:p>
          <a:p>
            <a:pPr>
              <a:buNone/>
            </a:pPr>
            <a:r>
              <a:rPr lang="ru-RU" sz="4000" dirty="0" smtClean="0"/>
              <a:t> 3. Клички животных.</a:t>
            </a:r>
          </a:p>
          <a:p>
            <a:pPr>
              <a:buNone/>
            </a:pPr>
            <a:r>
              <a:rPr lang="ru-RU" sz="4000" dirty="0" smtClean="0"/>
              <a:t> 4. Названия городов, и рек, стран и морей, деревень, сёл, улиц.</a:t>
            </a:r>
            <a:endParaRPr lang="ru-RU" sz="2400" dirty="0" smtClean="0"/>
          </a:p>
        </p:txBody>
      </p:sp>
      <p:pic>
        <p:nvPicPr>
          <p:cNvPr id="4" name="Picture 2" descr="Смайлик весёл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286644" y="5214950"/>
            <a:ext cx="131543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Слово из семи букв третье буква 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74" y="2500306"/>
            <a:ext cx="1928826" cy="1928826"/>
          </a:xfrm>
          <a:prstGeom prst="rect">
            <a:avLst/>
          </a:prstGeom>
          <a:noFill/>
        </p:spPr>
      </p:pic>
      <p:pic>
        <p:nvPicPr>
          <p:cNvPr id="2052" name="Picture 4" descr="Алфавит. Клипарт. Автор Ankita Часть III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0402" y="0"/>
            <a:ext cx="1443598" cy="171448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1472" y="6072206"/>
            <a:ext cx="642942" cy="5715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Шаблоны для презентаций - Лучшие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" y="-214310"/>
            <a:ext cx="9144027" cy="70723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/>
          <a:lstStyle/>
          <a:p>
            <a:r>
              <a:rPr lang="ru-RU" b="1" dirty="0" smtClean="0"/>
              <a:t>Упражняемся по правилу.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ru-RU" b="1" dirty="0" smtClean="0"/>
              <a:t>Упражнение 3.  Вставьте буквы.</a:t>
            </a:r>
            <a:endParaRPr lang="ru-RU" dirty="0" smtClean="0"/>
          </a:p>
          <a:p>
            <a:r>
              <a:rPr lang="ru-RU" dirty="0" smtClean="0"/>
              <a:t>Гриб </a:t>
            </a:r>
            <a:r>
              <a:rPr lang="ru-RU" b="1" dirty="0" smtClean="0"/>
              <a:t>р</a:t>
            </a:r>
            <a:r>
              <a:rPr lang="ru-RU" dirty="0" smtClean="0"/>
              <a:t>ыжик – котёнок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dirty="0" smtClean="0"/>
              <a:t>ыжик, город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dirty="0" smtClean="0"/>
              <a:t>рёл – птица </a:t>
            </a:r>
            <a:r>
              <a:rPr lang="ru-RU" b="1" dirty="0" smtClean="0"/>
              <a:t>о</a:t>
            </a:r>
            <a:r>
              <a:rPr lang="ru-RU" dirty="0" smtClean="0"/>
              <a:t>рёл, цветы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dirty="0" smtClean="0"/>
              <a:t>омашки – деревня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dirty="0" smtClean="0"/>
              <a:t>омашки, месяц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dirty="0" smtClean="0"/>
              <a:t>арт – девочка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dirty="0" smtClean="0"/>
              <a:t>арта,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dirty="0" smtClean="0"/>
              <a:t>ерёзовая улица - </a:t>
            </a:r>
            <a:r>
              <a:rPr lang="ru-RU" b="1" dirty="0" smtClean="0"/>
              <a:t>б</a:t>
            </a:r>
            <a:r>
              <a:rPr lang="ru-RU" dirty="0" smtClean="0"/>
              <a:t>ерёзовая роща, алая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/>
              <a:t>орька – корова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/>
              <a:t>орька.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Вывод:  </a:t>
            </a:r>
            <a:r>
              <a:rPr lang="ru-RU" sz="2800" b="1" i="1" dirty="0" smtClean="0"/>
              <a:t>Большая (заглавная) буква  пишется в именах людей , кличках животных , в названиях городов, деревень, улиц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14480" y="2285992"/>
            <a:ext cx="28575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2285992"/>
            <a:ext cx="28575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2285992"/>
            <a:ext cx="28575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2786058"/>
            <a:ext cx="28575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2786058"/>
            <a:ext cx="28575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3214686"/>
            <a:ext cx="28575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86182" y="3214686"/>
            <a:ext cx="35719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72264" y="3214686"/>
            <a:ext cx="35719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3714752"/>
            <a:ext cx="28575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00496" y="3714753"/>
            <a:ext cx="35719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5786" y="4286256"/>
            <a:ext cx="28575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643306" y="4286256"/>
            <a:ext cx="28575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…</a:t>
            </a:r>
            <a:endParaRPr lang="ru-RU" sz="2400" dirty="0"/>
          </a:p>
        </p:txBody>
      </p:sp>
      <p:pic>
        <p:nvPicPr>
          <p:cNvPr id="18" name="Picture 2" descr="Смайлик весёл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286644" y="5643578"/>
            <a:ext cx="928694" cy="100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Documents and Settings\Оксана\Рабочий стол\Новая папка\Технология деятельностного метода Л. Г. Петерсон\смайлики и др\смайлик я са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1785950" cy="138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71472" y="6072206"/>
            <a:ext cx="642942" cy="5715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Запоминаем правило.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214422"/>
          <a:ext cx="4143404" cy="5072631"/>
        </p:xfrm>
        <a:graphic>
          <a:graphicData uri="http://schemas.openxmlformats.org/drawingml/2006/table">
            <a:tbl>
              <a:tblPr/>
              <a:tblGrid>
                <a:gridCol w="557607"/>
                <a:gridCol w="3585797"/>
              </a:tblGrid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Тема: «Большая (заглавная ) буква»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1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…………………………………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тояли сильные морозы. 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ека покрылась льдом.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6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……………………………………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Доктор 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ван 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иколаевич 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рлов.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6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……………………………………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кот </a:t>
                      </a:r>
                      <a:r>
                        <a:rPr lang="ru-RU" sz="1800" b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урзик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собака 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ружок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1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……………………………………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город 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верь, река 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нестр, страна 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оссия, 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понское море, деревня 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ябово, село 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ождественское, 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адовая улица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428596" y="1428736"/>
            <a:ext cx="428628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43438" y="1214422"/>
          <a:ext cx="4214842" cy="5072098"/>
        </p:xfrm>
        <a:graphic>
          <a:graphicData uri="http://schemas.openxmlformats.org/drawingml/2006/table">
            <a:tbl>
              <a:tblPr/>
              <a:tblGrid>
                <a:gridCol w="500066"/>
                <a:gridCol w="3714776"/>
              </a:tblGrid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Тема: «Большая (заглавная ) буква»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ервое слово в предложении.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…………………………………….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Имена, отчества, фамилии.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…………………………………….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Клички животных.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……………………………………….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Названия городов и рек, стран и морей, деревень, сёл, улиц.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------------------------------------------------------------------------------------------------------------------------------------------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4714876" y="1357298"/>
            <a:ext cx="428628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H:\Жесткий диск\ОКСАНА 2013-2014\Методический материал из иннета\Технология деятельностного метода Л. Г. Петерсон\смайлики и др\смайлик задумалс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72396" y="142852"/>
            <a:ext cx="1143008" cy="1108299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1472" y="6072206"/>
            <a:ext cx="642942" cy="5715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Проверка.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142984"/>
          <a:ext cx="8572560" cy="5063496"/>
        </p:xfrm>
        <a:graphic>
          <a:graphicData uri="http://schemas.openxmlformats.org/drawingml/2006/table">
            <a:tbl>
              <a:tblPr/>
              <a:tblGrid>
                <a:gridCol w="394230"/>
                <a:gridCol w="8178330"/>
              </a:tblGrid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Тема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: «Большая (заглавная ) буква»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большой заглавной буквы пишутся: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u="none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ервое слово в предложении.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тояли сильные морозы. </a:t>
                      </a:r>
                      <a:r>
                        <a:rPr lang="ru-RU" sz="24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ека покрылась льдом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Имена, отчества, фамилии.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Доктор </a:t>
                      </a:r>
                      <a:r>
                        <a:rPr lang="ru-RU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ван </a:t>
                      </a:r>
                      <a:r>
                        <a:rPr lang="ru-RU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иколаевич </a:t>
                      </a:r>
                      <a:r>
                        <a:rPr lang="ru-RU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рлов.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Клички животных.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кот </a:t>
                      </a:r>
                      <a:r>
                        <a:rPr lang="ru-RU" sz="2400" b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урзик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, собака </a:t>
                      </a:r>
                      <a:r>
                        <a:rPr lang="ru-RU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ружок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Названия городов и рек, стран и морей, деревень, сёл, улиц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город </a:t>
                      </a:r>
                      <a:r>
                        <a:rPr lang="ru-RU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верь, река </a:t>
                      </a:r>
                      <a:r>
                        <a:rPr lang="ru-RU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нестр, страна </a:t>
                      </a:r>
                      <a:r>
                        <a:rPr lang="ru-RU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оссия, </a:t>
                      </a:r>
                      <a:r>
                        <a:rPr lang="ru-RU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понское море, деревня </a:t>
                      </a:r>
                      <a:r>
                        <a:rPr lang="ru-RU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ябово, село </a:t>
                      </a:r>
                      <a:r>
                        <a:rPr lang="ru-RU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ождественское, </a:t>
                      </a:r>
                      <a:r>
                        <a:rPr lang="ru-RU" sz="2400" b="1" u="sng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адовая улица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Смайлик весёл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858148" y="214290"/>
            <a:ext cx="111812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Слово из семи букв третье буква 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0"/>
            <a:ext cx="1928826" cy="1928826"/>
          </a:xfrm>
          <a:prstGeom prst="rect">
            <a:avLst/>
          </a:prstGeom>
          <a:noFill/>
        </p:spPr>
      </p:pic>
      <p:pic>
        <p:nvPicPr>
          <p:cNvPr id="8" name="Picture 4" descr="Алфавит. Клипарт. Автор Ankita Часть III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85884" cy="1527179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1472" y="6072206"/>
            <a:ext cx="642942" cy="5715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Закрепление.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1"/>
            <a:ext cx="8229600" cy="128588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Упражнение 4. </a:t>
            </a:r>
            <a:r>
              <a:rPr lang="ru-RU" sz="2800" dirty="0" smtClean="0"/>
              <a:t>Письменно ответь на вопросы нашей анкеты. Пользуйся правилом написания заглавной буквы в группах слов. 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214554"/>
          <a:ext cx="8643998" cy="3973324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39733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Твоё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.________________________________________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Твоя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____________________________________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Место твоего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рождения</a:t>
                      </a: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____________________________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 каком городе ты живёшь?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________________________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Твой домашний адрес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_____________________________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Какие клички носят твои домашние питомцы (если они у тебя есть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)?_______________________________________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Как зовут твоего лучшего друга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твою лучшую подругу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)?____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 каких странах ты хотел бы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побывать</a:t>
                      </a: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?___________________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Смайлик весёл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572396" y="2000240"/>
            <a:ext cx="1285884" cy="139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1472" y="6072206"/>
            <a:ext cx="642942" cy="5715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Шаблоны для презентаций - Лучшие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" y="-214310"/>
            <a:ext cx="9144027" cy="70723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28604"/>
            <a:ext cx="17811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28604"/>
            <a:ext cx="1857388" cy="1416512"/>
          </a:xfrm>
          <a:prstGeom prst="rect">
            <a:avLst/>
          </a:prstGeom>
          <a:noFill/>
        </p:spPr>
      </p:pic>
      <p:pic>
        <p:nvPicPr>
          <p:cNvPr id="26626" name="Picture 2" descr="H:\Жесткий диск\ОКСАНА 2013-2014\Методический материал из иннета\Технология деятельностного метода Л. Г. Петерсон\смайлики и др\Лесенка успеха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714488"/>
            <a:ext cx="5619731" cy="226716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85786" y="4286256"/>
            <a:ext cx="55921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Учебник. Упр. 130 (с 86).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Выучить правило.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1472" y="6072206"/>
            <a:ext cx="642942" cy="5715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00760" y="5929330"/>
            <a:ext cx="24288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Скитиба Оксана Васильевна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Идентификатор:  220-507-893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Шаблоны для презентаций - Лучшие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" y="-214310"/>
            <a:ext cx="9144027" cy="70723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Какая орфографическая задача стоит перед нами?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571743"/>
          <a:ext cx="8215370" cy="3925824"/>
        </p:xfrm>
        <a:graphic>
          <a:graphicData uri="http://schemas.openxmlformats.org/drawingml/2006/table">
            <a:tbl>
              <a:tblPr/>
              <a:tblGrid>
                <a:gridCol w="849866"/>
                <a:gridCol w="7365504"/>
              </a:tblGrid>
              <a:tr h="97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3200" b="1" i="1" dirty="0">
                          <a:latin typeface="Times New Roman"/>
                          <a:ea typeface="Times New Roman"/>
                          <a:cs typeface="Times New Roman"/>
                        </a:rPr>
                        <a:t>большой (заглавной, прописной) буквы пишутся:</a:t>
                      </a:r>
                      <a:endParaRPr lang="ru-RU" sz="32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Первое слово в предложении.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Имена,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.?.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фамилии.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Клички животных.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4.  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Названия городов и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.?.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.?.</a:t>
                      </a:r>
                      <a:r>
                        <a:rPr lang="ru-RU" sz="3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морей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.?.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.?.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.?.</a:t>
                      </a:r>
                      <a:r>
                        <a:rPr lang="ru-RU" sz="3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.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954064" cy="112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1428736"/>
            <a:ext cx="86356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Тема: 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Какие слова пишутся с заглавной буквы?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000240"/>
            <a:ext cx="864399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1472" y="6143644"/>
            <a:ext cx="500066" cy="4857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ы для презентаций - Лучшие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" y="-214310"/>
            <a:ext cx="9144027" cy="70723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358246" cy="157161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Что мы знаем – повторим.</a:t>
            </a:r>
            <a:br>
              <a:rPr lang="ru-RU" sz="3600" b="1" dirty="0" smtClean="0"/>
            </a:br>
            <a:r>
              <a:rPr lang="ru-RU" sz="3600" b="1" dirty="0" smtClean="0"/>
              <a:t>Начало предложения с большой буквы.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358246" cy="4768865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Упражнение  1</a:t>
            </a:r>
            <a:r>
              <a:rPr lang="ru-RU" b="1" i="1" u="sng" dirty="0" smtClean="0"/>
              <a:t>.</a:t>
            </a:r>
            <a:r>
              <a:rPr lang="ru-RU" i="1" dirty="0" smtClean="0"/>
              <a:t> Прочитать текст. Определи границы предложений. </a:t>
            </a:r>
            <a:r>
              <a:rPr lang="ru-RU" b="1" i="1" dirty="0" smtClean="0"/>
              <a:t>Первое слово в предложении пиши с большой буквы. </a:t>
            </a:r>
            <a:r>
              <a:rPr lang="ru-RU" i="1" dirty="0" smtClean="0"/>
              <a:t>В конце каждого предложения ставь точку.</a:t>
            </a:r>
          </a:p>
          <a:p>
            <a:pPr indent="342900" algn="just">
              <a:buNone/>
            </a:pPr>
            <a:r>
              <a:rPr lang="ru-RU" dirty="0" smtClean="0"/>
              <a:t>у оленёнка были длинные ножки с острыми копытцами и круглая головка с большими ушами он беспрестанно встряхивал и шевелил ими глаза у него были как крупные сливы ростом он был с новорожденного жеребёнка по обе стороны спины проглядывали белые пятнышки</a:t>
            </a:r>
          </a:p>
          <a:p>
            <a:pPr algn="r">
              <a:buNone/>
            </a:pPr>
            <a:r>
              <a:rPr lang="ru-RU" dirty="0" smtClean="0"/>
              <a:t>(По О. Перовской)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1285852" y="5500702"/>
            <a:ext cx="928694" cy="1071546"/>
            <a:chOff x="158584" y="1319082"/>
            <a:chExt cx="1719434" cy="2448000"/>
          </a:xfrm>
        </p:grpSpPr>
        <p:pic>
          <p:nvPicPr>
            <p:cNvPr id="5" name="Рисунок 6" descr="сканирование.jpg"/>
            <p:cNvPicPr>
              <a:picLocks noChangeAspect="1"/>
            </p:cNvPicPr>
            <p:nvPr/>
          </p:nvPicPr>
          <p:blipFill>
            <a:blip r:embed="rId3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158584" y="1319082"/>
              <a:ext cx="1719434" cy="24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Овал 5"/>
            <p:cNvSpPr/>
            <p:nvPr/>
          </p:nvSpPr>
          <p:spPr>
            <a:xfrm>
              <a:off x="785131" y="1488949"/>
              <a:ext cx="429858" cy="42863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1472" y="6143644"/>
            <a:ext cx="500066" cy="4857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Нарисованные животные - Hq обои больших размеров, качественные фотографии с высоким разрешением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5072074"/>
            <a:ext cx="1428759" cy="163598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Шаблоны для презентаций - Лучшие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" y="-214310"/>
            <a:ext cx="9144027" cy="70723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29684" cy="5143535"/>
          </a:xfrm>
        </p:spPr>
        <p:txBody>
          <a:bodyPr>
            <a:normAutofit fontScale="92500" lnSpcReduction="20000"/>
          </a:bodyPr>
          <a:lstStyle/>
          <a:p>
            <a:pPr indent="342900" algn="just">
              <a:buNone/>
            </a:pPr>
            <a:r>
              <a:rPr lang="ru-RU" sz="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</a:t>
            </a:r>
            <a:r>
              <a:rPr lang="ru-RU" sz="3800" dirty="0" smtClean="0"/>
              <a:t> оленёнка были длинные ножки с острыми копытцами и круглая головка с большими ушами</a:t>
            </a:r>
            <a:r>
              <a:rPr lang="ru-RU" sz="3800" b="1" dirty="0" smtClean="0"/>
              <a:t>. </a:t>
            </a:r>
            <a:r>
              <a:rPr lang="ru-RU" sz="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800" dirty="0" smtClean="0"/>
              <a:t>н беспрестанно встряхивал и шевелил ими</a:t>
            </a:r>
            <a:r>
              <a:rPr lang="ru-RU" sz="3800" b="1" dirty="0" smtClean="0"/>
              <a:t>. </a:t>
            </a:r>
            <a:r>
              <a:rPr lang="ru-RU" sz="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800" dirty="0" smtClean="0"/>
              <a:t>лаза у него были как крупные сливы</a:t>
            </a:r>
            <a:r>
              <a:rPr lang="ru-RU" sz="3800" b="1" dirty="0" smtClean="0"/>
              <a:t>.</a:t>
            </a:r>
            <a:r>
              <a:rPr lang="ru-RU" sz="3800" dirty="0" smtClean="0"/>
              <a:t> </a:t>
            </a:r>
            <a:r>
              <a:rPr lang="ru-RU" sz="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800" dirty="0" smtClean="0"/>
              <a:t>остом он был с новорожденного жеребёнка</a:t>
            </a:r>
            <a:r>
              <a:rPr lang="ru-RU" sz="3800" b="1" dirty="0" smtClean="0"/>
              <a:t>.</a:t>
            </a:r>
            <a:r>
              <a:rPr lang="ru-RU" sz="3800" dirty="0" smtClean="0"/>
              <a:t> </a:t>
            </a:r>
            <a:r>
              <a:rPr lang="ru-RU" sz="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800" dirty="0" smtClean="0"/>
              <a:t>о обе стороны спины проглядывали белые пятнышки</a:t>
            </a:r>
            <a:r>
              <a:rPr lang="ru-RU" sz="3800" b="1" dirty="0" smtClean="0"/>
              <a:t>.</a:t>
            </a:r>
            <a:endParaRPr lang="ru-RU" sz="3800" dirty="0" smtClean="0"/>
          </a:p>
          <a:p>
            <a:endParaRPr lang="ru-RU" dirty="0" smtClean="0"/>
          </a:p>
          <a:p>
            <a:r>
              <a:rPr lang="ru-RU" sz="3500" b="1" u="sng" dirty="0" smtClean="0">
                <a:solidFill>
                  <a:srgbClr val="FF0000"/>
                </a:solidFill>
              </a:rPr>
              <a:t>Вывод:  </a:t>
            </a:r>
            <a:r>
              <a:rPr lang="ru-RU" sz="3500" b="1" i="1" dirty="0" smtClean="0"/>
              <a:t>Большая (заглавная) буква </a:t>
            </a:r>
          </a:p>
          <a:p>
            <a:pPr>
              <a:buNone/>
            </a:pPr>
            <a:r>
              <a:rPr lang="ru-RU" sz="3500" b="1" i="1" dirty="0" smtClean="0"/>
              <a:t>          пишется в начале предложения.</a:t>
            </a:r>
            <a:endParaRPr lang="ru-RU" sz="3500" b="1" i="1" dirty="0"/>
          </a:p>
        </p:txBody>
      </p:sp>
      <p:grpSp>
        <p:nvGrpSpPr>
          <p:cNvPr id="10" name="Группа 35"/>
          <p:cNvGrpSpPr>
            <a:grpSpLocks/>
          </p:cNvGrpSpPr>
          <p:nvPr/>
        </p:nvGrpSpPr>
        <p:grpSpPr bwMode="auto">
          <a:xfrm>
            <a:off x="7500958" y="214290"/>
            <a:ext cx="1098853" cy="1071570"/>
            <a:chOff x="3077837" y="1175082"/>
            <a:chExt cx="1992470" cy="2448000"/>
          </a:xfrm>
        </p:grpSpPr>
        <p:pic>
          <p:nvPicPr>
            <p:cNvPr id="11" name="Рисунок 10" descr="сканирование0001.jpg"/>
            <p:cNvPicPr>
              <a:picLocks noChangeAspect="1"/>
            </p:cNvPicPr>
            <p:nvPr/>
          </p:nvPicPr>
          <p:blipFill>
            <a:blip r:embed="rId3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3350873" y="1175082"/>
              <a:ext cx="1719434" cy="24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Овал 11"/>
            <p:cNvSpPr/>
            <p:nvPr/>
          </p:nvSpPr>
          <p:spPr>
            <a:xfrm>
              <a:off x="3077837" y="1488949"/>
              <a:ext cx="429858" cy="42863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pic>
        <p:nvPicPr>
          <p:cNvPr id="13" name="Picture 2" descr="Смайлик весёл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286644" y="4669394"/>
            <a:ext cx="1357322" cy="147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71472" y="6143644"/>
            <a:ext cx="500066" cy="4857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2" descr="Нарисованные животные - Hq обои больших размеров, качественные фотографии с высоким разрешение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0"/>
            <a:ext cx="1643074" cy="171034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ы для презентаций - Лучшие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" y="-214310"/>
            <a:ext cx="9144027" cy="70723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мы знаем – повторим.</a:t>
            </a:r>
            <a:br>
              <a:rPr lang="ru-RU" b="1" dirty="0" smtClean="0"/>
            </a:br>
            <a:r>
              <a:rPr lang="ru-RU" b="1" dirty="0" smtClean="0"/>
              <a:t>Большая буква в именах людей и в названиях морей.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50112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Упражнение 2. </a:t>
            </a:r>
            <a:r>
              <a:rPr lang="ru-RU" sz="2800" i="1" dirty="0" smtClean="0"/>
              <a:t>Прочитай. Вставь пропущенные буквы. Подчеркни заглавные буквы.</a:t>
            </a:r>
            <a:endParaRPr lang="ru-RU" i="1" dirty="0" smtClean="0"/>
          </a:p>
          <a:p>
            <a:r>
              <a:rPr lang="ru-RU" dirty="0" smtClean="0"/>
              <a:t>1. Мою подругу зовут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dirty="0" err="1" smtClean="0"/>
              <a:t>озой</a:t>
            </a:r>
            <a:r>
              <a:rPr lang="ru-RU" dirty="0" smtClean="0"/>
              <a:t>. 2. Я срезала с куста красную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dirty="0" err="1" smtClean="0"/>
              <a:t>озу</a:t>
            </a:r>
            <a:r>
              <a:rPr lang="ru-RU" dirty="0" smtClean="0"/>
              <a:t>. 3. В комнате у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r>
              <a:rPr lang="ru-RU" dirty="0" err="1" smtClean="0"/>
              <a:t>илии</a:t>
            </a:r>
            <a:r>
              <a:rPr lang="ru-RU" dirty="0" smtClean="0"/>
              <a:t> стояла ваза с ароматными белоснежными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dirty="0" err="1" smtClean="0"/>
              <a:t>илиями</a:t>
            </a:r>
            <a:r>
              <a:rPr lang="ru-RU" dirty="0" smtClean="0"/>
              <a:t>. 4. Летом мы ездили отдыхать на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dirty="0" err="1" smtClean="0"/>
              <a:t>ёрное</a:t>
            </a:r>
            <a:r>
              <a:rPr lang="ru-RU" dirty="0" smtClean="0"/>
              <a:t> море. 5. Мама приколола на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dirty="0" err="1" smtClean="0"/>
              <a:t>ёрное</a:t>
            </a:r>
            <a:r>
              <a:rPr lang="ru-RU" dirty="0" smtClean="0"/>
              <a:t> платье жемчужную брошь.</a:t>
            </a:r>
          </a:p>
          <a:p>
            <a:endParaRPr lang="ru-RU" dirty="0"/>
          </a:p>
        </p:txBody>
      </p: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214282" y="214290"/>
            <a:ext cx="1143008" cy="1285884"/>
            <a:chOff x="158584" y="1319082"/>
            <a:chExt cx="1719434" cy="2448000"/>
          </a:xfrm>
        </p:grpSpPr>
        <p:pic>
          <p:nvPicPr>
            <p:cNvPr id="5" name="Рисунок 6" descr="сканирование.jpg"/>
            <p:cNvPicPr>
              <a:picLocks noChangeAspect="1"/>
            </p:cNvPicPr>
            <p:nvPr/>
          </p:nvPicPr>
          <p:blipFill>
            <a:blip r:embed="rId3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158584" y="1319082"/>
              <a:ext cx="1719434" cy="24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Овал 5"/>
            <p:cNvSpPr/>
            <p:nvPr/>
          </p:nvSpPr>
          <p:spPr>
            <a:xfrm>
              <a:off x="785131" y="1488949"/>
              <a:ext cx="429858" cy="42863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1472" y="6143644"/>
            <a:ext cx="500066" cy="4857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Шаблоны для презентаций - Лучшие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" y="-214310"/>
            <a:ext cx="9144027" cy="70723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258072" cy="1011222"/>
          </a:xfrm>
        </p:spPr>
        <p:txBody>
          <a:bodyPr>
            <a:normAutofit/>
          </a:bodyPr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501122" cy="55721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dirty="0" smtClean="0"/>
              <a:t>1. Мою подругу зовут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600" dirty="0" smtClean="0"/>
              <a:t>озой. </a:t>
            </a:r>
          </a:p>
          <a:p>
            <a:pPr>
              <a:buNone/>
            </a:pPr>
            <a:r>
              <a:rPr lang="ru-RU" sz="3600" dirty="0" smtClean="0"/>
              <a:t>2. Я срезала с куста красную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600" dirty="0" smtClean="0"/>
              <a:t>озу.</a:t>
            </a:r>
          </a:p>
          <a:p>
            <a:pPr>
              <a:buNone/>
            </a:pPr>
            <a:r>
              <a:rPr lang="ru-RU" sz="3600" dirty="0" smtClean="0"/>
              <a:t> 3. В комнате у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</a:t>
            </a:r>
            <a:r>
              <a:rPr lang="ru-RU" sz="3600" dirty="0" smtClean="0"/>
              <a:t>илии стояла ваза с ароматными белоснежными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3600" dirty="0" smtClean="0"/>
              <a:t>илиями.</a:t>
            </a:r>
          </a:p>
          <a:p>
            <a:pPr>
              <a:buNone/>
            </a:pPr>
            <a:r>
              <a:rPr lang="ru-RU" sz="3600" dirty="0" smtClean="0"/>
              <a:t>4. Летом мы ездили отдыхать на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3600" dirty="0" smtClean="0"/>
              <a:t>ёрное море. </a:t>
            </a:r>
          </a:p>
          <a:p>
            <a:pPr>
              <a:buNone/>
            </a:pPr>
            <a:r>
              <a:rPr lang="ru-RU" sz="3600" dirty="0" smtClean="0"/>
              <a:t>5. Мама приколола на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3600" dirty="0" smtClean="0"/>
              <a:t>ёрное платье жемчужную брошь.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Вывод:  </a:t>
            </a:r>
            <a:r>
              <a:rPr lang="ru-RU" b="1" i="1" dirty="0" smtClean="0"/>
              <a:t>Большая (заглавная) буква </a:t>
            </a:r>
          </a:p>
          <a:p>
            <a:pPr>
              <a:buNone/>
            </a:pPr>
            <a:r>
              <a:rPr lang="ru-RU" b="1" i="1" dirty="0" smtClean="0"/>
              <a:t>          пишется в именах людей и</a:t>
            </a:r>
          </a:p>
          <a:p>
            <a:pPr>
              <a:buNone/>
            </a:pPr>
            <a:r>
              <a:rPr lang="ru-RU" b="1" i="1" dirty="0" smtClean="0"/>
              <a:t>             в названиях морей.</a:t>
            </a:r>
          </a:p>
          <a:p>
            <a:endParaRPr lang="ru-RU" dirty="0"/>
          </a:p>
        </p:txBody>
      </p:sp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7643834" y="214290"/>
            <a:ext cx="1098853" cy="1071570"/>
            <a:chOff x="3077837" y="1175082"/>
            <a:chExt cx="1992470" cy="2448000"/>
          </a:xfrm>
        </p:grpSpPr>
        <p:pic>
          <p:nvPicPr>
            <p:cNvPr id="8" name="Рисунок 7" descr="сканирование0001.jpg"/>
            <p:cNvPicPr>
              <a:picLocks noChangeAspect="1"/>
            </p:cNvPicPr>
            <p:nvPr/>
          </p:nvPicPr>
          <p:blipFill>
            <a:blip r:embed="rId3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3350873" y="1175082"/>
              <a:ext cx="1719434" cy="24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3077837" y="1488949"/>
              <a:ext cx="429858" cy="42863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pic>
        <p:nvPicPr>
          <p:cNvPr id="10" name="Picture 2" descr="Смайлик весёл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143768" y="4643446"/>
            <a:ext cx="1357322" cy="147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1472" y="6143644"/>
            <a:ext cx="500066" cy="4857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Шаблоны для презентаций - Лучшие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" y="-214310"/>
            <a:ext cx="9144027" cy="70723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Пробное действие. </a:t>
            </a:r>
            <a:br>
              <a:rPr lang="ru-RU" b="1" dirty="0" smtClean="0"/>
            </a:br>
            <a:r>
              <a:rPr lang="ru-RU" b="1" dirty="0" smtClean="0"/>
              <a:t>Выявление затруднения.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r>
              <a:rPr lang="ru-RU" b="1" dirty="0" smtClean="0"/>
              <a:t>1 ряд. </a:t>
            </a:r>
            <a:r>
              <a:rPr lang="ru-RU" dirty="0" smtClean="0"/>
              <a:t>Запишите отчество президента нашей страны.                 </a:t>
            </a:r>
            <a:r>
              <a:rPr lang="ru-RU" u="sng" dirty="0" smtClean="0">
                <a:solidFill>
                  <a:schemeClr val="bg1"/>
                </a:solidFill>
              </a:rPr>
              <a:t>(</a:t>
            </a:r>
            <a:r>
              <a:rPr lang="ru-RU" sz="4000" b="1" u="sng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В/ </a:t>
            </a:r>
            <a:r>
              <a:rPr lang="ru-RU" sz="4000" b="1" u="sng" baseline="30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/>
              <a:t>ладимирович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b="1" dirty="0" smtClean="0"/>
              <a:t>2 ряд</a:t>
            </a:r>
            <a:r>
              <a:rPr lang="ru-RU" dirty="0" smtClean="0"/>
              <a:t>. Запишите улицу, на которой стоит наша школа.                       </a:t>
            </a:r>
            <a:r>
              <a:rPr lang="ru-RU" u="sng" dirty="0" smtClean="0">
                <a:solidFill>
                  <a:schemeClr val="bg1"/>
                </a:solidFill>
              </a:rPr>
              <a:t>(</a:t>
            </a:r>
            <a:r>
              <a:rPr lang="ru-RU" u="sng" dirty="0" smtClean="0">
                <a:solidFill>
                  <a:srgbClr val="00B050"/>
                </a:solidFill>
              </a:rPr>
              <a:t> </a:t>
            </a:r>
            <a:r>
              <a:rPr lang="ru-RU" sz="4000" b="1" u="sng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А/а</a:t>
            </a:r>
            <a:r>
              <a:rPr lang="ru-RU" b="1" dirty="0" smtClean="0"/>
              <a:t>лтайская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b="1" dirty="0" smtClean="0"/>
              <a:t>3 ряд. </a:t>
            </a:r>
            <a:r>
              <a:rPr lang="ru-RU" dirty="0" smtClean="0"/>
              <a:t>Напишите название нашей страны. </a:t>
            </a:r>
          </a:p>
          <a:p>
            <a:pPr>
              <a:buNone/>
            </a:pPr>
            <a:r>
              <a:rPr lang="ru-RU" dirty="0" smtClean="0"/>
              <a:t>                                                   </a:t>
            </a:r>
            <a:r>
              <a:rPr lang="ru-RU" u="sng" dirty="0" smtClean="0">
                <a:solidFill>
                  <a:schemeClr val="bg1"/>
                </a:solidFill>
              </a:rPr>
              <a:t>(</a:t>
            </a:r>
            <a:r>
              <a:rPr lang="ru-RU" u="sng" dirty="0" smtClean="0">
                <a:solidFill>
                  <a:srgbClr val="00B050"/>
                </a:solidFill>
              </a:rPr>
              <a:t> </a:t>
            </a:r>
            <a:r>
              <a:rPr lang="ru-RU" sz="4000" b="1" u="sng" baseline="30000" dirty="0" smtClean="0">
                <a:solidFill>
                  <a:srgbClr val="00B050"/>
                </a:solidFill>
              </a:rPr>
              <a:t>Р/</a:t>
            </a:r>
            <a:r>
              <a:rPr lang="ru-RU" sz="4000" b="1" u="sng" baseline="30000" dirty="0" err="1" smtClean="0">
                <a:solidFill>
                  <a:srgbClr val="00B050"/>
                </a:solidFill>
              </a:rPr>
              <a:t>р</a:t>
            </a:r>
            <a:r>
              <a:rPr lang="ru-RU" b="1" dirty="0" err="1" smtClean="0"/>
              <a:t>оссия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4" name="Picture 4" descr="C:\Documents and Settings\Оксана\Рабочий стол\Новая папка\Технология деятельностного метода Л. Г. Петерсон\смайлики и др\что я не знаю смайл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8767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Смайлик весёл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215206" y="4857760"/>
            <a:ext cx="1571636" cy="170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36"/>
          <p:cNvGrpSpPr>
            <a:grpSpLocks/>
          </p:cNvGrpSpPr>
          <p:nvPr/>
        </p:nvGrpSpPr>
        <p:grpSpPr bwMode="auto">
          <a:xfrm>
            <a:off x="1714480" y="5214950"/>
            <a:ext cx="1143008" cy="1214446"/>
            <a:chOff x="4698342" y="1319082"/>
            <a:chExt cx="1719434" cy="2448000"/>
          </a:xfrm>
        </p:grpSpPr>
        <p:pic>
          <p:nvPicPr>
            <p:cNvPr id="8" name="Рисунок 24" descr="сканирование0002.jpg"/>
            <p:cNvPicPr>
              <a:picLocks noChangeAspect="1"/>
            </p:cNvPicPr>
            <p:nvPr/>
          </p:nvPicPr>
          <p:blipFill>
            <a:blip r:embed="rId5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4698342" y="1319082"/>
              <a:ext cx="1719434" cy="24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5335992" y="1488949"/>
              <a:ext cx="429859" cy="42863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0" name="Группа 37"/>
          <p:cNvGrpSpPr>
            <a:grpSpLocks/>
          </p:cNvGrpSpPr>
          <p:nvPr/>
        </p:nvGrpSpPr>
        <p:grpSpPr bwMode="auto">
          <a:xfrm>
            <a:off x="2857488" y="5214950"/>
            <a:ext cx="1143008" cy="1214446"/>
            <a:chOff x="158530" y="4124272"/>
            <a:chExt cx="1725249" cy="2448000"/>
          </a:xfrm>
        </p:grpSpPr>
        <p:pic>
          <p:nvPicPr>
            <p:cNvPr id="11" name="Рисунок 25" descr="сканирование0003.jpg"/>
            <p:cNvPicPr>
              <a:picLocks noChangeAspect="1"/>
            </p:cNvPicPr>
            <p:nvPr/>
          </p:nvPicPr>
          <p:blipFill>
            <a:blip r:embed="rId6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158530" y="4124272"/>
              <a:ext cx="1725249" cy="24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Овал 11"/>
            <p:cNvSpPr/>
            <p:nvPr/>
          </p:nvSpPr>
          <p:spPr>
            <a:xfrm>
              <a:off x="768097" y="4286202"/>
              <a:ext cx="428129" cy="42863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3" name="Группа 38"/>
          <p:cNvGrpSpPr>
            <a:grpSpLocks/>
          </p:cNvGrpSpPr>
          <p:nvPr/>
        </p:nvGrpSpPr>
        <p:grpSpPr bwMode="auto">
          <a:xfrm>
            <a:off x="4000496" y="5214950"/>
            <a:ext cx="1071570" cy="1214424"/>
            <a:chOff x="2433731" y="4124272"/>
            <a:chExt cx="1719434" cy="2448000"/>
          </a:xfrm>
        </p:grpSpPr>
        <p:pic>
          <p:nvPicPr>
            <p:cNvPr id="14" name="Рисунок 26" descr="сканирование0004.jpg"/>
            <p:cNvPicPr>
              <a:picLocks noChangeAspect="1"/>
            </p:cNvPicPr>
            <p:nvPr/>
          </p:nvPicPr>
          <p:blipFill>
            <a:blip r:embed="rId7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2433731" y="4124272"/>
              <a:ext cx="1719434" cy="24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Овал 14"/>
            <p:cNvSpPr/>
            <p:nvPr/>
          </p:nvSpPr>
          <p:spPr>
            <a:xfrm>
              <a:off x="3074553" y="4263976"/>
              <a:ext cx="429858" cy="42863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1472" y="6143644"/>
            <a:ext cx="500066" cy="4857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Шаблоны для презентаций - Лучшие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" y="-214310"/>
            <a:ext cx="9144027" cy="70723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Затруднение.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- </a:t>
            </a:r>
            <a:r>
              <a:rPr lang="ru-RU" sz="4000" b="1" dirty="0" smtClean="0"/>
              <a:t>Какое задание</a:t>
            </a:r>
            <a:r>
              <a:rPr lang="ru-RU" sz="4000" dirty="0" smtClean="0"/>
              <a:t> выполняли? </a:t>
            </a:r>
          </a:p>
          <a:p>
            <a:r>
              <a:rPr lang="ru-RU" sz="4000" dirty="0" smtClean="0"/>
              <a:t>- </a:t>
            </a:r>
            <a:r>
              <a:rPr lang="ru-RU" sz="4000" b="1" dirty="0" smtClean="0"/>
              <a:t>Где</a:t>
            </a:r>
            <a:r>
              <a:rPr lang="ru-RU" sz="4000" dirty="0" smtClean="0"/>
              <a:t> возникло затруднение? </a:t>
            </a:r>
          </a:p>
          <a:p>
            <a:r>
              <a:rPr lang="ru-RU" sz="4000" dirty="0" smtClean="0"/>
              <a:t>- </a:t>
            </a:r>
            <a:r>
              <a:rPr lang="ru-RU" sz="4000" b="1" dirty="0" smtClean="0"/>
              <a:t>Почему </a:t>
            </a:r>
            <a:r>
              <a:rPr lang="ru-RU" sz="4000" dirty="0" smtClean="0"/>
              <a:t>возникло затруднение? </a:t>
            </a:r>
            <a:endParaRPr lang="ru-RU" sz="4000" dirty="0"/>
          </a:p>
        </p:txBody>
      </p:sp>
      <p:grpSp>
        <p:nvGrpSpPr>
          <p:cNvPr id="4" name="Группа 38"/>
          <p:cNvGrpSpPr>
            <a:grpSpLocks/>
          </p:cNvGrpSpPr>
          <p:nvPr/>
        </p:nvGrpSpPr>
        <p:grpSpPr bwMode="auto">
          <a:xfrm>
            <a:off x="1071538" y="285728"/>
            <a:ext cx="1214446" cy="1285884"/>
            <a:chOff x="2433731" y="4124272"/>
            <a:chExt cx="1719434" cy="2448000"/>
          </a:xfrm>
        </p:grpSpPr>
        <p:pic>
          <p:nvPicPr>
            <p:cNvPr id="5" name="Рисунок 26" descr="сканирование0004.jpg"/>
            <p:cNvPicPr>
              <a:picLocks noChangeAspect="1"/>
            </p:cNvPicPr>
            <p:nvPr/>
          </p:nvPicPr>
          <p:blipFill>
            <a:blip r:embed="rId3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2433731" y="4124272"/>
              <a:ext cx="1719434" cy="24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Овал 5"/>
            <p:cNvSpPr/>
            <p:nvPr/>
          </p:nvSpPr>
          <p:spPr>
            <a:xfrm>
              <a:off x="3074553" y="4263976"/>
              <a:ext cx="429858" cy="42863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pic>
        <p:nvPicPr>
          <p:cNvPr id="2050" name="Picture 2" descr="H:\Жесткий диск\ОКСАНА 2013-2014\Методический материал из иннета\Технология деятельностного метода Л. Г. Петерсон\смайлики и др\смайлик задумалс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29388" y="4214818"/>
            <a:ext cx="2214578" cy="2147328"/>
          </a:xfrm>
          <a:prstGeom prst="rect">
            <a:avLst/>
          </a:prstGeom>
          <a:noFill/>
        </p:spPr>
      </p:pic>
      <p:pic>
        <p:nvPicPr>
          <p:cNvPr id="2052" name="Рисунок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7" y="4714884"/>
            <a:ext cx="2259015" cy="1722808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28596" y="428604"/>
            <a:ext cx="7929618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1472" y="6143644"/>
            <a:ext cx="500066" cy="4857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Шаблоны для презентаций - Лучшие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" y="-214310"/>
            <a:ext cx="9144027" cy="70723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действий.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3600" dirty="0" smtClean="0"/>
              <a:t>Обратимся </a:t>
            </a:r>
            <a:r>
              <a:rPr lang="ru-RU" sz="3600" b="1" dirty="0" smtClean="0"/>
              <a:t>к</a:t>
            </a:r>
            <a:r>
              <a:rPr lang="ru-RU" sz="3600" dirty="0" smtClean="0"/>
              <a:t> </a:t>
            </a:r>
            <a:r>
              <a:rPr lang="ru-RU" sz="3600" b="1" dirty="0" smtClean="0"/>
              <a:t>правилу</a:t>
            </a:r>
            <a:r>
              <a:rPr lang="ru-RU" sz="3600" dirty="0" smtClean="0"/>
              <a:t> написания заглавных букв.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/>
              <a:t>Поупражняемся</a:t>
            </a:r>
            <a:r>
              <a:rPr lang="ru-RU" sz="3600" dirty="0" smtClean="0"/>
              <a:t> в написании заглавных букв по правилу.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smtClean="0"/>
              <a:t>Поработаем </a:t>
            </a:r>
            <a:r>
              <a:rPr lang="ru-RU" sz="3600" b="1" dirty="0" smtClean="0"/>
              <a:t>над запоминанием </a:t>
            </a:r>
            <a:r>
              <a:rPr lang="ru-RU" sz="3600" dirty="0" smtClean="0"/>
              <a:t>правила.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 </a:t>
            </a:r>
            <a:r>
              <a:rPr lang="ru-RU" sz="3600" b="1" dirty="0" smtClean="0"/>
              <a:t>Закрепим действия </a:t>
            </a:r>
            <a:r>
              <a:rPr lang="ru-RU" sz="3600" dirty="0" smtClean="0"/>
              <a:t>написания букв самостоятельно по правилу.</a:t>
            </a:r>
          </a:p>
          <a:p>
            <a:endParaRPr lang="ru-RU" dirty="0"/>
          </a:p>
        </p:txBody>
      </p:sp>
      <p:grpSp>
        <p:nvGrpSpPr>
          <p:cNvPr id="4" name="Группа 39"/>
          <p:cNvGrpSpPr>
            <a:grpSpLocks/>
          </p:cNvGrpSpPr>
          <p:nvPr/>
        </p:nvGrpSpPr>
        <p:grpSpPr bwMode="auto">
          <a:xfrm>
            <a:off x="500034" y="285728"/>
            <a:ext cx="1143008" cy="1285884"/>
            <a:chOff x="4698305" y="4124272"/>
            <a:chExt cx="1731083" cy="2448000"/>
          </a:xfrm>
        </p:grpSpPr>
        <p:pic>
          <p:nvPicPr>
            <p:cNvPr id="5" name="Рисунок 27" descr="сканирование0005.jpg"/>
            <p:cNvPicPr>
              <a:picLocks noChangeAspect="1"/>
            </p:cNvPicPr>
            <p:nvPr/>
          </p:nvPicPr>
          <p:blipFill>
            <a:blip r:embed="rId3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4698305" y="4124272"/>
              <a:ext cx="1731083" cy="24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Овал 5"/>
            <p:cNvSpPr/>
            <p:nvPr/>
          </p:nvSpPr>
          <p:spPr>
            <a:xfrm>
              <a:off x="5319515" y="4275090"/>
              <a:ext cx="427980" cy="42863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pic>
        <p:nvPicPr>
          <p:cNvPr id="7" name="Picture 4" descr="C:\Documents and Settings\Оксана\Рабочий стол\Новая папка\Технология деятельностного метода Л. Г. Петерсон\смайлики и др\смайлик я са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85728"/>
            <a:ext cx="147084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Смайлик весёлы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572396" y="5429264"/>
            <a:ext cx="131543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1472" y="6143644"/>
            <a:ext cx="500066" cy="4857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914</Words>
  <Application>Microsoft Office PowerPoint</Application>
  <PresentationFormat>Экран (4:3)</PresentationFormat>
  <Paragraphs>176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Какая орфографическая задача стоит перед нами?</vt:lpstr>
      <vt:lpstr>Что мы знаем – повторим. Начало предложения с большой буквы. </vt:lpstr>
      <vt:lpstr>Проверка.</vt:lpstr>
      <vt:lpstr>Что мы знаем – повторим. Большая буква в именах людей и в названиях морей.</vt:lpstr>
      <vt:lpstr>Проверка</vt:lpstr>
      <vt:lpstr>Пробное действие.  Выявление затруднения.</vt:lpstr>
      <vt:lpstr>Затруднение.</vt:lpstr>
      <vt:lpstr>План действий.</vt:lpstr>
      <vt:lpstr>Изучаем правило.</vt:lpstr>
      <vt:lpstr>Упражняемся по правилу.</vt:lpstr>
      <vt:lpstr>Запоминаем правило.</vt:lpstr>
      <vt:lpstr>Проверка.</vt:lpstr>
      <vt:lpstr>Закрепление.</vt:lpstr>
      <vt:lpstr>Рефлексия.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русского языка 2 класс</dc:title>
  <dc:subject>Какие слова пишутся с заглавной буквы?</dc:subject>
  <dc:creator>Скитиба О. В.</dc:creator>
  <cp:lastModifiedBy>User</cp:lastModifiedBy>
  <cp:revision>91</cp:revision>
  <dcterms:modified xsi:type="dcterms:W3CDTF">2015-02-16T21:00:39Z</dcterms:modified>
</cp:coreProperties>
</file>