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1" r:id="rId11"/>
    <p:sldId id="267" r:id="rId12"/>
    <p:sldId id="278" r:id="rId13"/>
    <p:sldId id="285" r:id="rId14"/>
    <p:sldId id="270" r:id="rId15"/>
    <p:sldId id="268" r:id="rId16"/>
    <p:sldId id="282" r:id="rId17"/>
    <p:sldId id="283" r:id="rId18"/>
    <p:sldId id="286" r:id="rId19"/>
    <p:sldId id="271" r:id="rId20"/>
    <p:sldId id="276" r:id="rId21"/>
    <p:sldId id="269" r:id="rId22"/>
    <p:sldId id="273" r:id="rId23"/>
    <p:sldId id="284" r:id="rId24"/>
    <p:sldId id="274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3300"/>
    <a:srgbClr val="800000"/>
    <a:srgbClr val="FF99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C5B3-DD71-4104-84EF-CBC17641A8BB}" type="datetimeFigureOut">
              <a:rPr lang="ru-RU" smtClean="0"/>
              <a:pPr/>
              <a:t>13.01.2015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35D59-8D3F-494D-9F74-3135EFD20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318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35D59-8D3F-494D-9F74-3135EFD201A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35D59-8D3F-494D-9F74-3135EFD201A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39A4-24DB-4EEC-8A00-5D47A87FBE8B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776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9A47-281E-4A2D-A263-62DDFB965B16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745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FB65-4231-4CB3-9982-251D52355768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081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85FC-79FB-44BE-9C34-ACD3EC554F9F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982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2CE4-07C6-4056-8B83-1E48D20DD315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40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F812-3265-4822-8EC3-C937EF7FEA5D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192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0A90-7E0C-4AF8-9237-413D0AE77C29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265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B7AF-4DB1-4629-9170-E4787039DCBF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371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A58A-8AA2-4894-8CE6-72A01E2A4E1C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707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081C-78DF-48EB-823A-2EA68BDB4D27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33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B0A4-DF9A-41FC-8B1C-066F5526AAB1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680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EF156-57BB-4433-8818-FB16595AF4B8}" type="datetime1">
              <a:rPr lang="ru-RU" smtClean="0"/>
              <a:pPr/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C1695-03C1-4165-B6CC-1006968FD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107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jpeg"/><Relationship Id="rId18" Type="http://schemas.openxmlformats.org/officeDocument/2006/relationships/image" Target="../media/image1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21.png"/><Relationship Id="rId17" Type="http://schemas.openxmlformats.org/officeDocument/2006/relationships/image" Target="../media/image48.png"/><Relationship Id="rId2" Type="http://schemas.openxmlformats.org/officeDocument/2006/relationships/image" Target="../media/image34.jpe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6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0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jpeg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8.jpeg"/><Relationship Id="rId4" Type="http://schemas.openxmlformats.org/officeDocument/2006/relationships/image" Target="../media/image21.png"/><Relationship Id="rId9" Type="http://schemas.openxmlformats.org/officeDocument/2006/relationships/image" Target="../media/image6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7" Type="http://schemas.openxmlformats.org/officeDocument/2006/relationships/image" Target="../media/image64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63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1.jpe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1.png"/><Relationship Id="rId7" Type="http://schemas.openxmlformats.org/officeDocument/2006/relationships/image" Target="../media/image78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1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1.jpe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53;&#1086;&#1074;&#1072;&#1103;%20&#1087;&#1072;&#1087;&#1082;&#1072;\&#1052;&#1086;&#1081;%20&#1092;&#1080;&#1083;&#1100;&#1084;.mp4" TargetMode="External"/><Relationship Id="rId6" Type="http://schemas.openxmlformats.org/officeDocument/2006/relationships/image" Target="../media/image82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4.jpeg"/><Relationship Id="rId7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5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uzofon.com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nsportal.ru/shkola/istoriya/library/2011/12/18/egorevtsy-geroi-sovetskogo-soyuz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op68.ru/society/takoyu-vse-dyshalo-tishinoi-22867" TargetMode="External"/><Relationship Id="rId5" Type="http://schemas.openxmlformats.org/officeDocument/2006/relationships/hyperlink" Target="http://ruspoeti.ru/aut/isakovskij/6798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microsoft.com/office/2007/relationships/media" Target="../media/media1.mp3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jpe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jpe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2" y="357166"/>
            <a:ext cx="79928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Окружающий мир. 4 класс. Школа России.</a:t>
            </a:r>
            <a:endParaRPr lang="ru-RU" sz="2800" b="1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1142984"/>
            <a:ext cx="501586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Calibri" pitchFamily="34" charset="0"/>
              </a:rPr>
              <a:t>СТРАНИЦЫ</a:t>
            </a:r>
            <a:r>
              <a:rPr lang="ru-RU" sz="60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Calibri" pitchFamily="34" charset="0"/>
              </a:rPr>
              <a:t> </a:t>
            </a:r>
          </a:p>
          <a:p>
            <a:pPr algn="ctr"/>
            <a:r>
              <a:rPr lang="ru-RU" sz="60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Calibri" pitchFamily="34" charset="0"/>
              </a:rPr>
              <a:t>ВЕЛИКОЙ </a:t>
            </a:r>
          </a:p>
          <a:p>
            <a:pPr algn="ctr"/>
            <a:r>
              <a:rPr lang="ru-RU" sz="60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Calibri" pitchFamily="34" charset="0"/>
              </a:rPr>
              <a:t>ПОБЕДЫ</a:t>
            </a:r>
            <a:endParaRPr lang="ru-RU" sz="6000" b="1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C00000"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Calibri" pitchFamily="34" charset="0"/>
            </a:endParaRPr>
          </a:p>
        </p:txBody>
      </p:sp>
      <p:pic>
        <p:nvPicPr>
          <p:cNvPr id="5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6" y="142852"/>
            <a:ext cx="648641" cy="811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94844" y="4214818"/>
            <a:ext cx="48397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Никитина  Марина  Николаевна</a:t>
            </a:r>
          </a:p>
          <a:p>
            <a:pPr algn="r"/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 начальных  классов</a:t>
            </a:r>
          </a:p>
          <a:p>
            <a:pPr algn="r"/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высшей квалификационной категории</a:t>
            </a:r>
          </a:p>
          <a:p>
            <a:pPr algn="r"/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города  Егорьевска  Московской области</a:t>
            </a:r>
            <a:endParaRPr lang="ru-RU" sz="24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Users\Марина\Desktop\Новая папка\7466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357694"/>
            <a:ext cx="3024208" cy="226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000496" y="635795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2014 – 2015 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уч.г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8904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3174" y="357166"/>
            <a:ext cx="39535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Города-герои</a:t>
            </a:r>
            <a:endParaRPr lang="ru-RU" sz="4400" b="1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3074" name="Picture 2" descr="C:\Users\Елена\Desktop\город микро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4" y="1060946"/>
            <a:ext cx="1337058" cy="1883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город микро\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68978"/>
            <a:ext cx="1369689" cy="1876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город микро\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80" y="1068978"/>
            <a:ext cx="1369689" cy="1876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Елена\Desktop\город микро\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22" y="1068978"/>
            <a:ext cx="1275597" cy="1875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лена\Desktop\город микро\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55" y="1060827"/>
            <a:ext cx="1237307" cy="1883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Елена\Desktop\город микро\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3395"/>
            <a:ext cx="2133600" cy="15097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Елена\Desktop\город микро\6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68" y="3241587"/>
            <a:ext cx="2128380" cy="1511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Елена\Desktop\город микро\7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26" y="3275876"/>
            <a:ext cx="2114656" cy="1511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Елена\Desktop\город микро\8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65066"/>
            <a:ext cx="2134068" cy="1509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64" y="116632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Елена\Desktop\город микро\10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52" y="4815933"/>
            <a:ext cx="1355520" cy="190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Елена\Desktop\город микро\11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30" y="4850725"/>
            <a:ext cx="1315118" cy="1858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Елена\Desktop\город микро\12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82" y="4857299"/>
            <a:ext cx="1343798" cy="1852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Елена\Desktop\город микро\13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70" y="4877285"/>
            <a:ext cx="1319101" cy="1858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214678" y="0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2.</a:t>
            </a:r>
            <a:endParaRPr lang="ru-RU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101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7158" y="785794"/>
            <a:ext cx="357190" cy="702473"/>
          </a:xfrm>
          <a:prstGeom prst="rect">
            <a:avLst/>
          </a:prstGeom>
          <a:noFill/>
        </p:spPr>
      </p:pic>
      <p:pic>
        <p:nvPicPr>
          <p:cNvPr id="24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43768" y="857232"/>
            <a:ext cx="357190" cy="702473"/>
          </a:xfrm>
          <a:prstGeom prst="rect">
            <a:avLst/>
          </a:prstGeom>
          <a:noFill/>
        </p:spPr>
      </p:pic>
      <p:pic>
        <p:nvPicPr>
          <p:cNvPr id="25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00694" y="928670"/>
            <a:ext cx="357190" cy="702473"/>
          </a:xfrm>
          <a:prstGeom prst="rect">
            <a:avLst/>
          </a:prstGeom>
          <a:noFill/>
        </p:spPr>
      </p:pic>
      <p:pic>
        <p:nvPicPr>
          <p:cNvPr id="26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86182" y="857232"/>
            <a:ext cx="357190" cy="702473"/>
          </a:xfrm>
          <a:prstGeom prst="rect">
            <a:avLst/>
          </a:prstGeom>
          <a:noFill/>
        </p:spPr>
      </p:pic>
      <p:pic>
        <p:nvPicPr>
          <p:cNvPr id="27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71670" y="785794"/>
            <a:ext cx="357190" cy="702473"/>
          </a:xfrm>
          <a:prstGeom prst="rect">
            <a:avLst/>
          </a:prstGeom>
          <a:noFill/>
        </p:spPr>
      </p:pic>
      <p:pic>
        <p:nvPicPr>
          <p:cNvPr id="28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3000372"/>
            <a:ext cx="357190" cy="702473"/>
          </a:xfrm>
          <a:prstGeom prst="rect">
            <a:avLst/>
          </a:prstGeom>
          <a:noFill/>
        </p:spPr>
      </p:pic>
      <p:pic>
        <p:nvPicPr>
          <p:cNvPr id="29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5984" y="3000372"/>
            <a:ext cx="357190" cy="702473"/>
          </a:xfrm>
          <a:prstGeom prst="rect">
            <a:avLst/>
          </a:prstGeom>
          <a:noFill/>
        </p:spPr>
      </p:pic>
      <p:pic>
        <p:nvPicPr>
          <p:cNvPr id="30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00562" y="3000372"/>
            <a:ext cx="357190" cy="702473"/>
          </a:xfrm>
          <a:prstGeom prst="rect">
            <a:avLst/>
          </a:prstGeom>
          <a:noFill/>
        </p:spPr>
      </p:pic>
      <p:pic>
        <p:nvPicPr>
          <p:cNvPr id="31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86578" y="3000372"/>
            <a:ext cx="357190" cy="702473"/>
          </a:xfrm>
          <a:prstGeom prst="rect">
            <a:avLst/>
          </a:prstGeom>
          <a:noFill/>
        </p:spPr>
      </p:pic>
      <p:pic>
        <p:nvPicPr>
          <p:cNvPr id="32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28728" y="4643446"/>
            <a:ext cx="357190" cy="702473"/>
          </a:xfrm>
          <a:prstGeom prst="rect">
            <a:avLst/>
          </a:prstGeom>
          <a:noFill/>
        </p:spPr>
      </p:pic>
      <p:pic>
        <p:nvPicPr>
          <p:cNvPr id="33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00364" y="4643446"/>
            <a:ext cx="357190" cy="702473"/>
          </a:xfrm>
          <a:prstGeom prst="rect">
            <a:avLst/>
          </a:prstGeom>
          <a:noFill/>
        </p:spPr>
      </p:pic>
      <p:pic>
        <p:nvPicPr>
          <p:cNvPr id="34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00562" y="4572008"/>
            <a:ext cx="357190" cy="702473"/>
          </a:xfrm>
          <a:prstGeom prst="rect">
            <a:avLst/>
          </a:prstGeom>
          <a:noFill/>
        </p:spPr>
      </p:pic>
      <p:pic>
        <p:nvPicPr>
          <p:cNvPr id="35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72198" y="4572008"/>
            <a:ext cx="357190" cy="702473"/>
          </a:xfrm>
          <a:prstGeom prst="rect">
            <a:avLst/>
          </a:prstGeom>
          <a:noFill/>
        </p:spPr>
      </p:pic>
      <p:pic>
        <p:nvPicPr>
          <p:cNvPr id="36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297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214290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3542" y="857232"/>
            <a:ext cx="7630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Егорьевск в годы войны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14678" y="0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3.</a:t>
            </a:r>
            <a:endParaRPr lang="ru-RU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122" name="Picture 2" descr="C:\Users\Марина\Desktop\Новая папка\1342026979_dscn1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29066"/>
            <a:ext cx="412408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72000" y="5572140"/>
            <a:ext cx="38576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i="1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На Жуковой горе</a:t>
            </a:r>
          </a:p>
          <a:p>
            <a:pPr algn="r"/>
            <a:r>
              <a:rPr lang="ru-RU" sz="3200" i="1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В. Андрианов</a:t>
            </a:r>
            <a:endParaRPr lang="ru-RU" sz="3200" i="1" cap="none" spc="50" dirty="0" smtClean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11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Podmoskovnaya FennoUgria3"/>
          <p:cNvPicPr/>
          <p:nvPr/>
        </p:nvPicPr>
        <p:blipFill>
          <a:blip r:embed="rId7" cstate="print"/>
          <a:srcRect r="4575" b="3914"/>
          <a:stretch>
            <a:fillRect/>
          </a:stretch>
        </p:blipFill>
        <p:spPr bwMode="auto">
          <a:xfrm>
            <a:off x="2714612" y="1714488"/>
            <a:ext cx="621510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01537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515" y="260647"/>
            <a:ext cx="1633511" cy="3212569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0198181"/>
              </p:ext>
            </p:extLst>
          </p:nvPr>
        </p:nvGraphicFramePr>
        <p:xfrm>
          <a:off x="-1476672" y="1628800"/>
          <a:ext cx="11233248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/>
                <a:gridCol w="5616624"/>
              </a:tblGrid>
              <a:tr h="4267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Подполковник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Борзов Иван Иванович 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Гвардии лейтенант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Гальцев</a:t>
                      </a: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 Иван Сергеевич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Старший сержант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Громыхалин</a:t>
                      </a: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 Николай Родионович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Лейтенант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Кузнецов Михаил Тихонович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Старшина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Карпов Виктор Ефимович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Капитан-лейтенант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Калинин Михаил Степанович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Гвардии лейтенант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Радугин Михаил Яковлевич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Старший сержант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Самсонова Зинаида Александровна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Капитан 2 ранга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Старостин Василий Михайлович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Гвардии младший лейтенант 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Шляев</a:t>
                      </a: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 Николай Васильевич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Младший лейтенант 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200" b="1" i="0" u="sng" strike="noStrike" kern="1200" cap="none" spc="-15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Яснов</a:t>
                      </a:r>
                      <a:r>
                        <a:rPr kumimoji="0" lang="ru-RU" sz="2200" b="1" i="0" u="sng" strike="noStrike" kern="1200" cap="none" spc="-15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 Иван </a:t>
                      </a:r>
                      <a:r>
                        <a:rPr kumimoji="0" lang="ru-RU" sz="2200" b="1" i="0" u="sng" strike="noStrike" kern="1200" cap="none" spc="-15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onstantia" pitchFamily="18" charset="0"/>
                          <a:ea typeface="Calibri"/>
                          <a:cs typeface="+mn-cs"/>
                        </a:rPr>
                        <a:t>Макарович</a:t>
                      </a:r>
                      <a:endParaRPr lang="ru-RU" sz="22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79712" y="620687"/>
            <a:ext cx="55097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err="1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Герои-егорьевцы</a:t>
            </a:r>
            <a:endParaRPr lang="ru-RU" sz="4800" b="1" cap="none" spc="50" dirty="0" smtClean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6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62" y="214290"/>
            <a:ext cx="867083" cy="1084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01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4" name="Рисунок 3" descr="Изображение1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39952" y="1079067"/>
            <a:ext cx="4799593" cy="568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834" y="404663"/>
            <a:ext cx="5532294" cy="458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62" y="214290"/>
            <a:ext cx="867083" cy="1084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7355" y="513865"/>
            <a:ext cx="6162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Аллея  Памяти </a:t>
            </a:r>
          </a:p>
          <a:p>
            <a:r>
              <a:rPr lang="ru-RU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героев</a:t>
            </a:r>
            <a:endParaRPr lang="ru-RU" sz="4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504" y="5288340"/>
            <a:ext cx="3661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Вечный </a:t>
            </a:r>
          </a:p>
          <a:p>
            <a:pPr algn="ctr"/>
            <a: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огонь</a:t>
            </a:r>
            <a:endParaRPr lang="ru-RU" sz="4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Елена\Desktop\Новая папка\reWalls.com-26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8" y="223309"/>
            <a:ext cx="8846254" cy="6634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1687" y="5545603"/>
            <a:ext cx="39412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Книга </a:t>
            </a:r>
            <a:r>
              <a:rPr lang="ru-RU" sz="4000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Памяти</a:t>
            </a:r>
            <a:endParaRPr lang="ru-RU" sz="4000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85334" y="535196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4.</a:t>
            </a:r>
            <a:endParaRPr lang="ru-RU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8939" y="4005064"/>
            <a:ext cx="86888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Нет в России семьи такой, </a:t>
            </a:r>
          </a:p>
          <a:p>
            <a:pPr algn="ctr"/>
            <a:r>
              <a:rPr lang="ru-RU" sz="40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где б не памятен был свой герой.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3" name="Владимир_Златоустовский_-_От_героев_былых_времён_(-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6804248" y="6129216"/>
            <a:ext cx="396044" cy="229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3572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026" name="Picture 2" descr="F:\Новая папка\Attachments_n.marina.n@mail.ru_2014-10-24_21-19-08\Document_83 - копия - копия (2)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05574" y="2366138"/>
            <a:ext cx="4232259" cy="321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85990" y="799837"/>
            <a:ext cx="6890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 </a:t>
            </a:r>
            <a:r>
              <a:rPr lang="ru-RU" sz="3600" b="1" spc="50" dirty="0" err="1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Ф</a:t>
            </a:r>
            <a:r>
              <a:rPr lang="ru-RU" sz="3600" b="1" cap="none" spc="50" dirty="0" err="1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едоткина</a:t>
            </a:r>
            <a:r>
              <a:rPr lang="ru-RU" sz="3600" b="1" cap="none" spc="50" dirty="0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 Мария Петровна</a:t>
            </a:r>
            <a:endParaRPr lang="ru-RU" sz="3600" b="1" cap="none" spc="50" dirty="0">
              <a:ln w="11430"/>
              <a:solidFill>
                <a:srgbClr val="8000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1033" name="Picture 9" descr="F:\1202794-3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357818" y="1857364"/>
            <a:ext cx="3286148" cy="240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" descr="F:\Новая папка\Document_202 - копия.tif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214810" y="3929066"/>
            <a:ext cx="3094588" cy="2149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Picture 6" descr="F:\Новая папка\Document_202.tif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000760" y="4643446"/>
            <a:ext cx="2928958" cy="20825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3885374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050" name="Picture 2" descr="F:\Новая папка\Attachments_n.marina.n@mail.ru_2014-10-24_21-19-08\Document_8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5720" y="571480"/>
            <a:ext cx="592677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 descr="F:\Новая папка\Attachments_n.marina.n@mail.ru_2014-10-24_21-19-08\Document_8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77295" y="909259"/>
            <a:ext cx="3104448" cy="214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Новая папка\Attachments_n.marina.n@mail.ru_2014-10-24_21-19-08\Document_83 - копия.tif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5786446" y="3786190"/>
            <a:ext cx="2928958" cy="281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71538" y="5286388"/>
            <a:ext cx="40005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Мария Петровна</a:t>
            </a:r>
          </a:p>
          <a:p>
            <a:pPr algn="ctr"/>
            <a:r>
              <a:rPr lang="ru-RU" sz="3200" b="1" cap="none" spc="50" dirty="0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 </a:t>
            </a:r>
            <a:r>
              <a:rPr lang="ru-RU" sz="3200" b="1" spc="50" dirty="0" err="1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Ф</a:t>
            </a:r>
            <a:r>
              <a:rPr lang="ru-RU" sz="3200" b="1" cap="none" spc="50" dirty="0" err="1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едоткина</a:t>
            </a:r>
            <a:endParaRPr lang="ru-RU" sz="3200" b="1" cap="none" spc="50" dirty="0">
              <a:ln w="11430"/>
              <a:solidFill>
                <a:srgbClr val="800000"/>
              </a:solidFill>
              <a:latin typeface="Constantia" pitchFamily="18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59612" y="308555"/>
            <a:ext cx="35964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itchFamily="18" charset="0"/>
                <a:cs typeface="Calibri" pitchFamily="34" charset="0"/>
              </a:rPr>
              <a:t>Встреча однополчан</a:t>
            </a:r>
            <a:endParaRPr lang="ru-RU" sz="3600" b="1" cap="none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3078" name="Picture 6" descr="F:\Новая папка\1.t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4348" y="3500438"/>
            <a:ext cx="2225688" cy="3143248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</p:pic>
      <p:pic>
        <p:nvPicPr>
          <p:cNvPr id="3079" name="Picture 7" descr="F:\Новая папка\2.t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14678" y="3500439"/>
            <a:ext cx="2143139" cy="314327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</p:pic>
      <p:pic>
        <p:nvPicPr>
          <p:cNvPr id="3080" name="Picture 8" descr="F:\Новая папка\Document_162.tif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643570" y="1604925"/>
            <a:ext cx="3500430" cy="525307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</p:pic>
      <p:pic>
        <p:nvPicPr>
          <p:cNvPr id="14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Марина\Desktop\федоткина 2.jpg"/>
          <p:cNvPicPr>
            <a:picLocks noChangeAspect="1" noChangeArrowheads="1"/>
          </p:cNvPicPr>
          <p:nvPr/>
        </p:nvPicPr>
        <p:blipFill>
          <a:blip r:embed="rId8" cstate="screen">
            <a:lum bright="30000"/>
          </a:blip>
          <a:srcRect/>
          <a:stretch>
            <a:fillRect/>
          </a:stretch>
        </p:blipFill>
        <p:spPr bwMode="auto">
          <a:xfrm>
            <a:off x="285720" y="357166"/>
            <a:ext cx="3643338" cy="322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Picture 4" descr="C:\Users\Елена\Desktop\Новая папка\reWalls.com-26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675456"/>
            <a:ext cx="9721080" cy="791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17" y="0"/>
            <a:ext cx="628473" cy="785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5866" y="188640"/>
            <a:ext cx="81682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Над Книгой </a:t>
            </a:r>
            <a:r>
              <a:rPr lang="ru-RU" sz="4000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Памяти </a:t>
            </a:r>
            <a:r>
              <a:rPr lang="ru-RU" sz="4000" spc="50" dirty="0" err="1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склонясь</a:t>
            </a:r>
            <a:r>
              <a:rPr lang="ru-RU" sz="4000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 …</a:t>
            </a:r>
            <a:endParaRPr lang="ru-RU" sz="4000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6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14637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8504" y="4653136"/>
            <a:ext cx="86888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Нет в России семьи такой, </a:t>
            </a:r>
          </a:p>
          <a:p>
            <a:pPr algn="ctr"/>
            <a:r>
              <a:rPr lang="ru-RU" sz="40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где б не памятен был свой герой.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287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51" y="2964069"/>
            <a:ext cx="88256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cap="none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itchFamily="18" charset="0"/>
                <a:cs typeface="Calibri" pitchFamily="34" charset="0"/>
              </a:rPr>
              <a:t>М</a:t>
            </a:r>
            <a:r>
              <a:rPr lang="ru-RU" sz="40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itchFamily="18" charset="0"/>
                <a:cs typeface="Calibri" pitchFamily="34" charset="0"/>
              </a:rPr>
              <a:t>ы  не  забудем,  кто  в  тылу </a:t>
            </a:r>
          </a:p>
          <a:p>
            <a:pPr algn="ctr"/>
            <a:r>
              <a:rPr lang="ru-RU" sz="40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nstantia" pitchFamily="18" charset="0"/>
                <a:cs typeface="Calibri" pitchFamily="34" charset="0"/>
              </a:rPr>
              <a:t>опорой  был  надёжной…</a:t>
            </a:r>
            <a:endParaRPr lang="ru-RU" sz="4000" b="1" cap="none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3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32503"/>
            <a:ext cx="721357" cy="902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Новая папка\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3449"/>
            <a:ext cx="3492290" cy="223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Новая папка\operatsionnaja-v-frontovom-gospital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3449"/>
            <a:ext cx="3269663" cy="2237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Desktop\Новая папка\1312104777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78007"/>
            <a:ext cx="3384376" cy="2234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\Desktop\Новая папка\post-6-137179975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4" y="4308820"/>
            <a:ext cx="3288704" cy="2234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z="3200" smtClean="0"/>
              <a:pPr/>
              <a:t>19</a:t>
            </a:fld>
            <a:endParaRPr lang="ru-RU" sz="3200"/>
          </a:p>
        </p:txBody>
      </p:sp>
      <p:pic>
        <p:nvPicPr>
          <p:cNvPr id="11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43240" y="0"/>
            <a:ext cx="2641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5.</a:t>
            </a:r>
            <a:endParaRPr lang="ru-RU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994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720079" cy="900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844" y="428604"/>
            <a:ext cx="878687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u="sng" dirty="0" smtClean="0">
                <a:solidFill>
                  <a:srgbClr val="800000"/>
                </a:solidFill>
                <a:latin typeface="Constantia" pitchFamily="18" charset="0"/>
              </a:rPr>
              <a:t>Цель и задачи:     </a:t>
            </a:r>
            <a:r>
              <a:rPr lang="ru-RU" sz="2000" b="1" u="sng" dirty="0" smtClean="0">
                <a:solidFill>
                  <a:srgbClr val="800000"/>
                </a:solidFill>
                <a:latin typeface="Constantia" pitchFamily="18" charset="0"/>
              </a:rPr>
              <a:t>                                                                    </a:t>
            </a:r>
          </a:p>
          <a:p>
            <a:pPr algn="just"/>
            <a:r>
              <a:rPr lang="ru-RU" sz="2000" b="1" dirty="0" smtClean="0">
                <a:solidFill>
                  <a:srgbClr val="800000"/>
                </a:solidFill>
                <a:latin typeface="Constantia" pitchFamily="18" charset="0"/>
              </a:rPr>
              <a:t>1. </a:t>
            </a:r>
            <a:r>
              <a:rPr lang="ru-RU" sz="2400" b="1" dirty="0" smtClean="0">
                <a:solidFill>
                  <a:srgbClr val="800000"/>
                </a:solidFill>
                <a:latin typeface="Constantia" pitchFamily="18" charset="0"/>
              </a:rPr>
              <a:t>Знакомство с героическими страницами истории нашей страны. </a:t>
            </a:r>
          </a:p>
          <a:p>
            <a:pPr algn="just"/>
            <a:r>
              <a:rPr lang="ru-RU" sz="2400" b="1" dirty="0" smtClean="0">
                <a:solidFill>
                  <a:srgbClr val="800000"/>
                </a:solidFill>
                <a:latin typeface="Constantia" pitchFamily="18" charset="0"/>
              </a:rPr>
              <a:t>2. Формирование представлений о воинском долге и верности Отечеству, формирование опыта нравственного поведения личности, побуждение интереса к истории своей страны. </a:t>
            </a:r>
          </a:p>
          <a:p>
            <a:pPr algn="just"/>
            <a:r>
              <a:rPr lang="ru-RU" sz="2400" b="1" dirty="0" smtClean="0">
                <a:solidFill>
                  <a:srgbClr val="800000"/>
                </a:solidFill>
                <a:latin typeface="Constantia" pitchFamily="18" charset="0"/>
              </a:rPr>
              <a:t>3. Повышение информационной культуры учащихся.</a:t>
            </a:r>
          </a:p>
          <a:p>
            <a:pPr algn="just"/>
            <a:r>
              <a:rPr lang="ru-RU" sz="2400" b="1" dirty="0" smtClean="0">
                <a:solidFill>
                  <a:srgbClr val="800000"/>
                </a:solidFill>
                <a:latin typeface="Constantia" pitchFamily="18" charset="0"/>
              </a:rPr>
              <a:t>4. Учить работать в команде.</a:t>
            </a:r>
          </a:p>
          <a:p>
            <a:pPr algn="just"/>
            <a:r>
              <a:rPr lang="ru-RU" sz="2400" b="1" dirty="0" smtClean="0">
                <a:solidFill>
                  <a:srgbClr val="800000"/>
                </a:solidFill>
                <a:latin typeface="Constantia" pitchFamily="18" charset="0"/>
              </a:rPr>
              <a:t>5. Воспитание любви к родной стране, чувства патриотизма. </a:t>
            </a:r>
          </a:p>
          <a:p>
            <a:pPr algn="just"/>
            <a:r>
              <a:rPr lang="ru-RU" sz="2400" b="1" dirty="0" smtClean="0">
                <a:solidFill>
                  <a:srgbClr val="800000"/>
                </a:solidFill>
                <a:latin typeface="Constantia" pitchFamily="18" charset="0"/>
              </a:rPr>
              <a:t>6. Эмоциональное стимулирование патриотических чувств воспитанников. </a:t>
            </a:r>
          </a:p>
          <a:p>
            <a:pPr algn="just"/>
            <a:r>
              <a:rPr lang="ru-RU" sz="2400" b="1" dirty="0" smtClean="0">
                <a:solidFill>
                  <a:srgbClr val="800000"/>
                </a:solidFill>
                <a:latin typeface="Constantia" pitchFamily="18" charset="0"/>
              </a:rPr>
              <a:t>7. Воспитание уважения друг к другу, к старшему поколению. </a:t>
            </a:r>
            <a:endParaRPr lang="ru-RU" sz="2400" b="1" dirty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8852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954" y="1142984"/>
            <a:ext cx="8128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u="sng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Чтобы  знали  и  помнили</a:t>
            </a:r>
            <a:endParaRPr lang="ru-RU" sz="4800" b="1" u="sng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3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4678" y="285728"/>
            <a:ext cx="298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6.</a:t>
            </a:r>
            <a:endParaRPr lang="ru-RU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6" name="Picture 2" descr="C:\Users\Марина\Desktop\Новая папка\5a77fc0fcee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5544057"/>
            <a:ext cx="1500198" cy="103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Марина\Desktop\Новая папка\pismo_fron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3116"/>
            <a:ext cx="4133291" cy="220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Марина\Desktop\Новая папка\Talejsnik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214554"/>
            <a:ext cx="4267200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Марина\Desktop\Новая папка\12772014228715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235537" y="4479579"/>
            <a:ext cx="2141794" cy="232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Марина\Desktop\Новая папка\Talejsnik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572008"/>
            <a:ext cx="414340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\Desktop\Новая папка\Document_166.tif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693">
            <a:off x="691228" y="1685157"/>
            <a:ext cx="3729096" cy="43923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Новая папка\Document_165.ti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428736"/>
            <a:ext cx="4886691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67920" y="186081"/>
            <a:ext cx="7277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Письма с фронта</a:t>
            </a:r>
            <a:endParaRPr lang="ru-RU" sz="6600" b="1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1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191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32503"/>
            <a:ext cx="721357" cy="902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ой фильм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714480" y="1357298"/>
            <a:ext cx="581029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44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28991" y="129581"/>
            <a:ext cx="2642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7.</a:t>
            </a:r>
            <a:endParaRPr lang="ru-RU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714356"/>
            <a:ext cx="64683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u="sng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1418   дней   и   ночей</a:t>
            </a:r>
            <a:endParaRPr lang="ru-RU" sz="4800" b="1" u="sng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6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32503"/>
            <a:ext cx="721357" cy="902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32503"/>
            <a:ext cx="721357" cy="902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3239" y="234678"/>
            <a:ext cx="2668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8.</a:t>
            </a:r>
            <a:endParaRPr lang="ru-RU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714356"/>
            <a:ext cx="90011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u="sng" cap="none" spc="50" dirty="0" smtClean="0">
                <a:ln w="11430"/>
                <a:solidFill>
                  <a:schemeClr val="bg1"/>
                </a:solidFill>
                <a:latin typeface="Constantia" pitchFamily="18" charset="0"/>
                <a:cs typeface="Calibri" pitchFamily="34" charset="0"/>
              </a:rPr>
              <a:t>Память</a:t>
            </a:r>
            <a:r>
              <a:rPr lang="en-US" sz="4800" b="1" u="sng" cap="none" spc="50" dirty="0" smtClean="0">
                <a:ln w="11430"/>
                <a:solidFill>
                  <a:schemeClr val="bg1"/>
                </a:solidFill>
                <a:latin typeface="Constantia" pitchFamily="18" charset="0"/>
                <a:cs typeface="Calibri" pitchFamily="34" charset="0"/>
              </a:rPr>
              <a:t> </a:t>
            </a:r>
            <a:r>
              <a:rPr lang="ru-RU" sz="4800" b="1" u="sng" cap="none" spc="50" dirty="0" smtClean="0">
                <a:ln w="11430"/>
                <a:solidFill>
                  <a:schemeClr val="bg1"/>
                </a:solidFill>
                <a:latin typeface="Constantia" pitchFamily="18" charset="0"/>
                <a:cs typeface="Calibri" pitchFamily="34" charset="0"/>
              </a:rPr>
              <a:t> сильнее</a:t>
            </a:r>
            <a:r>
              <a:rPr lang="en-US" sz="4800" b="1" u="sng" cap="none" spc="50" dirty="0" smtClean="0">
                <a:ln w="11430"/>
                <a:solidFill>
                  <a:schemeClr val="bg1"/>
                </a:solidFill>
                <a:latin typeface="Constantia" pitchFamily="18" charset="0"/>
                <a:cs typeface="Calibri" pitchFamily="34" charset="0"/>
              </a:rPr>
              <a:t> </a:t>
            </a:r>
            <a:r>
              <a:rPr lang="ru-RU" sz="4800" b="1" u="sng" cap="none" spc="50" dirty="0" smtClean="0">
                <a:ln w="11430"/>
                <a:solidFill>
                  <a:schemeClr val="bg1"/>
                </a:solidFill>
                <a:latin typeface="Constantia" pitchFamily="18" charset="0"/>
                <a:cs typeface="Calibri" pitchFamily="34" charset="0"/>
              </a:rPr>
              <a:t> времени</a:t>
            </a:r>
          </a:p>
          <a:p>
            <a:pPr algn="ctr"/>
            <a:endParaRPr lang="ru-RU" sz="4800" b="1" u="sng" cap="none" spc="50" dirty="0">
              <a:ln w="11430"/>
              <a:solidFill>
                <a:schemeClr val="bg1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10241" name="Picture 1" descr="F:\Новая папка\Pobeda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38597"/>
            <a:ext cx="8126631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inuta-molchaniya-metronom-gluhoy (mp3cut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562800" y="5060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4168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1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6" grpId="1"/>
      <p:bldP spid="6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32503"/>
            <a:ext cx="721357" cy="902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868" y="285728"/>
            <a:ext cx="246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Источники</a:t>
            </a:r>
            <a:endParaRPr lang="ru-RU" sz="3200" b="1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1500174"/>
            <a:ext cx="692945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400" u="sng" dirty="0" smtClean="0">
                <a:latin typeface="Constantia" pitchFamily="18" charset="0"/>
                <a:hlinkClick r:id="rId5"/>
              </a:rPr>
              <a:t>http://ruspoeti.ru/aut/isakovskij/6798/</a:t>
            </a:r>
            <a:r>
              <a:rPr lang="en-US" sz="1400" dirty="0" smtClean="0">
                <a:latin typeface="Constantia" pitchFamily="18" charset="0"/>
              </a:rPr>
              <a:t>  </a:t>
            </a:r>
            <a:endParaRPr lang="ru-RU" sz="1400" dirty="0" smtClean="0">
              <a:latin typeface="Constantia" pitchFamily="18" charset="0"/>
            </a:endParaRPr>
          </a:p>
          <a:p>
            <a:pPr lvl="0"/>
            <a:r>
              <a:rPr lang="ru-RU" sz="1400" dirty="0" smtClean="0">
                <a:latin typeface="Constantia" pitchFamily="18" charset="0"/>
              </a:rPr>
              <a:t>2. С.И. Ожегов. Словарь русского языка. Издание 6. Издательство «Советская энциклопедия». Москва – 1964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3. Иван </a:t>
            </a:r>
            <a:r>
              <a:rPr lang="ru-RU" sz="1400" dirty="0" err="1" smtClean="0">
                <a:latin typeface="Constantia" pitchFamily="18" charset="0"/>
              </a:rPr>
              <a:t>Шелухин</a:t>
            </a:r>
            <a:r>
              <a:rPr lang="ru-RU" sz="1400" dirty="0" smtClean="0">
                <a:latin typeface="Constantia" pitchFamily="18" charset="0"/>
              </a:rPr>
              <a:t>. Букет раздумий. М. РИО </a:t>
            </a:r>
            <a:r>
              <a:rPr lang="ru-RU" sz="1400" dirty="0" err="1" smtClean="0">
                <a:latin typeface="Constantia" pitchFamily="18" charset="0"/>
              </a:rPr>
              <a:t>Мособлупрполиграфиздата</a:t>
            </a:r>
            <a:r>
              <a:rPr lang="ru-RU" sz="1400" dirty="0" smtClean="0">
                <a:latin typeface="Constantia" pitchFamily="18" charset="0"/>
              </a:rPr>
              <a:t>, 1996. С. 88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Владимир Андрианов. Песня памяти души. Москва. Издательство «Московский писатель». 2000. С. 11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4. Владимир Андрианов. Видения и привидения. Москва. «Московский писатель». 2003. С. 96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5. Владимир Андрианов. Порт приписки – Россия. Москва. «Московский писатель». 1998. С. 76-77 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6. Песни войны и Победы. Издательский дом «Трибуна». Москва. 2010. С. 243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7. С. Щипачёв. </a:t>
            </a:r>
            <a:r>
              <a:rPr lang="ru-RU" sz="1400" u="sng" dirty="0" smtClean="0">
                <a:latin typeface="Constantia" pitchFamily="18" charset="0"/>
                <a:hlinkClick r:id="rId6"/>
              </a:rPr>
              <a:t>http://www.top68.ru/society/takoyu-vse-dyshalo-tishinoi-22867</a:t>
            </a:r>
            <a:r>
              <a:rPr lang="en-US" sz="1400" dirty="0" smtClean="0">
                <a:latin typeface="Constantia" pitchFamily="18" charset="0"/>
              </a:rPr>
              <a:t> </a:t>
            </a:r>
            <a:endParaRPr lang="ru-RU" sz="1400" dirty="0" smtClean="0">
              <a:latin typeface="Constantia" pitchFamily="18" charset="0"/>
            </a:endParaRPr>
          </a:p>
          <a:p>
            <a:pPr lvl="0"/>
            <a:r>
              <a:rPr lang="ru-RU" sz="1400" dirty="0" smtClean="0">
                <a:latin typeface="Constantia" pitchFamily="18" charset="0"/>
              </a:rPr>
              <a:t>8. Владимир Андрианов. Моим </a:t>
            </a:r>
            <a:r>
              <a:rPr lang="ru-RU" sz="1400" dirty="0" err="1" smtClean="0">
                <a:latin typeface="Constantia" pitchFamily="18" charset="0"/>
              </a:rPr>
              <a:t>егорьевцам</a:t>
            </a:r>
            <a:r>
              <a:rPr lang="ru-RU" sz="1400" dirty="0" smtClean="0">
                <a:latin typeface="Constantia" pitchFamily="18" charset="0"/>
              </a:rPr>
              <a:t> и москвичам. Москва. Академия поэзии. Издательство «Московский писатель». 2004. С. 293.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9. Т.Н. Максимова. Поурочные разработки по курсу «Окружающий мир». 4 класс. Москва. «</a:t>
            </a:r>
            <a:r>
              <a:rPr lang="ru-RU" sz="1400" dirty="0" err="1" smtClean="0">
                <a:latin typeface="Constantia" pitchFamily="18" charset="0"/>
              </a:rPr>
              <a:t>Вако</a:t>
            </a:r>
            <a:r>
              <a:rPr lang="ru-RU" sz="1400" dirty="0" smtClean="0">
                <a:latin typeface="Constantia" pitchFamily="18" charset="0"/>
              </a:rPr>
              <a:t>». 2014. С. 370-371.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10. Чтобы знали и помнили. Издательство «Подмосковье». 2014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11. </a:t>
            </a:r>
            <a:r>
              <a:rPr lang="ru-RU" sz="1400" dirty="0" err="1" smtClean="0">
                <a:latin typeface="Constantia" pitchFamily="18" charset="0"/>
              </a:rPr>
              <a:t>Тамонова</a:t>
            </a:r>
            <a:r>
              <a:rPr lang="ru-RU" sz="1400" dirty="0" smtClean="0">
                <a:latin typeface="Constantia" pitchFamily="18" charset="0"/>
              </a:rPr>
              <a:t> Мария. Мне жить охота очень.</a:t>
            </a:r>
          </a:p>
          <a:p>
            <a:pPr lvl="0"/>
            <a:r>
              <a:rPr lang="ru-RU" sz="1400" dirty="0" smtClean="0">
                <a:latin typeface="Constantia" pitchFamily="18" charset="0"/>
              </a:rPr>
              <a:t>12. Демидов Сергей. Плач ветерана.</a:t>
            </a:r>
          </a:p>
          <a:p>
            <a:pPr lvl="0"/>
            <a:r>
              <a:rPr lang="ru-RU" sz="1400" u="sng" dirty="0" smtClean="0">
                <a:latin typeface="Constantia" pitchFamily="18" charset="0"/>
                <a:hlinkClick r:id="rId7"/>
              </a:rPr>
              <a:t>13. http://nsportal.ru/shkola/istoriya/library/2011/12/18/egorevtsy-geroi-sovetskogo-soyuza</a:t>
            </a:r>
            <a:r>
              <a:rPr lang="en-US" sz="1400" dirty="0" smtClean="0">
                <a:latin typeface="Constantia" pitchFamily="18" charset="0"/>
              </a:rPr>
              <a:t> </a:t>
            </a:r>
            <a:endParaRPr lang="ru-RU" sz="1400" dirty="0" smtClean="0">
              <a:latin typeface="Constantia" pitchFamily="18" charset="0"/>
            </a:endParaRPr>
          </a:p>
          <a:p>
            <a:pPr lvl="0"/>
            <a:r>
              <a:rPr lang="ru-RU" sz="1400" dirty="0" smtClean="0">
                <a:latin typeface="Constantia" pitchFamily="18" charset="0"/>
              </a:rPr>
              <a:t>14. Музыкальное  оформление  </a:t>
            </a:r>
            <a:r>
              <a:rPr lang="en-US" sz="1400" dirty="0" smtClean="0">
                <a:latin typeface="Constantia" pitchFamily="18" charset="0"/>
                <a:hlinkClick r:id="rId8"/>
              </a:rPr>
              <a:t>www.muzofon.com</a:t>
            </a:r>
            <a:r>
              <a:rPr lang="en-US" sz="1400" dirty="0" smtClean="0">
                <a:latin typeface="Constantia" pitchFamily="18" charset="0"/>
              </a:rPr>
              <a:t> </a:t>
            </a:r>
            <a:endParaRPr lang="ru-RU" sz="1400" dirty="0" smtClean="0">
              <a:latin typeface="Constantia" pitchFamily="18" charset="0"/>
            </a:endParaRPr>
          </a:p>
          <a:p>
            <a:endParaRPr lang="ru-RU" sz="14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3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4128" y="928670"/>
            <a:ext cx="8323112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Calibri" pitchFamily="34" charset="0"/>
              </a:rPr>
              <a:t>1941.  Ах, война, что ты сделала…</a:t>
            </a:r>
            <a:endParaRPr lang="ru-RU" sz="3800" b="1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285728"/>
            <a:ext cx="289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1.</a:t>
            </a:r>
            <a:endParaRPr lang="ru-RU" sz="3600" b="1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720079" cy="900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рина\Desktop\Новая папка\520816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1830125" y="1566838"/>
            <a:ext cx="2456123" cy="171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Марина\Desktop\Новая папка\2374634_original.jpg"/>
          <p:cNvPicPr>
            <a:picLocks noChangeAspect="1" noChangeArrowheads="1"/>
          </p:cNvPicPr>
          <p:nvPr/>
        </p:nvPicPr>
        <p:blipFill>
          <a:blip r:embed="rId6" cstate="screen">
            <a:lum bright="10000"/>
          </a:blip>
          <a:srcRect/>
          <a:stretch>
            <a:fillRect/>
          </a:stretch>
        </p:blipFill>
        <p:spPr bwMode="auto">
          <a:xfrm>
            <a:off x="214282" y="3214686"/>
            <a:ext cx="4789841" cy="339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Марина\Desktop\Новая папка\9680381482467055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1643050"/>
            <a:ext cx="3500462" cy="203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Марина\Desktop\Новая папка\84745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4136" y="4143380"/>
            <a:ext cx="4079864" cy="197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los-Yu-B-Levitana-Ob_yavlenie-o-nachale-voyny(muzofon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532984" y="6194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5332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194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709301"/>
            <a:ext cx="8130897" cy="5836874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42" y="332655"/>
            <a:ext cx="886161" cy="1108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00166" y="142852"/>
            <a:ext cx="61583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800000"/>
                </a:solidFill>
                <a:latin typeface="Constantia" pitchFamily="18" charset="0"/>
                <a:cs typeface="Calibri" pitchFamily="34" charset="0"/>
              </a:rPr>
              <a:t>Карта СССР к июню 1941 г.</a:t>
            </a:r>
            <a:endParaRPr lang="ru-RU" sz="3600" b="1" cap="none" spc="50" dirty="0">
              <a:ln w="11430"/>
              <a:solidFill>
                <a:srgbClr val="8000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8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417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Елена\Desktop\4ag8te-kg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1" y="1966516"/>
            <a:ext cx="5214975" cy="3494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666476" y="5619518"/>
            <a:ext cx="19718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1965 год</a:t>
            </a:r>
            <a:endParaRPr lang="ru-RU" sz="3600" b="1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4104" name="Picture 8" descr="C:\Users\Елена\Desktop\4ag8vk-c6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13" y="3212976"/>
            <a:ext cx="2998595" cy="2405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Елена\Desktop\brbrbier37-19_533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09" y="1962041"/>
            <a:ext cx="2406209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72190"/>
            <a:ext cx="720080" cy="900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Елена\Desktop\28623-610x61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868053"/>
            <a:ext cx="3077892" cy="2093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141487" y="1214422"/>
            <a:ext cx="68992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Защита </a:t>
            </a:r>
            <a:r>
              <a:rPr lang="ru-RU" sz="4000" spc="50" dirty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Б</a:t>
            </a:r>
            <a:r>
              <a:rPr lang="ru-RU" sz="4000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рестской крепости</a:t>
            </a:r>
            <a:endParaRPr lang="ru-RU" sz="4000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68229" y="6309320"/>
            <a:ext cx="2133600" cy="365125"/>
          </a:xfrm>
        </p:spPr>
        <p:txBody>
          <a:bodyPr/>
          <a:lstStyle/>
          <a:p>
            <a:fld id="{4E7C1695-03C1-4165-B6CC-1006968FD15F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2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5072074"/>
            <a:ext cx="857256" cy="168593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143240" y="121423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Страница  2.</a:t>
            </a:r>
            <a:endParaRPr lang="ru-RU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30174" y="444589"/>
            <a:ext cx="39535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Города-герои</a:t>
            </a:r>
            <a:endParaRPr lang="ru-RU" sz="4400" b="1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674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6701" y="186081"/>
            <a:ext cx="55803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Блокада </a:t>
            </a:r>
            <a:r>
              <a:rPr lang="ru-RU" sz="4400" spc="50" dirty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Л</a:t>
            </a:r>
            <a:r>
              <a:rPr lang="ru-RU" sz="4400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енинграда</a:t>
            </a:r>
            <a:endParaRPr lang="ru-RU" sz="4400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5122" name="Picture 2" descr="C:\Users\Елена\Desktop\1359235092_blokada-leningrada-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7708"/>
            <a:ext cx="3456384" cy="2779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1359233767_blokada-leningrada-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44" y="989988"/>
            <a:ext cx="3456384" cy="2777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1290593034_2543324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44" y="3971478"/>
            <a:ext cx="5013006" cy="2626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00760" y="5572140"/>
            <a:ext cx="24495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1945 год</a:t>
            </a:r>
            <a:endParaRPr lang="ru-RU" sz="3600" b="1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3929066"/>
            <a:ext cx="857256" cy="1685935"/>
          </a:xfrm>
          <a:prstGeom prst="rect">
            <a:avLst/>
          </a:prstGeom>
          <a:noFill/>
        </p:spPr>
      </p:pic>
      <p:pic>
        <p:nvPicPr>
          <p:cNvPr id="12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801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2775" y="186081"/>
            <a:ext cx="57282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Битва под Москвой</a:t>
            </a:r>
            <a:endParaRPr lang="ru-RU" sz="4800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6146" name="Picture 2" descr="C:\Users\Елена\Desktop\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142984"/>
            <a:ext cx="4305513" cy="3006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24926"/>
            <a:ext cx="4103620" cy="2733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oborona_mosc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59966"/>
            <a:ext cx="3471863" cy="248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56176" y="5944924"/>
            <a:ext cx="20882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1965 год</a:t>
            </a:r>
            <a:endParaRPr lang="ru-RU" sz="3200" b="1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2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6968" y="4149015"/>
            <a:ext cx="857256" cy="1685935"/>
          </a:xfrm>
          <a:prstGeom prst="rect">
            <a:avLst/>
          </a:prstGeom>
          <a:noFill/>
        </p:spPr>
      </p:pic>
      <p:pic>
        <p:nvPicPr>
          <p:cNvPr id="10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35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22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36744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i47ibQo3XMOx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14" y="1051753"/>
            <a:ext cx="3474444" cy="2307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11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12" y="3487584"/>
            <a:ext cx="4887069" cy="3268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72198" y="5357826"/>
            <a:ext cx="24646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C00000"/>
                </a:solidFill>
                <a:latin typeface="Constantia" pitchFamily="18" charset="0"/>
                <a:cs typeface="Calibri" pitchFamily="34" charset="0"/>
              </a:rPr>
              <a:t>1945 год</a:t>
            </a:r>
            <a:endParaRPr lang="ru-RU" sz="4400" b="1" cap="none" spc="50" dirty="0">
              <a:ln w="11430"/>
              <a:solidFill>
                <a:srgbClr val="C000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0333" y="186081"/>
            <a:ext cx="60531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Сталинградская битва</a:t>
            </a:r>
            <a:endParaRPr lang="ru-RU" sz="4400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2" name="Picture 5" descr="C:\Users\Марина\Desktop\Новая папка\180px-Hero_of_the_USS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714752"/>
            <a:ext cx="857256" cy="1685935"/>
          </a:xfrm>
          <a:prstGeom prst="rect">
            <a:avLst/>
          </a:prstGeom>
          <a:noFill/>
        </p:spPr>
      </p:pic>
      <p:pic>
        <p:nvPicPr>
          <p:cNvPr id="10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8028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095" y="186081"/>
            <a:ext cx="4253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Курская битва</a:t>
            </a:r>
            <a:endParaRPr lang="ru-RU" sz="4800" cap="none" spc="50" dirty="0">
              <a:ln w="11430"/>
              <a:solidFill>
                <a:srgbClr val="FFFF00"/>
              </a:solidFill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2050" name="Picture 2" descr="C:\Users\Елена\Desktop\200810141003250.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24123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watermark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052736"/>
            <a:ext cx="3816424" cy="225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33c5222e-5e2a-4c1e-a351-130d2be151e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" y="3645024"/>
            <a:ext cx="3735890" cy="2325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17684" y="6036746"/>
            <a:ext cx="64399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Calibri" pitchFamily="34" charset="0"/>
              </a:rPr>
              <a:t>Курск – </a:t>
            </a:r>
            <a:r>
              <a:rPr lang="ru-RU" sz="3200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город</a:t>
            </a:r>
            <a:r>
              <a:rPr lang="ru-RU" sz="3200" b="1" cap="none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Calibri" pitchFamily="34" charset="0"/>
              </a:rPr>
              <a:t> воинской славы</a:t>
            </a:r>
            <a:endParaRPr lang="ru-RU" sz="3200" b="1" cap="none" spc="5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9901" y="5248592"/>
            <a:ext cx="24646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Calibri" pitchFamily="34" charset="0"/>
              </a:rPr>
              <a:t>2007</a:t>
            </a:r>
            <a:r>
              <a:rPr lang="ru-RU" sz="4400" b="1" cap="none" spc="50" dirty="0" smtClean="0">
                <a:ln w="11430"/>
                <a:solidFill>
                  <a:srgbClr val="FFFF00"/>
                </a:solidFill>
                <a:latin typeface="Constantia" pitchFamily="18" charset="0"/>
                <a:cs typeface="Calibri" pitchFamily="34" charset="0"/>
              </a:rPr>
              <a:t> </a:t>
            </a:r>
            <a:r>
              <a:rPr lang="ru-RU" sz="4400" b="1" cap="none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Calibri" pitchFamily="34" charset="0"/>
              </a:rPr>
              <a:t>год</a:t>
            </a:r>
            <a:endParaRPr lang="ru-RU" sz="4400" b="1" cap="none" spc="5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Calibri" pitchFamily="34" charset="0"/>
            </a:endParaRPr>
          </a:p>
        </p:txBody>
      </p:sp>
      <p:pic>
        <p:nvPicPr>
          <p:cNvPr id="9" name="Picture 2" descr="C:\Users\Елена\Desktop\клипарт\gvozdiki-s-georg_lentoy2-Olga-Bor-M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2503"/>
            <a:ext cx="1081397" cy="1352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1695-03C1-4165-B6CC-1006968FD15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" name="Picture 2" descr="C:\Users\Елена\Desktop\5a77fc0fcee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762000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37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578</Words>
  <Application>Microsoft Office PowerPoint</Application>
  <PresentationFormat>Экран (4:3)</PresentationFormat>
  <Paragraphs>130</Paragraphs>
  <Slides>25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65</cp:revision>
  <dcterms:created xsi:type="dcterms:W3CDTF">2014-10-25T12:54:35Z</dcterms:created>
  <dcterms:modified xsi:type="dcterms:W3CDTF">2015-01-13T13:21:32Z</dcterms:modified>
</cp:coreProperties>
</file>