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3" r:id="rId15"/>
    <p:sldId id="272" r:id="rId16"/>
    <p:sldId id="274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4F8A"/>
    <a:srgbClr val="990000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6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BC64E-07EA-405F-ADF7-66E896A9AA64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A18D4C4-9D91-4B1D-B82F-A870C00B4B4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rgbClr val="FFC00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C000"/>
              </a:solidFill>
            </a:rPr>
            <a:t>Ахилл: «богоподобный», доспехи блистают, как «горящий костер или лучи заходящего солнца», острие пики сияет, как «звезды среди мрака».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rgbClr val="FFC000"/>
            </a:solidFill>
          </a:endParaRPr>
        </a:p>
      </dgm:t>
    </dgm:pt>
    <dgm:pt modelId="{384F3992-2428-4B48-B662-14537039C84C}" type="parTrans" cxnId="{65A091E1-DB7F-4080-8E0F-7D4B5D0E6D6D}">
      <dgm:prSet/>
      <dgm:spPr/>
      <dgm:t>
        <a:bodyPr/>
        <a:lstStyle/>
        <a:p>
          <a:endParaRPr lang="ru-RU"/>
        </a:p>
      </dgm:t>
    </dgm:pt>
    <dgm:pt modelId="{06370A1F-C36D-411A-B3B9-4FC00E7EAAF8}" type="sibTrans" cxnId="{65A091E1-DB7F-4080-8E0F-7D4B5D0E6D6D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56291352-61F0-4A52-83E2-81827644AC6E}">
      <dgm:prSet phldrT="[Текст]" phldr="1"/>
      <dgm:spPr/>
      <dgm:t>
        <a:bodyPr/>
        <a:lstStyle/>
        <a:p>
          <a:endParaRPr lang="ru-RU" dirty="0"/>
        </a:p>
      </dgm:t>
    </dgm:pt>
    <dgm:pt modelId="{32F934FA-679C-400B-AA35-7EA5CCBACFA5}" type="parTrans" cxnId="{44FDFB16-68A1-42F7-A103-4856507234A1}">
      <dgm:prSet/>
      <dgm:spPr/>
      <dgm:t>
        <a:bodyPr/>
        <a:lstStyle/>
        <a:p>
          <a:endParaRPr lang="ru-RU"/>
        </a:p>
      </dgm:t>
    </dgm:pt>
    <dgm:pt modelId="{5183AC1A-B7D3-410B-BB97-0711C4517790}" type="sibTrans" cxnId="{44FDFB16-68A1-42F7-A103-4856507234A1}">
      <dgm:prSet/>
      <dgm:spPr/>
      <dgm:t>
        <a:bodyPr/>
        <a:lstStyle/>
        <a:p>
          <a:endParaRPr lang="ru-RU"/>
        </a:p>
      </dgm:t>
    </dgm:pt>
    <dgm:pt modelId="{AEF5F225-798E-45F1-A1E8-CAFAA3831D5C}">
      <dgm:prSet phldrT="[Текст]" phldr="1"/>
      <dgm:spPr/>
      <dgm:t>
        <a:bodyPr/>
        <a:lstStyle/>
        <a:p>
          <a:endParaRPr lang="ru-RU" dirty="0"/>
        </a:p>
      </dgm:t>
    </dgm:pt>
    <dgm:pt modelId="{541EE0D1-6270-4DB0-B62F-D1054D73B641}" type="parTrans" cxnId="{A87B7F2B-660B-4626-A4BB-E3CD1F6515DF}">
      <dgm:prSet/>
      <dgm:spPr/>
      <dgm:t>
        <a:bodyPr/>
        <a:lstStyle/>
        <a:p>
          <a:endParaRPr lang="ru-RU"/>
        </a:p>
      </dgm:t>
    </dgm:pt>
    <dgm:pt modelId="{78FE128A-607F-4BD4-8C82-74B1D22032DD}" type="sibTrans" cxnId="{A87B7F2B-660B-4626-A4BB-E3CD1F6515DF}">
      <dgm:prSet/>
      <dgm:spPr/>
      <dgm:t>
        <a:bodyPr/>
        <a:lstStyle/>
        <a:p>
          <a:endParaRPr lang="ru-RU"/>
        </a:p>
      </dgm:t>
    </dgm:pt>
    <dgm:pt modelId="{EBD31ABE-57C4-40F4-93F7-3F555433CF09}">
      <dgm:prSet/>
      <dgm:spPr/>
      <dgm:t>
        <a:bodyPr/>
        <a:lstStyle/>
        <a:p>
          <a:endParaRPr lang="ru-RU" dirty="0"/>
        </a:p>
      </dgm:t>
    </dgm:pt>
    <dgm:pt modelId="{1406846B-F6C2-4C76-9FD0-C2B09A07EC41}" type="parTrans" cxnId="{F7006680-05FD-43BF-BD75-83E75F64C158}">
      <dgm:prSet/>
      <dgm:spPr/>
      <dgm:t>
        <a:bodyPr/>
        <a:lstStyle/>
        <a:p>
          <a:endParaRPr lang="ru-RU"/>
        </a:p>
      </dgm:t>
    </dgm:pt>
    <dgm:pt modelId="{47D1AB9F-E4A4-4B43-A1FF-AB4414B12965}" type="sibTrans" cxnId="{F7006680-05FD-43BF-BD75-83E75F64C158}">
      <dgm:prSet/>
      <dgm:spPr/>
      <dgm:t>
        <a:bodyPr/>
        <a:lstStyle/>
        <a:p>
          <a:endParaRPr lang="ru-RU"/>
        </a:p>
      </dgm:t>
    </dgm:pt>
    <dgm:pt modelId="{905264D0-F62D-4397-A452-089F0FCCD756}">
      <dgm:prSet/>
      <dgm:spPr/>
      <dgm:t>
        <a:bodyPr/>
        <a:lstStyle/>
        <a:p>
          <a:endParaRPr lang="ru-RU" dirty="0"/>
        </a:p>
      </dgm:t>
    </dgm:pt>
    <dgm:pt modelId="{046EEA64-F033-4C37-AAB4-1AE52C352341}" type="parTrans" cxnId="{B06EDDCF-A69B-4E23-8FB5-C69998BE7CA6}">
      <dgm:prSet/>
      <dgm:spPr/>
      <dgm:t>
        <a:bodyPr/>
        <a:lstStyle/>
        <a:p>
          <a:endParaRPr lang="ru-RU"/>
        </a:p>
      </dgm:t>
    </dgm:pt>
    <dgm:pt modelId="{C390BFD1-A60E-47FB-BC1D-224B7F843FCD}" type="sibTrans" cxnId="{B06EDDCF-A69B-4E23-8FB5-C69998BE7CA6}">
      <dgm:prSet/>
      <dgm:spPr/>
      <dgm:t>
        <a:bodyPr/>
        <a:lstStyle/>
        <a:p>
          <a:endParaRPr lang="ru-RU"/>
        </a:p>
      </dgm:t>
    </dgm:pt>
    <dgm:pt modelId="{57B1BC1F-4D49-4130-A490-C1F132D0505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C000"/>
              </a:solidFill>
            </a:rPr>
            <a:t>Игорь: «соколом летит», «волком бежит».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dirty="0">
            <a:solidFill>
              <a:srgbClr val="FFC000"/>
            </a:solidFill>
          </a:endParaRPr>
        </a:p>
      </dgm:t>
    </dgm:pt>
    <dgm:pt modelId="{909BF5E2-639C-4D43-9D19-05DD07930304}" type="parTrans" cxnId="{FFB82AB8-C622-43A5-8EA9-04D2A5F7475B}">
      <dgm:prSet/>
      <dgm:spPr/>
      <dgm:t>
        <a:bodyPr/>
        <a:lstStyle/>
        <a:p>
          <a:endParaRPr lang="ru-RU"/>
        </a:p>
      </dgm:t>
    </dgm:pt>
    <dgm:pt modelId="{CD0EC055-439C-4152-8814-3F9DB1FDEF5E}" type="sibTrans" cxnId="{FFB82AB8-C622-43A5-8EA9-04D2A5F7475B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71EDAF50-AD2D-49DA-AB92-6085B9532E4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C000"/>
              </a:solidFill>
            </a:rPr>
            <a:t>Всеволод: «прыщет на воинов стрелами», «куда поскачет, там лежат поганые головы половецкие».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/>
        </a:p>
      </dgm:t>
    </dgm:pt>
    <dgm:pt modelId="{BAD5BA35-5AAC-45FE-9487-0FEC4DB72F34}" type="parTrans" cxnId="{AF781BEC-F0B3-4342-98B4-02FF92C12956}">
      <dgm:prSet/>
      <dgm:spPr/>
      <dgm:t>
        <a:bodyPr/>
        <a:lstStyle/>
        <a:p>
          <a:endParaRPr lang="ru-RU"/>
        </a:p>
      </dgm:t>
    </dgm:pt>
    <dgm:pt modelId="{CC29F4F9-E080-40BB-93A3-8D683611EA5C}" type="sibTrans" cxnId="{AF781BEC-F0B3-4342-98B4-02FF92C12956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2FABE63-6437-438B-80DB-F80B9986CF9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C000"/>
              </a:solidFill>
            </a:rPr>
            <a:t>Илья Муромец: «стал бить ту силушку великую, словно траву косит».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dirty="0">
            <a:solidFill>
              <a:srgbClr val="FFC000"/>
            </a:solidFill>
          </a:endParaRPr>
        </a:p>
      </dgm:t>
    </dgm:pt>
    <dgm:pt modelId="{84534FA9-99EB-43BD-A386-F0481FE66091}" type="parTrans" cxnId="{C7CB08E8-5BFF-4E63-A482-2374E2BB5DCE}">
      <dgm:prSet/>
      <dgm:spPr/>
      <dgm:t>
        <a:bodyPr/>
        <a:lstStyle/>
        <a:p>
          <a:endParaRPr lang="ru-RU"/>
        </a:p>
      </dgm:t>
    </dgm:pt>
    <dgm:pt modelId="{D33CEBAC-191C-4727-BE18-B6E769E660BC}" type="sibTrans" cxnId="{C7CB08E8-5BFF-4E63-A482-2374E2BB5DCE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E9CC8EC3-19CE-49F5-8A17-438198B9607E}">
      <dgm:prSet/>
      <dgm:spPr/>
      <dgm:t>
        <a:bodyPr/>
        <a:lstStyle/>
        <a:p>
          <a:endParaRPr lang="ru-RU" dirty="0"/>
        </a:p>
      </dgm:t>
    </dgm:pt>
    <dgm:pt modelId="{9F531BBB-F8D6-489E-8B89-627F319E1B7C}" type="parTrans" cxnId="{05D18E51-DEEE-4615-BBA9-33DCB9CCB88D}">
      <dgm:prSet/>
      <dgm:spPr/>
      <dgm:t>
        <a:bodyPr/>
        <a:lstStyle/>
        <a:p>
          <a:endParaRPr lang="ru-RU"/>
        </a:p>
      </dgm:t>
    </dgm:pt>
    <dgm:pt modelId="{CA2B2DD8-8CF7-4094-8D80-831C727A145F}" type="sibTrans" cxnId="{05D18E51-DEEE-4615-BBA9-33DCB9CCB88D}">
      <dgm:prSet/>
      <dgm:spPr/>
      <dgm:t>
        <a:bodyPr/>
        <a:lstStyle/>
        <a:p>
          <a:endParaRPr lang="ru-RU"/>
        </a:p>
      </dgm:t>
    </dgm:pt>
    <dgm:pt modelId="{5C2140A6-9B1D-477A-BAF5-47EC868F33ED}">
      <dgm:prSet/>
      <dgm:spPr/>
      <dgm:t>
        <a:bodyPr/>
        <a:lstStyle/>
        <a:p>
          <a:endParaRPr lang="ru-RU"/>
        </a:p>
      </dgm:t>
    </dgm:pt>
    <dgm:pt modelId="{AB83765E-2D8D-4643-9107-D815195B3D2B}" type="parTrans" cxnId="{CDD46133-6EE0-42F4-8DC7-D2391214CDA8}">
      <dgm:prSet/>
      <dgm:spPr/>
      <dgm:t>
        <a:bodyPr/>
        <a:lstStyle/>
        <a:p>
          <a:endParaRPr lang="ru-RU"/>
        </a:p>
      </dgm:t>
    </dgm:pt>
    <dgm:pt modelId="{64F600F3-88AA-43DE-9127-23A61269CD16}" type="sibTrans" cxnId="{CDD46133-6EE0-42F4-8DC7-D2391214CDA8}">
      <dgm:prSet/>
      <dgm:spPr/>
      <dgm:t>
        <a:bodyPr/>
        <a:lstStyle/>
        <a:p>
          <a:endParaRPr lang="ru-RU"/>
        </a:p>
      </dgm:t>
    </dgm:pt>
    <dgm:pt modelId="{2F31D3E2-F17D-4D50-81C9-BFD95C8078DA}">
      <dgm:prSet custT="1"/>
      <dgm:spPr/>
      <dgm:t>
        <a:bodyPr/>
        <a:lstStyle/>
        <a:p>
          <a:pPr algn="just"/>
          <a:r>
            <a:rPr lang="ru-RU" sz="2400" b="1" dirty="0" smtClean="0">
              <a:solidFill>
                <a:srgbClr val="FFC000"/>
              </a:solidFill>
            </a:rPr>
            <a:t>Тарас Бульба: «конь его отшатнулся, почувствовав на себе 20-пудовое бремя, потому что Тарас был чрезвычайно тяжел и толст», его «шаровары шириною с Черное море», «хмурые </a:t>
          </a:r>
          <a:r>
            <a:rPr lang="ru-RU" sz="2400" b="1" dirty="0" err="1" smtClean="0">
              <a:solidFill>
                <a:srgbClr val="FFC000"/>
              </a:solidFill>
            </a:rPr>
            <a:t>исчерна-белые</a:t>
          </a:r>
          <a:r>
            <a:rPr lang="ru-RU" sz="2400" b="1" dirty="0" smtClean="0">
              <a:solidFill>
                <a:srgbClr val="FFC000"/>
              </a:solidFill>
            </a:rPr>
            <a:t> брови, подобные кустам, выросшим по высокому темени горы», «грохнулся, как подрубленный дуб», «30 человек повисло у него по рукам и по ногам».</a:t>
          </a:r>
          <a:endParaRPr lang="ru-RU" sz="2400" b="1" dirty="0">
            <a:solidFill>
              <a:srgbClr val="FFC000"/>
            </a:solidFill>
          </a:endParaRPr>
        </a:p>
      </dgm:t>
    </dgm:pt>
    <dgm:pt modelId="{710BF8D9-40E1-4CFA-8ED8-1D4FCF731BC1}" type="parTrans" cxnId="{5093EC91-6E5E-4941-9504-AB36FC4E7C18}">
      <dgm:prSet/>
      <dgm:spPr/>
      <dgm:t>
        <a:bodyPr/>
        <a:lstStyle/>
        <a:p>
          <a:endParaRPr lang="ru-RU"/>
        </a:p>
      </dgm:t>
    </dgm:pt>
    <dgm:pt modelId="{A4D8C523-5E98-4658-9204-89ADBB841DDC}" type="sibTrans" cxnId="{5093EC91-6E5E-4941-9504-AB36FC4E7C18}">
      <dgm:prSet/>
      <dgm:spPr/>
      <dgm:t>
        <a:bodyPr/>
        <a:lstStyle/>
        <a:p>
          <a:endParaRPr lang="ru-RU"/>
        </a:p>
      </dgm:t>
    </dgm:pt>
    <dgm:pt modelId="{11965BEF-D9BD-47D9-A9F6-2D803D97EBE6}" type="pres">
      <dgm:prSet presAssocID="{3DABC64E-07EA-405F-ADF7-66E896A9AA6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77F348-4C5B-455A-85F7-E6411473D15C}" type="pres">
      <dgm:prSet presAssocID="{3DABC64E-07EA-405F-ADF7-66E896A9AA64}" presName="dummyMaxCanvas" presStyleCnt="0">
        <dgm:presLayoutVars/>
      </dgm:prSet>
      <dgm:spPr/>
    </dgm:pt>
    <dgm:pt modelId="{661E1F6E-268A-4147-8159-07E71D0B5554}" type="pres">
      <dgm:prSet presAssocID="{3DABC64E-07EA-405F-ADF7-66E896A9AA64}" presName="FiveNodes_1" presStyleLbl="node1" presStyleIdx="0" presStyleCnt="5" custScaleX="129221" custScaleY="90792" custLinFactNeighborX="15422" custLinFactNeighborY="29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11FE3-16AE-450A-B398-4DCD79751D72}" type="pres">
      <dgm:prSet presAssocID="{3DABC64E-07EA-405F-ADF7-66E896A9AA64}" presName="FiveNodes_2" presStyleLbl="node1" presStyleIdx="1" presStyleCnt="5" custScaleX="129870" custScaleY="47403" custLinFactNeighborX="7630" custLinFactNeighborY="-11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F2D65-7238-4F82-8BE8-7319735960CC}" type="pres">
      <dgm:prSet presAssocID="{3DABC64E-07EA-405F-ADF7-66E896A9AA64}" presName="FiveNodes_3" presStyleLbl="node1" presStyleIdx="2" presStyleCnt="5" custScaleX="129870" custScaleY="74049" custLinFactNeighborX="162" custLinFactNeighborY="-53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41866-B0B8-4012-8548-24421FEC8259}" type="pres">
      <dgm:prSet presAssocID="{3DABC64E-07EA-405F-ADF7-66E896A9AA64}" presName="FiveNodes_4" presStyleLbl="node1" presStyleIdx="3" presStyleCnt="5" custScaleX="129870" custScaleY="60630" custLinFactNeighborX="-7305" custLinFactNeighborY="-88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75946-9E03-43C3-B2C6-B7123C1A8741}" type="pres">
      <dgm:prSet presAssocID="{3DABC64E-07EA-405F-ADF7-66E896A9AA64}" presName="FiveNodes_5" presStyleLbl="node1" presStyleIdx="4" presStyleCnt="5" custScaleX="129870" custScaleY="235318" custLinFactNeighborX="-14773" custLinFactNeighborY="-37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78087-94F0-4B12-85BF-7CBD32C1C45F}" type="pres">
      <dgm:prSet presAssocID="{3DABC64E-07EA-405F-ADF7-66E896A9AA64}" presName="FiveConn_1-2" presStyleLbl="fgAccFollowNode1" presStyleIdx="0" presStyleCnt="4" custLinFactX="120239" custLinFactNeighborX="200000" custLinFactNeighborY="-27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ADEE6-E5B6-47EE-A591-DA10569CCADB}" type="pres">
      <dgm:prSet presAssocID="{3DABC64E-07EA-405F-ADF7-66E896A9AA64}" presName="FiveConn_2-3" presStyleLbl="fgAccFollowNode1" presStyleIdx="1" presStyleCnt="4" custLinFactX="100000" custLinFactNeighborX="140612" custLinFactNeighborY="-40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52673-37B2-4553-BDFD-89D6D0972126}" type="pres">
      <dgm:prSet presAssocID="{3DABC64E-07EA-405F-ADF7-66E896A9AA64}" presName="FiveConn_3-4" presStyleLbl="fgAccFollowNode1" presStyleIdx="2" presStyleCnt="4" custLinFactX="60985" custLinFactNeighborX="100000" custLinFactNeighborY="-62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85773-389C-4CF8-83C2-C99145D3B1BA}" type="pres">
      <dgm:prSet presAssocID="{3DABC64E-07EA-405F-ADF7-66E896A9AA64}" presName="FiveConn_4-5" presStyleLbl="fgAccFollowNode1" presStyleIdx="3" presStyleCnt="4" custLinFactNeighborX="81358" custLinFactNeighborY="-98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94841-1300-4D45-9A74-2A8337A43DF7}" type="pres">
      <dgm:prSet presAssocID="{3DABC64E-07EA-405F-ADF7-66E896A9AA6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A63EF-F1C0-4C42-8821-F7AA9059BAF6}" type="pres">
      <dgm:prSet presAssocID="{3DABC64E-07EA-405F-ADF7-66E896A9AA6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D127C-A9B7-4BD8-81C4-8B696742FCAF}" type="pres">
      <dgm:prSet presAssocID="{3DABC64E-07EA-405F-ADF7-66E896A9AA6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18854-F6D3-42C0-9737-39213749257A}" type="pres">
      <dgm:prSet presAssocID="{3DABC64E-07EA-405F-ADF7-66E896A9AA6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58D60-2CAD-4045-8DB7-FADF351394E5}" type="pres">
      <dgm:prSet presAssocID="{3DABC64E-07EA-405F-ADF7-66E896A9AA6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82AB8-C622-43A5-8EA9-04D2A5F7475B}" srcId="{3DABC64E-07EA-405F-ADF7-66E896A9AA64}" destId="{57B1BC1F-4D49-4130-A490-C1F132D05056}" srcOrd="1" destOrd="0" parTransId="{909BF5E2-639C-4D43-9D19-05DD07930304}" sibTransId="{CD0EC055-439C-4152-8814-3F9DB1FDEF5E}"/>
    <dgm:cxn modelId="{9E33567E-61B6-4DCF-AE3B-8E3B324DB584}" type="presOf" srcId="{2F31D3E2-F17D-4D50-81C9-BFD95C8078DA}" destId="{1EA75946-9E03-43C3-B2C6-B7123C1A8741}" srcOrd="0" destOrd="0" presId="urn:microsoft.com/office/officeart/2005/8/layout/vProcess5"/>
    <dgm:cxn modelId="{AC96CAF4-CB3C-4801-A2ED-2474D382EDC8}" type="presOf" srcId="{71EDAF50-AD2D-49DA-AB92-6085B9532E42}" destId="{17DF2D65-7238-4F82-8BE8-7319735960CC}" srcOrd="0" destOrd="0" presId="urn:microsoft.com/office/officeart/2005/8/layout/vProcess5"/>
    <dgm:cxn modelId="{356B1420-B10F-43AB-B918-B612AD5F6CE6}" type="presOf" srcId="{82FABE63-6437-438B-80DB-F80B9986CF99}" destId="{1D318854-F6D3-42C0-9737-39213749257A}" srcOrd="1" destOrd="0" presId="urn:microsoft.com/office/officeart/2005/8/layout/vProcess5"/>
    <dgm:cxn modelId="{05D18E51-DEEE-4615-BBA9-33DCB9CCB88D}" srcId="{3DABC64E-07EA-405F-ADF7-66E896A9AA64}" destId="{E9CC8EC3-19CE-49F5-8A17-438198B9607E}" srcOrd="5" destOrd="0" parTransId="{9F531BBB-F8D6-489E-8B89-627F319E1B7C}" sibTransId="{CA2B2DD8-8CF7-4094-8D80-831C727A145F}"/>
    <dgm:cxn modelId="{AF781BEC-F0B3-4342-98B4-02FF92C12956}" srcId="{3DABC64E-07EA-405F-ADF7-66E896A9AA64}" destId="{71EDAF50-AD2D-49DA-AB92-6085B9532E42}" srcOrd="2" destOrd="0" parTransId="{BAD5BA35-5AAC-45FE-9487-0FEC4DB72F34}" sibTransId="{CC29F4F9-E080-40BB-93A3-8D683611EA5C}"/>
    <dgm:cxn modelId="{50F31B75-09F7-41EC-B2A8-FEEC0B0941E7}" type="presOf" srcId="{57B1BC1F-4D49-4130-A490-C1F132D05056}" destId="{3CDA63EF-F1C0-4C42-8821-F7AA9059BAF6}" srcOrd="1" destOrd="0" presId="urn:microsoft.com/office/officeart/2005/8/layout/vProcess5"/>
    <dgm:cxn modelId="{44FDFB16-68A1-42F7-A103-4856507234A1}" srcId="{3DABC64E-07EA-405F-ADF7-66E896A9AA64}" destId="{56291352-61F0-4A52-83E2-81827644AC6E}" srcOrd="7" destOrd="0" parTransId="{32F934FA-679C-400B-AA35-7EA5CCBACFA5}" sibTransId="{5183AC1A-B7D3-410B-BB97-0711C4517790}"/>
    <dgm:cxn modelId="{5BB38F62-239E-47E7-B0F0-E962F5F00C77}" type="presOf" srcId="{06370A1F-C36D-411A-B3B9-4FC00E7EAAF8}" destId="{F5C78087-94F0-4B12-85BF-7CBD32C1C45F}" srcOrd="0" destOrd="0" presId="urn:microsoft.com/office/officeart/2005/8/layout/vProcess5"/>
    <dgm:cxn modelId="{C7CB08E8-5BFF-4E63-A482-2374E2BB5DCE}" srcId="{3DABC64E-07EA-405F-ADF7-66E896A9AA64}" destId="{82FABE63-6437-438B-80DB-F80B9986CF99}" srcOrd="3" destOrd="0" parTransId="{84534FA9-99EB-43BD-A386-F0481FE66091}" sibTransId="{D33CEBAC-191C-4727-BE18-B6E769E660BC}"/>
    <dgm:cxn modelId="{F7006680-05FD-43BF-BD75-83E75F64C158}" srcId="{3DABC64E-07EA-405F-ADF7-66E896A9AA64}" destId="{EBD31ABE-57C4-40F4-93F7-3F555433CF09}" srcOrd="8" destOrd="0" parTransId="{1406846B-F6C2-4C76-9FD0-C2B09A07EC41}" sibTransId="{47D1AB9F-E4A4-4B43-A1FF-AB4414B12965}"/>
    <dgm:cxn modelId="{E1FFE02A-975E-453A-84FE-812934BC326C}" type="presOf" srcId="{71EDAF50-AD2D-49DA-AB92-6085B9532E42}" destId="{810D127C-A9B7-4BD8-81C4-8B696742FCAF}" srcOrd="1" destOrd="0" presId="urn:microsoft.com/office/officeart/2005/8/layout/vProcess5"/>
    <dgm:cxn modelId="{26C19FA9-6F1B-4F3C-8A90-4F95EAC804F3}" type="presOf" srcId="{57B1BC1F-4D49-4130-A490-C1F132D05056}" destId="{CE311FE3-16AE-450A-B398-4DCD79751D72}" srcOrd="0" destOrd="0" presId="urn:microsoft.com/office/officeart/2005/8/layout/vProcess5"/>
    <dgm:cxn modelId="{557CAA11-43BC-46A0-81C1-FA59AE6CCA85}" type="presOf" srcId="{CD0EC055-439C-4152-8814-3F9DB1FDEF5E}" destId="{550ADEE6-E5B6-47EE-A591-DA10569CCADB}" srcOrd="0" destOrd="0" presId="urn:microsoft.com/office/officeart/2005/8/layout/vProcess5"/>
    <dgm:cxn modelId="{65A091E1-DB7F-4080-8E0F-7D4B5D0E6D6D}" srcId="{3DABC64E-07EA-405F-ADF7-66E896A9AA64}" destId="{2A18D4C4-9D91-4B1D-B82F-A870C00B4B45}" srcOrd="0" destOrd="0" parTransId="{384F3992-2428-4B48-B662-14537039C84C}" sibTransId="{06370A1F-C36D-411A-B3B9-4FC00E7EAAF8}"/>
    <dgm:cxn modelId="{A87B7F2B-660B-4626-A4BB-E3CD1F6515DF}" srcId="{3DABC64E-07EA-405F-ADF7-66E896A9AA64}" destId="{AEF5F225-798E-45F1-A1E8-CAFAA3831D5C}" srcOrd="10" destOrd="0" parTransId="{541EE0D1-6270-4DB0-B62F-D1054D73B641}" sibTransId="{78FE128A-607F-4BD4-8C82-74B1D22032DD}"/>
    <dgm:cxn modelId="{632E5D56-838A-4F58-A57A-96FC374D0DE8}" type="presOf" srcId="{2A18D4C4-9D91-4B1D-B82F-A870C00B4B45}" destId="{661E1F6E-268A-4147-8159-07E71D0B5554}" srcOrd="0" destOrd="0" presId="urn:microsoft.com/office/officeart/2005/8/layout/vProcess5"/>
    <dgm:cxn modelId="{A6F9DFD3-5AF0-4F79-90DB-7F6205B9DB53}" type="presOf" srcId="{CC29F4F9-E080-40BB-93A3-8D683611EA5C}" destId="{2BA52673-37B2-4553-BDFD-89D6D0972126}" srcOrd="0" destOrd="0" presId="urn:microsoft.com/office/officeart/2005/8/layout/vProcess5"/>
    <dgm:cxn modelId="{55C2A652-C3CD-4076-A02E-7C23D3F1D368}" type="presOf" srcId="{D33CEBAC-191C-4727-BE18-B6E769E660BC}" destId="{ABD85773-389C-4CF8-83C2-C99145D3B1BA}" srcOrd="0" destOrd="0" presId="urn:microsoft.com/office/officeart/2005/8/layout/vProcess5"/>
    <dgm:cxn modelId="{5093EC91-6E5E-4941-9504-AB36FC4E7C18}" srcId="{3DABC64E-07EA-405F-ADF7-66E896A9AA64}" destId="{2F31D3E2-F17D-4D50-81C9-BFD95C8078DA}" srcOrd="4" destOrd="0" parTransId="{710BF8D9-40E1-4CFA-8ED8-1D4FCF731BC1}" sibTransId="{A4D8C523-5E98-4658-9204-89ADBB841DDC}"/>
    <dgm:cxn modelId="{DE19C932-F873-4D83-9715-4C9ABD05D438}" type="presOf" srcId="{2F31D3E2-F17D-4D50-81C9-BFD95C8078DA}" destId="{60A58D60-2CAD-4045-8DB7-FADF351394E5}" srcOrd="1" destOrd="0" presId="urn:microsoft.com/office/officeart/2005/8/layout/vProcess5"/>
    <dgm:cxn modelId="{303D3446-7300-4105-9A6D-A481E5AF9529}" type="presOf" srcId="{3DABC64E-07EA-405F-ADF7-66E896A9AA64}" destId="{11965BEF-D9BD-47D9-A9F6-2D803D97EBE6}" srcOrd="0" destOrd="0" presId="urn:microsoft.com/office/officeart/2005/8/layout/vProcess5"/>
    <dgm:cxn modelId="{B06EDDCF-A69B-4E23-8FB5-C69998BE7CA6}" srcId="{3DABC64E-07EA-405F-ADF7-66E896A9AA64}" destId="{905264D0-F62D-4397-A452-089F0FCCD756}" srcOrd="9" destOrd="0" parTransId="{046EEA64-F033-4C37-AAB4-1AE52C352341}" sibTransId="{C390BFD1-A60E-47FB-BC1D-224B7F843FCD}"/>
    <dgm:cxn modelId="{CA9A5000-AF51-46F4-BE52-62B69FF04FF1}" type="presOf" srcId="{82FABE63-6437-438B-80DB-F80B9986CF99}" destId="{74641866-B0B8-4012-8548-24421FEC8259}" srcOrd="0" destOrd="0" presId="urn:microsoft.com/office/officeart/2005/8/layout/vProcess5"/>
    <dgm:cxn modelId="{16FE1EBB-A0C4-40BD-95BE-A21859AFBD6D}" type="presOf" srcId="{2A18D4C4-9D91-4B1D-B82F-A870C00B4B45}" destId="{DF394841-1300-4D45-9A74-2A8337A43DF7}" srcOrd="1" destOrd="0" presId="urn:microsoft.com/office/officeart/2005/8/layout/vProcess5"/>
    <dgm:cxn modelId="{CDD46133-6EE0-42F4-8DC7-D2391214CDA8}" srcId="{3DABC64E-07EA-405F-ADF7-66E896A9AA64}" destId="{5C2140A6-9B1D-477A-BAF5-47EC868F33ED}" srcOrd="6" destOrd="0" parTransId="{AB83765E-2D8D-4643-9107-D815195B3D2B}" sibTransId="{64F600F3-88AA-43DE-9127-23A61269CD16}"/>
    <dgm:cxn modelId="{9837DBFB-8C30-4CF7-8183-28CFEC24DC54}" type="presParOf" srcId="{11965BEF-D9BD-47D9-A9F6-2D803D97EBE6}" destId="{4577F348-4C5B-455A-85F7-E6411473D15C}" srcOrd="0" destOrd="0" presId="urn:microsoft.com/office/officeart/2005/8/layout/vProcess5"/>
    <dgm:cxn modelId="{C42E6D0C-BC25-4E60-BC83-96AC056B43E5}" type="presParOf" srcId="{11965BEF-D9BD-47D9-A9F6-2D803D97EBE6}" destId="{661E1F6E-268A-4147-8159-07E71D0B5554}" srcOrd="1" destOrd="0" presId="urn:microsoft.com/office/officeart/2005/8/layout/vProcess5"/>
    <dgm:cxn modelId="{B4A4D4B4-002D-44CA-BED1-D6E377975884}" type="presParOf" srcId="{11965BEF-D9BD-47D9-A9F6-2D803D97EBE6}" destId="{CE311FE3-16AE-450A-B398-4DCD79751D72}" srcOrd="2" destOrd="0" presId="urn:microsoft.com/office/officeart/2005/8/layout/vProcess5"/>
    <dgm:cxn modelId="{F0868B1C-0A5B-4841-9DD4-D6867E4B4FC0}" type="presParOf" srcId="{11965BEF-D9BD-47D9-A9F6-2D803D97EBE6}" destId="{17DF2D65-7238-4F82-8BE8-7319735960CC}" srcOrd="3" destOrd="0" presId="urn:microsoft.com/office/officeart/2005/8/layout/vProcess5"/>
    <dgm:cxn modelId="{B6CDFF8A-313A-4882-9652-7B7AE5CA3E34}" type="presParOf" srcId="{11965BEF-D9BD-47D9-A9F6-2D803D97EBE6}" destId="{74641866-B0B8-4012-8548-24421FEC8259}" srcOrd="4" destOrd="0" presId="urn:microsoft.com/office/officeart/2005/8/layout/vProcess5"/>
    <dgm:cxn modelId="{F76344E0-9B42-4377-BD3D-D2AB672EA367}" type="presParOf" srcId="{11965BEF-D9BD-47D9-A9F6-2D803D97EBE6}" destId="{1EA75946-9E03-43C3-B2C6-B7123C1A8741}" srcOrd="5" destOrd="0" presId="urn:microsoft.com/office/officeart/2005/8/layout/vProcess5"/>
    <dgm:cxn modelId="{6C352C9A-7610-4C3F-A2E6-A25A8BE759ED}" type="presParOf" srcId="{11965BEF-D9BD-47D9-A9F6-2D803D97EBE6}" destId="{F5C78087-94F0-4B12-85BF-7CBD32C1C45F}" srcOrd="6" destOrd="0" presId="urn:microsoft.com/office/officeart/2005/8/layout/vProcess5"/>
    <dgm:cxn modelId="{24D29C9C-8314-487F-82EA-18693D7DF9A4}" type="presParOf" srcId="{11965BEF-D9BD-47D9-A9F6-2D803D97EBE6}" destId="{550ADEE6-E5B6-47EE-A591-DA10569CCADB}" srcOrd="7" destOrd="0" presId="urn:microsoft.com/office/officeart/2005/8/layout/vProcess5"/>
    <dgm:cxn modelId="{4C199C92-A5EA-4E3A-B163-39E909F97FF2}" type="presParOf" srcId="{11965BEF-D9BD-47D9-A9F6-2D803D97EBE6}" destId="{2BA52673-37B2-4553-BDFD-89D6D0972126}" srcOrd="8" destOrd="0" presId="urn:microsoft.com/office/officeart/2005/8/layout/vProcess5"/>
    <dgm:cxn modelId="{B5144B6A-1BFB-4CC2-8309-B8CC03B317B3}" type="presParOf" srcId="{11965BEF-D9BD-47D9-A9F6-2D803D97EBE6}" destId="{ABD85773-389C-4CF8-83C2-C99145D3B1BA}" srcOrd="9" destOrd="0" presId="urn:microsoft.com/office/officeart/2005/8/layout/vProcess5"/>
    <dgm:cxn modelId="{F258AFAA-E561-425E-8372-D6BE407E9172}" type="presParOf" srcId="{11965BEF-D9BD-47D9-A9F6-2D803D97EBE6}" destId="{DF394841-1300-4D45-9A74-2A8337A43DF7}" srcOrd="10" destOrd="0" presId="urn:microsoft.com/office/officeart/2005/8/layout/vProcess5"/>
    <dgm:cxn modelId="{566D75F1-A7CB-4CCF-A133-60B12B1092B6}" type="presParOf" srcId="{11965BEF-D9BD-47D9-A9F6-2D803D97EBE6}" destId="{3CDA63EF-F1C0-4C42-8821-F7AA9059BAF6}" srcOrd="11" destOrd="0" presId="urn:microsoft.com/office/officeart/2005/8/layout/vProcess5"/>
    <dgm:cxn modelId="{4773860C-3F28-43E4-8616-BDA24A83EB70}" type="presParOf" srcId="{11965BEF-D9BD-47D9-A9F6-2D803D97EBE6}" destId="{810D127C-A9B7-4BD8-81C4-8B696742FCAF}" srcOrd="12" destOrd="0" presId="urn:microsoft.com/office/officeart/2005/8/layout/vProcess5"/>
    <dgm:cxn modelId="{3587B686-66CE-4FF8-A94C-ACFC47E79DD0}" type="presParOf" srcId="{11965BEF-D9BD-47D9-A9F6-2D803D97EBE6}" destId="{1D318854-F6D3-42C0-9737-39213749257A}" srcOrd="13" destOrd="0" presId="urn:microsoft.com/office/officeart/2005/8/layout/vProcess5"/>
    <dgm:cxn modelId="{E93058DF-C0C4-4B07-85D4-49D50192EA40}" type="presParOf" srcId="{11965BEF-D9BD-47D9-A9F6-2D803D97EBE6}" destId="{60A58D60-2CAD-4045-8DB7-FADF351394E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1E1F6E-268A-4147-8159-07E71D0B5554}">
      <dsp:nvSpPr>
        <dsp:cNvPr id="0" name=""/>
        <dsp:cNvSpPr/>
      </dsp:nvSpPr>
      <dsp:spPr>
        <a:xfrm>
          <a:off x="45704" y="-5"/>
          <a:ext cx="9098295" cy="9223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solidFill>
              <a:srgbClr val="FFC00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FFC000"/>
              </a:solidFill>
            </a:rPr>
            <a:t>Ахилл: «богоподобный», доспехи блистают, как «горящий костер или лучи заходящего солнца», острие пики сияет, как «звезды среди мрака».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FFC000"/>
            </a:solidFill>
          </a:endParaRPr>
        </a:p>
      </dsp:txBody>
      <dsp:txXfrm>
        <a:off x="45704" y="-5"/>
        <a:ext cx="7605111" cy="922309"/>
      </dsp:txXfrm>
    </dsp:sp>
    <dsp:sp modelId="{CE311FE3-16AE-450A-B398-4DCD79751D72}">
      <dsp:nvSpPr>
        <dsp:cNvPr id="0" name=""/>
        <dsp:cNvSpPr/>
      </dsp:nvSpPr>
      <dsp:spPr>
        <a:xfrm>
          <a:off x="9" y="965349"/>
          <a:ext cx="9143990" cy="4815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FFC000"/>
              </a:solidFill>
            </a:rPr>
            <a:t>Игорь: «соколом летит», «волком бежит».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solidFill>
              <a:srgbClr val="FFC000"/>
            </a:solidFill>
          </a:endParaRPr>
        </a:p>
      </dsp:txBody>
      <dsp:txXfrm>
        <a:off x="9" y="965349"/>
        <a:ext cx="7603626" cy="481542"/>
      </dsp:txXfrm>
    </dsp:sp>
    <dsp:sp modelId="{17DF2D65-7238-4F82-8BE8-7319735960CC}">
      <dsp:nvSpPr>
        <dsp:cNvPr id="0" name=""/>
        <dsp:cNvSpPr/>
      </dsp:nvSpPr>
      <dsp:spPr>
        <a:xfrm>
          <a:off x="-13" y="1559416"/>
          <a:ext cx="9143990" cy="7522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FFC000"/>
              </a:solidFill>
            </a:rPr>
            <a:t>Всеволод: «прыщет на воинов стрелами», «куда поскачет, там лежат поганые головы половецкие».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-13" y="1559416"/>
        <a:ext cx="7603626" cy="752225"/>
      </dsp:txXfrm>
    </dsp:sp>
    <dsp:sp modelId="{74641866-B0B8-4012-8548-24421FEC8259}">
      <dsp:nvSpPr>
        <dsp:cNvPr id="0" name=""/>
        <dsp:cNvSpPr/>
      </dsp:nvSpPr>
      <dsp:spPr>
        <a:xfrm>
          <a:off x="24" y="2428895"/>
          <a:ext cx="9143990" cy="6159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FFC000"/>
              </a:solidFill>
            </a:rPr>
            <a:t>Илья Муромец: «стал бить ту силушку великую, словно траву косит».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solidFill>
              <a:srgbClr val="FFC000"/>
            </a:solidFill>
          </a:endParaRPr>
        </a:p>
      </dsp:txBody>
      <dsp:txXfrm>
        <a:off x="24" y="2428895"/>
        <a:ext cx="7603626" cy="615908"/>
      </dsp:txXfrm>
    </dsp:sp>
    <dsp:sp modelId="{1EA75946-9E03-43C3-B2C6-B7123C1A8741}">
      <dsp:nvSpPr>
        <dsp:cNvPr id="0" name=""/>
        <dsp:cNvSpPr/>
      </dsp:nvSpPr>
      <dsp:spPr>
        <a:xfrm>
          <a:off x="0" y="3214713"/>
          <a:ext cx="9143990" cy="23904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</a:rPr>
            <a:t>Тарас Бульба: «конь его отшатнулся, почувствовав на себе 20-пудовое бремя, потому что Тарас был чрезвычайно тяжел и толст», его «шаровары шириною с Черное море», «хмурые </a:t>
          </a:r>
          <a:r>
            <a:rPr lang="ru-RU" sz="2400" b="1" kern="1200" dirty="0" err="1" smtClean="0">
              <a:solidFill>
                <a:srgbClr val="FFC000"/>
              </a:solidFill>
            </a:rPr>
            <a:t>исчерна-белые</a:t>
          </a:r>
          <a:r>
            <a:rPr lang="ru-RU" sz="2400" b="1" kern="1200" dirty="0" smtClean="0">
              <a:solidFill>
                <a:srgbClr val="FFC000"/>
              </a:solidFill>
            </a:rPr>
            <a:t> брови, подобные кустам, выросшим по высокому темени горы», «грохнулся, как подрубленный дуб», «30 человек повисло у него по рукам и по ногам».</a:t>
          </a:r>
          <a:endParaRPr lang="ru-RU" sz="2400" b="1" kern="1200" dirty="0">
            <a:solidFill>
              <a:srgbClr val="FFC000"/>
            </a:solidFill>
          </a:endParaRPr>
        </a:p>
      </dsp:txBody>
      <dsp:txXfrm>
        <a:off x="0" y="3214713"/>
        <a:ext cx="7603626" cy="2390474"/>
      </dsp:txXfrm>
    </dsp:sp>
    <dsp:sp modelId="{F5C78087-94F0-4B12-85BF-7CBD32C1C45F}">
      <dsp:nvSpPr>
        <dsp:cNvPr id="0" name=""/>
        <dsp:cNvSpPr/>
      </dsp:nvSpPr>
      <dsp:spPr>
        <a:xfrm>
          <a:off x="8483697" y="214312"/>
          <a:ext cx="660301" cy="6603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8483697" y="214312"/>
        <a:ext cx="660301" cy="660301"/>
      </dsp:txXfrm>
    </dsp:sp>
    <dsp:sp modelId="{550ADEE6-E5B6-47EE-A591-DA10569CCADB}">
      <dsp:nvSpPr>
        <dsp:cNvPr id="0" name=""/>
        <dsp:cNvSpPr/>
      </dsp:nvSpPr>
      <dsp:spPr>
        <a:xfrm>
          <a:off x="8483698" y="1285887"/>
          <a:ext cx="660301" cy="6603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8483698" y="1285887"/>
        <a:ext cx="660301" cy="660301"/>
      </dsp:txXfrm>
    </dsp:sp>
    <dsp:sp modelId="{2BA52673-37B2-4553-BDFD-89D6D0972126}">
      <dsp:nvSpPr>
        <dsp:cNvPr id="0" name=""/>
        <dsp:cNvSpPr/>
      </dsp:nvSpPr>
      <dsp:spPr>
        <a:xfrm>
          <a:off x="8483698" y="2286016"/>
          <a:ext cx="660301" cy="6603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8483698" y="2286016"/>
        <a:ext cx="660301" cy="660301"/>
      </dsp:txXfrm>
    </dsp:sp>
    <dsp:sp modelId="{ABD85773-389C-4CF8-83C2-C99145D3B1BA}">
      <dsp:nvSpPr>
        <dsp:cNvPr id="0" name=""/>
        <dsp:cNvSpPr/>
      </dsp:nvSpPr>
      <dsp:spPr>
        <a:xfrm>
          <a:off x="8483698" y="3214711"/>
          <a:ext cx="660301" cy="6603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8483698" y="3214711"/>
        <a:ext cx="660301" cy="660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92D10-16FE-4BA3-A046-7FA6BB4B67AD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0DA7F-B020-451D-8951-DC6EE4879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A7F-B020-451D-8951-DC6EE4879D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A7F-B020-451D-8951-DC6EE4879DD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A7F-B020-451D-8951-DC6EE4879DD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A7F-B020-451D-8951-DC6EE4879DD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A7F-B020-451D-8951-DC6EE4879DD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A7F-B020-451D-8951-DC6EE4879DD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502-D89B-499F-BB67-E6E60C768AA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675502-D89B-499F-BB67-E6E60C768AA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29A3A6-0167-4D29-A2D8-47E7B38F1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4F8A"/>
                </a:solidFill>
              </a:rPr>
              <a:t>Н.В.Гоголь</a:t>
            </a:r>
            <a:r>
              <a:rPr lang="ru-RU" sz="3200" b="1" dirty="0">
                <a:solidFill>
                  <a:srgbClr val="004F8A"/>
                </a:solidFill>
              </a:rPr>
              <a:t>. </a:t>
            </a:r>
            <a:r>
              <a:rPr lang="ru-RU" sz="3200" b="1" dirty="0" smtClean="0">
                <a:solidFill>
                  <a:srgbClr val="004F8A"/>
                </a:solidFill>
              </a:rPr>
              <a:t>Эпический </a:t>
            </a:r>
            <a:r>
              <a:rPr lang="ru-RU" sz="3200" b="1" dirty="0">
                <a:solidFill>
                  <a:srgbClr val="004F8A"/>
                </a:solidFill>
              </a:rPr>
              <a:t>герой в повести </a:t>
            </a:r>
            <a:r>
              <a:rPr lang="ru-RU" sz="3200" b="1" dirty="0" smtClean="0">
                <a:solidFill>
                  <a:srgbClr val="004F8A"/>
                </a:solidFill>
              </a:rPr>
              <a:t> «</a:t>
            </a:r>
            <a:r>
              <a:rPr lang="ru-RU" sz="3200" b="1" dirty="0">
                <a:solidFill>
                  <a:srgbClr val="004F8A"/>
                </a:solidFill>
              </a:rPr>
              <a:t>Тарас Бульба»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 l="22884" r="22493" b="6488"/>
          <a:stretch>
            <a:fillRect/>
          </a:stretch>
        </p:blipFill>
        <p:spPr bwMode="auto">
          <a:xfrm>
            <a:off x="2428860" y="1357298"/>
            <a:ext cx="4286280" cy="516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mg_items45fe46a1b09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8287">
            <a:off x="7103397" y="1159504"/>
            <a:ext cx="1571502" cy="2029141"/>
          </a:xfrm>
          <a:prstGeom prst="rect">
            <a:avLst/>
          </a:prstGeom>
          <a:noFill/>
        </p:spPr>
      </p:pic>
      <p:pic>
        <p:nvPicPr>
          <p:cNvPr id="7" name="Picture 5" descr="юговосто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357298"/>
            <a:ext cx="2143140" cy="2143140"/>
          </a:xfrm>
          <a:prstGeom prst="rect">
            <a:avLst/>
          </a:prstGeom>
          <a:noFill/>
        </p:spPr>
      </p:pic>
      <p:pic>
        <p:nvPicPr>
          <p:cNvPr id="8" name="Picture 4" descr="памятник гоголю в москве на гоголевском бульваре вгод его открыт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714752"/>
            <a:ext cx="2285984" cy="2786082"/>
          </a:xfrm>
          <a:prstGeom prst="rect">
            <a:avLst/>
          </a:prstGeom>
          <a:noFill/>
        </p:spPr>
      </p:pic>
      <p:pic>
        <p:nvPicPr>
          <p:cNvPr id="9" name="Picture 4" descr="п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42952">
            <a:off x="244450" y="4179159"/>
            <a:ext cx="2006600" cy="167254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301208"/>
            <a:ext cx="7715304" cy="129614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русского языка и литературы </a:t>
            </a: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СОШ № 40 г. Нижневартовска</a:t>
            </a: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Пучнина Юлия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иколаевна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990000"/>
                </a:solidFill>
              </a:rPr>
              <a:t>«</a:t>
            </a:r>
            <a:r>
              <a:rPr lang="ru-RU" sz="2800" b="1" dirty="0">
                <a:solidFill>
                  <a:srgbClr val="990000"/>
                </a:solidFill>
              </a:rPr>
              <a:t>Тарас Бульба» - романтическое или реалистическое произведение?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229600" cy="565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36482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33CC"/>
                          </a:solidFill>
                        </a:rPr>
                        <a:t>Черты романтизма</a:t>
                      </a:r>
                      <a:endParaRPr lang="ru-RU" sz="24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33CC"/>
                          </a:solidFill>
                        </a:rPr>
                        <a:t>Черты реализма</a:t>
                      </a:r>
                      <a:endParaRPr lang="ru-RU" sz="24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106648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1.В центре повествования – исключительная, сильная личность.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1.В основе повести – реальные исторические факты.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6648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2.Изображены исключительные обстоятельства (война).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2.Сильная личность не противостоит обществу, а связано с ним «узами братства».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6648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3.Отсутствие верно и точно обозначенного времени повествования.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3.Типизация характера главного героя.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64755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4.Идея «двоемирия» - культ борьбы за свободу.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4.Нет пессимистического пафоса, так как даже в смерти героя со словами автора о «русской силе» заложен оптимизм, вера в будущее, в силу духа русского народа.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Тарас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solidFill>
                  <a:srgbClr val="99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Героический эпос </a:t>
            </a:r>
            <a:endParaRPr lang="ru-RU" sz="48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00100" y="1571612"/>
            <a:ext cx="75724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героическое повествование, составляющее целостную картину народной жизни, воспевающее героев-богатырей.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«Тарас Бульба». Глава 11. «Батько! где ты? Слышишь ли ты?» Художник А. Герасимов. 195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77318" cy="92869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Эпический герой 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786058"/>
            <a:ext cx="8205814" cy="3643337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33CC"/>
                </a:solidFill>
              </a:rPr>
              <a:t>главное действующее лицо героического эпоса, собирательный образ защитника  «земли русской».</a:t>
            </a:r>
            <a:endParaRPr lang="ru-RU" sz="4400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Администратор\Рабочий стол\Таня\презентации по литературе\Гоголь\8 кл\Тарас бульба\Тарас Бульба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9608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3" descr="Андрий. Художник Е. Кибрик. 19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71612"/>
            <a:ext cx="4286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85720" y="5000636"/>
            <a:ext cx="3889375" cy="13684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4786314" y="5143512"/>
            <a:ext cx="3960813" cy="1439862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642910" y="5500702"/>
            <a:ext cx="2881312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Остап</a:t>
            </a:r>
          </a:p>
        </p:txBody>
      </p:sp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5286380" y="5572140"/>
            <a:ext cx="29511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Андрий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28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4F8A"/>
                </a:solidFill>
              </a:rPr>
              <a:t>Как  в одной семье  сформировались  два абсолютно </a:t>
            </a:r>
            <a:r>
              <a:rPr lang="ru-RU" sz="2800" b="1" dirty="0" smtClean="0">
                <a:solidFill>
                  <a:srgbClr val="004F8A"/>
                </a:solidFill>
                <a:latin typeface="Calibri" pitchFamily="34" charset="0"/>
              </a:rPr>
              <a:t>противоположных</a:t>
            </a:r>
            <a:r>
              <a:rPr lang="ru-RU" sz="2800" b="1" dirty="0" smtClean="0">
                <a:solidFill>
                  <a:srgbClr val="004F8A"/>
                </a:solidFill>
              </a:rPr>
              <a:t> характера - Остап и Андрий?</a:t>
            </a:r>
            <a:endParaRPr lang="ru-RU" sz="2800" b="1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77252" cy="129540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b="1" dirty="0" smtClean="0">
                <a:solidFill>
                  <a:srgbClr val="004F8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4F8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4F8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Почему Тарас убивает  своего сына </a:t>
            </a:r>
            <a:r>
              <a:rPr lang="ru-RU" b="1" dirty="0" err="1" smtClean="0">
                <a:solidFill>
                  <a:srgbClr val="004F8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Андрия</a:t>
            </a:r>
            <a:r>
              <a:rPr lang="ru-RU" b="1" dirty="0" smtClean="0">
                <a:solidFill>
                  <a:srgbClr val="004F8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rgbClr val="004F8A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4F8A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4" name="Рисунок 2" descr="«Тарас Бульба». Глава 9. «Я тебя породил, я тебя и убью!» Художник А. Герасимов. 19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143800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степь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3" name="Picture 3" descr="tarasbul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0350"/>
            <a:ext cx="4411902" cy="6026170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857752" y="2357430"/>
            <a:ext cx="3571900" cy="157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4F8A"/>
                </a:solidFill>
                <a:latin typeface="Calibri" pitchFamily="34" charset="0"/>
              </a:rPr>
              <a:t>Это поступок или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4F8A"/>
                </a:solidFill>
                <a:latin typeface="Calibri" pitchFamily="34" charset="0"/>
              </a:rPr>
              <a:t>преступление?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4F8A"/>
                </a:solidFill>
                <a:latin typeface="Calibri" pitchFamily="34" charset="0"/>
              </a:rPr>
              <a:t>Как бы вы поступили на месте полковника Бульбы?</a:t>
            </a:r>
            <a:br>
              <a:rPr lang="ru-RU" b="1" dirty="0" smtClean="0">
                <a:solidFill>
                  <a:srgbClr val="004F8A"/>
                </a:solidFill>
                <a:latin typeface="Calibri" pitchFamily="34" charset="0"/>
              </a:rPr>
            </a:br>
            <a:endParaRPr lang="ru-RU" b="1" dirty="0">
              <a:solidFill>
                <a:srgbClr val="004F8A"/>
              </a:solidFill>
              <a:latin typeface="Calibri" pitchFamily="34" charset="0"/>
            </a:endParaRPr>
          </a:p>
        </p:txBody>
      </p:sp>
      <p:pic>
        <p:nvPicPr>
          <p:cNvPr id="4" name="Picture 2" descr="C:\Documents and Settings\Администратор\Мои документы\Мои рисунки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00052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«Тарас Бульба». Глава 2. «Черт вас возьми, степи, как вы хороши!» Художник А. Герасимов. 19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214422"/>
            <a:ext cx="43577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«Тарас Бульба». Глава 2. Первая встреча Андрия с полькой. Художник П. Соколов. 186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71736" y="1142984"/>
            <a:ext cx="46434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Ценности мирной жизни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33CC"/>
                </a:solidFill>
                <a:latin typeface="Candara" pitchFamily="34" charset="0"/>
              </a:rPr>
              <a:t>Любовь, уважение  к матери, женщине.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33CC"/>
                </a:solidFill>
                <a:latin typeface="Candara" pitchFamily="34" charset="0"/>
              </a:rPr>
              <a:t>Сострадание и милосердие к окружающим.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33CC"/>
                </a:solidFill>
                <a:latin typeface="Candara" pitchFamily="34" charset="0"/>
              </a:rPr>
              <a:t>Восприимчивость к красоте окружающего мира.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33CC"/>
                </a:solidFill>
                <a:latin typeface="Candara" pitchFamily="34" charset="0"/>
              </a:rPr>
              <a:t>Мужество, смелость, отвага.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033CC"/>
                </a:solidFill>
                <a:latin typeface="Candara" pitchFamily="34" charset="0"/>
              </a:rPr>
              <a:t>Горячее чувство, воображение.</a:t>
            </a:r>
          </a:p>
          <a:p>
            <a:pPr marL="514350" lvl="0" indent="-514350">
              <a:buFont typeface="+mj-lt"/>
              <a:buAutoNum type="arabicPeriod"/>
            </a:pPr>
            <a:endParaRPr lang="ru-RU" sz="3600" b="1" dirty="0">
              <a:solidFill>
                <a:srgbClr val="004F8A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85728"/>
            <a:ext cx="4290556" cy="102078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ndara" pitchFamily="34" charset="0"/>
              </a:rPr>
              <a:t>Ценности военной  жизни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85728"/>
            <a:ext cx="4292241" cy="10207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ndara" pitchFamily="34" charset="0"/>
              </a:rPr>
              <a:t>Ценности мирной жизни </a:t>
            </a:r>
            <a:endParaRPr lang="ru-RU" sz="28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4756169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buNone/>
            </a:pPr>
            <a:r>
              <a:rPr lang="ru-RU" b="1" dirty="0" smtClean="0">
                <a:solidFill>
                  <a:srgbClr val="0033CC"/>
                </a:solidFill>
                <a:latin typeface="Candara" pitchFamily="34" charset="0"/>
                <a:cs typeface="Times New Roman" pitchFamily="18" charset="0"/>
              </a:rPr>
              <a:t>1) Возвышенная, бескорыстная любовь к Родине.</a:t>
            </a:r>
            <a:endParaRPr lang="ru-RU" b="1" dirty="0" smtClean="0">
              <a:solidFill>
                <a:srgbClr val="0033CC"/>
              </a:solidFill>
              <a:latin typeface="Candara" pitchFamily="34" charset="0"/>
            </a:endParaRPr>
          </a:p>
          <a:p>
            <a:pPr eaLnBrk="0" hangingPunct="0">
              <a:buNone/>
            </a:pPr>
            <a:r>
              <a:rPr lang="ru-RU" b="1" dirty="0" smtClean="0">
                <a:solidFill>
                  <a:srgbClr val="0033CC"/>
                </a:solidFill>
                <a:latin typeface="Candara" pitchFamily="34" charset="0"/>
                <a:cs typeface="Times New Roman" pitchFamily="18" charset="0"/>
              </a:rPr>
              <a:t>2) Военная доблесть и отвага, готовность к подвигу.</a:t>
            </a:r>
            <a:endParaRPr lang="ru-RU" b="1" dirty="0" smtClean="0">
              <a:solidFill>
                <a:srgbClr val="0033CC"/>
              </a:solidFill>
              <a:latin typeface="Candara" pitchFamily="34" charset="0"/>
            </a:endParaRPr>
          </a:p>
          <a:p>
            <a:pPr eaLnBrk="0" hangingPunct="0">
              <a:buNone/>
            </a:pPr>
            <a:r>
              <a:rPr lang="ru-RU" b="1" dirty="0" smtClean="0">
                <a:solidFill>
                  <a:srgbClr val="0033CC"/>
                </a:solidFill>
                <a:latin typeface="Candara" pitchFamily="34" charset="0"/>
                <a:cs typeface="Times New Roman" pitchFamily="18" charset="0"/>
              </a:rPr>
              <a:t>3) Чувство товарищества, братства.</a:t>
            </a:r>
            <a:endParaRPr lang="ru-RU" b="1" dirty="0" smtClean="0">
              <a:solidFill>
                <a:srgbClr val="0033CC"/>
              </a:solidFill>
              <a:latin typeface="Candara" pitchFamily="34" charset="0"/>
            </a:endParaRPr>
          </a:p>
          <a:p>
            <a:pPr eaLnBrk="0" hangingPunct="0">
              <a:buNone/>
            </a:pPr>
            <a:r>
              <a:rPr lang="ru-RU" b="1" dirty="0" smtClean="0">
                <a:solidFill>
                  <a:srgbClr val="0033CC"/>
                </a:solidFill>
                <a:latin typeface="Candara" pitchFamily="34" charset="0"/>
                <a:cs typeface="Times New Roman" pitchFamily="18" charset="0"/>
              </a:rPr>
              <a:t>4) Необыкновенная физическая сила.</a:t>
            </a:r>
            <a:endParaRPr lang="ru-RU" b="1" dirty="0" smtClean="0">
              <a:solidFill>
                <a:srgbClr val="0033CC"/>
              </a:solidFill>
              <a:latin typeface="Candara" pitchFamily="34" charset="0"/>
            </a:endParaRPr>
          </a:p>
          <a:p>
            <a:pPr eaLnBrk="0" hangingPunct="0">
              <a:buNone/>
            </a:pPr>
            <a:r>
              <a:rPr lang="ru-RU" b="1" dirty="0" smtClean="0">
                <a:solidFill>
                  <a:srgbClr val="0033CC"/>
                </a:solidFill>
                <a:latin typeface="Candara" pitchFamily="34" charset="0"/>
                <a:cs typeface="Times New Roman" pitchFamily="18" charset="0"/>
              </a:rPr>
              <a:t>5) Сила духа, огромная воля.</a:t>
            </a:r>
            <a:endParaRPr lang="ru-RU" b="1" dirty="0" smtClean="0">
              <a:solidFill>
                <a:srgbClr val="0033CC"/>
              </a:solidFill>
              <a:latin typeface="Candara" pitchFamily="34" charset="0"/>
            </a:endParaRPr>
          </a:p>
          <a:p>
            <a:pPr eaLnBrk="0" hangingPunct="0">
              <a:buNone/>
            </a:pPr>
            <a:r>
              <a:rPr lang="ru-RU" b="1" dirty="0" smtClean="0">
                <a:solidFill>
                  <a:srgbClr val="0033CC"/>
                </a:solidFill>
                <a:latin typeface="Candara" pitchFamily="34" charset="0"/>
                <a:cs typeface="Times New Roman" pitchFamily="18" charset="0"/>
              </a:rPr>
              <a:t>6) Пренебрежение ценностями мирной жизни, так как долг становится важнее чувств человека.</a:t>
            </a:r>
            <a:endParaRPr lang="ru-RU" b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4613293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990000"/>
                </a:solidFill>
                <a:latin typeface="Candara" pitchFamily="34" charset="0"/>
              </a:rPr>
              <a:t>1) Любовь, уважение  к матери, женщине.</a:t>
            </a:r>
          </a:p>
          <a:p>
            <a:pPr marL="457200" lvl="0" indent="-457200">
              <a:buNone/>
            </a:pPr>
            <a:r>
              <a:rPr lang="ru-RU" b="1" dirty="0" smtClean="0">
                <a:solidFill>
                  <a:srgbClr val="990000"/>
                </a:solidFill>
                <a:latin typeface="Candara" pitchFamily="34" charset="0"/>
              </a:rPr>
              <a:t>2) Сострадание и милосердие к окружающим.</a:t>
            </a:r>
          </a:p>
          <a:p>
            <a:pPr marL="457200" lvl="0" indent="-457200">
              <a:buNone/>
            </a:pPr>
            <a:r>
              <a:rPr lang="ru-RU" b="1" dirty="0" smtClean="0">
                <a:solidFill>
                  <a:srgbClr val="990000"/>
                </a:solidFill>
                <a:latin typeface="Candara" pitchFamily="34" charset="0"/>
              </a:rPr>
              <a:t>3)Восприимчивость к красоте окружающего мира.</a:t>
            </a:r>
          </a:p>
          <a:p>
            <a:pPr marL="457200" lvl="0" indent="-457200">
              <a:buNone/>
            </a:pPr>
            <a:r>
              <a:rPr lang="ru-RU" b="1" dirty="0" smtClean="0">
                <a:solidFill>
                  <a:srgbClr val="990000"/>
                </a:solidFill>
                <a:latin typeface="Candara" pitchFamily="34" charset="0"/>
              </a:rPr>
              <a:t>4) Мужество, смелость, отвага.</a:t>
            </a:r>
          </a:p>
          <a:p>
            <a:pPr marL="457200" lvl="0" indent="-457200">
              <a:buNone/>
            </a:pPr>
            <a:r>
              <a:rPr lang="ru-RU" b="1" dirty="0" smtClean="0">
                <a:solidFill>
                  <a:srgbClr val="990000"/>
                </a:solidFill>
                <a:latin typeface="Candara" pitchFamily="34" charset="0"/>
              </a:rPr>
              <a:t>5) Горячее чувство, воображение.</a:t>
            </a:r>
          </a:p>
          <a:p>
            <a:pPr eaLnBrk="0" hangingPunct="0">
              <a:buNone/>
            </a:pPr>
            <a:endParaRPr lang="ru-RU" b="1" dirty="0">
              <a:solidFill>
                <a:srgbClr val="99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степь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14338"/>
            <a:ext cx="94297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1" y="285728"/>
            <a:ext cx="8286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Calibri" pitchFamily="34" charset="0"/>
              </a:rPr>
              <a:t>Д/З: написать сочинение по темам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928671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4F8A"/>
                </a:solidFill>
                <a:latin typeface="Calibri" pitchFamily="34" charset="0"/>
              </a:rPr>
              <a:t>Что есть Родина? Дом, улица, мама, любимая?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4F8A"/>
                </a:solidFill>
                <a:latin typeface="Calibri" pitchFamily="34" charset="0"/>
              </a:rPr>
              <a:t>Что для Вас значит любить Родину?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4F8A"/>
                </a:solidFill>
                <a:latin typeface="Calibri" pitchFamily="34" charset="0"/>
              </a:rPr>
              <a:t>Любовь к Родине и любовь к человеку… Не исключает ли одно понятие другое?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4F8A"/>
                </a:solidFill>
                <a:latin typeface="Calibri" pitchFamily="34" charset="0"/>
              </a:rPr>
              <a:t> Можно ли, на Ваш взгляд, оправдать предательство любовью?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4F8A"/>
                </a:solidFill>
                <a:latin typeface="Calibri" pitchFamily="34" charset="0"/>
              </a:rPr>
              <a:t> Андрий выжил… (продолжите )</a:t>
            </a:r>
            <a:endParaRPr lang="ru-RU" sz="3600" dirty="0">
              <a:solidFill>
                <a:srgbClr val="004F8A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458200" cy="2571767"/>
          </a:xfrm>
        </p:spPr>
        <p:txBody>
          <a:bodyPr>
            <a:normAutofit fontScale="90000"/>
          </a:bodyPr>
          <a:lstStyle/>
          <a:p>
            <a:pPr algn="l" eaLnBrk="0" hangingPunct="0"/>
            <a:r>
              <a:rPr lang="ru-RU" sz="3600" b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Это был один из тех характеров, которые могли  возникнуть только в тяжелый </a:t>
            </a:r>
            <a:r>
              <a:rPr lang="en-US" sz="3600" b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XV</a:t>
            </a:r>
            <a:r>
              <a:rPr lang="ru-RU" sz="3600" b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век… Это необыкновенное явление русской силы: его вышибло из народной груди огниво бед.</a:t>
            </a:r>
            <a:r>
              <a:rPr lang="ru-RU" sz="3600" b="1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3600" b="1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Calibri" pitchFamily="34" charset="0"/>
              </a:rPr>
              <a:t>                                                          </a:t>
            </a:r>
            <a:r>
              <a:rPr lang="ru-RU" sz="3600" b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Н.В.Гоголь</a:t>
            </a:r>
            <a:r>
              <a:rPr lang="ru-RU" b="1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b="1" smtClean="0">
                <a:solidFill>
                  <a:srgbClr val="00206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82" descr="1958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488" y="2786058"/>
            <a:ext cx="32147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Тарас. Художник Е. Кибрик. 19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357562"/>
            <a:ext cx="24289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Администратор\Мои документы\Мои рисунки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857628"/>
            <a:ext cx="21431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Реч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rgbClr val="0033CC"/>
                </a:solidFill>
              </a:rPr>
              <a:t/>
            </a:r>
            <a:br>
              <a:rPr lang="ru-RU" sz="3100" b="1" dirty="0" smtClean="0">
                <a:solidFill>
                  <a:srgbClr val="0033CC"/>
                </a:solidFill>
              </a:rPr>
            </a:br>
            <a:r>
              <a:rPr lang="ru-RU" sz="3100" b="1" dirty="0">
                <a:solidFill>
                  <a:srgbClr val="0033CC"/>
                </a:solidFill>
              </a:rPr>
              <a:t/>
            </a:r>
            <a:br>
              <a:rPr lang="ru-RU" sz="3100" b="1" dirty="0">
                <a:solidFill>
                  <a:srgbClr val="0033CC"/>
                </a:solidFill>
              </a:rPr>
            </a:br>
            <a:r>
              <a:rPr lang="ru-RU" sz="3100" b="1" dirty="0" smtClean="0">
                <a:solidFill>
                  <a:srgbClr val="0033CC"/>
                </a:solidFill>
              </a:rPr>
              <a:t>Запорожская </a:t>
            </a:r>
            <a:r>
              <a:rPr lang="ru-RU" sz="3100" b="1" dirty="0">
                <a:solidFill>
                  <a:srgbClr val="0033CC"/>
                </a:solidFill>
              </a:rPr>
              <a:t>СЕЧЬ  - социально-политическая и военная организация украинских казаков </a:t>
            </a:r>
            <a:br>
              <a:rPr lang="ru-RU" sz="3100" b="1" dirty="0">
                <a:solidFill>
                  <a:srgbClr val="0033CC"/>
                </a:solidFill>
              </a:rPr>
            </a:br>
            <a:r>
              <a:rPr lang="ru-RU" sz="3100" b="1" dirty="0">
                <a:solidFill>
                  <a:srgbClr val="0033CC"/>
                </a:solidFill>
              </a:rPr>
              <a:t>в 16-18в.в.</a:t>
            </a:r>
            <a:r>
              <a:rPr lang="ru-RU" b="1" dirty="0">
                <a:solidFill>
                  <a:srgbClr val="0033CC"/>
                </a:solidFill>
              </a:rPr>
              <a:t/>
            </a:r>
            <a:br>
              <a:rPr lang="ru-RU" b="1" dirty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3" name="Picture 7" descr="s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800105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2649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Запорожская Сечь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9388" y="4724400"/>
            <a:ext cx="4897437" cy="1368425"/>
          </a:xfrm>
          <a:prstGeom prst="rect">
            <a:avLst/>
          </a:prstGeom>
          <a:solidFill>
            <a:srgbClr val="F7AFA7"/>
          </a:solidFill>
          <a:ln w="9525">
            <a:solidFill>
              <a:srgbClr val="F7AFA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95288" y="5157788"/>
            <a:ext cx="44481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 порогами Днепра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164388" y="2781300"/>
            <a:ext cx="863600" cy="1008063"/>
          </a:xfrm>
          <a:prstGeom prst="downArrow">
            <a:avLst>
              <a:gd name="adj1" fmla="val 50000"/>
              <a:gd name="adj2" fmla="val 29182"/>
            </a:avLst>
          </a:prstGeom>
          <a:solidFill>
            <a:srgbClr val="F7AFA7"/>
          </a:solidFill>
          <a:ln w="9525">
            <a:solidFill>
              <a:srgbClr val="F7AFA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011863" y="3860800"/>
            <a:ext cx="3024187" cy="1295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6443663" y="4292600"/>
            <a:ext cx="23764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Arial"/>
                <a:cs typeface="Arial"/>
              </a:rPr>
              <a:t>засеки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2285984" y="3143248"/>
            <a:ext cx="938212" cy="1439862"/>
          </a:xfrm>
          <a:prstGeom prst="downArrow">
            <a:avLst>
              <a:gd name="adj1" fmla="val 50000"/>
              <a:gd name="adj2" fmla="val 38367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4" grpId="1"/>
      <p:bldP spid="18435" grpId="0" animBg="1"/>
      <p:bldP spid="18435" grpId="1" animBg="1"/>
      <p:bldP spid="18436" grpId="0" animBg="1"/>
      <p:bldP spid="18437" grpId="0" animBg="1"/>
      <p:bldP spid="18437" grpId="1" animBg="1"/>
      <p:bldP spid="18438" grpId="0" animBg="1"/>
      <p:bldP spid="18438" grpId="1" animBg="1"/>
      <p:bldP spid="18438" grpId="2" animBg="1"/>
      <p:bldP spid="18439" grpId="0" animBg="1"/>
      <p:bldP spid="18440" grpId="0" animBg="1"/>
      <p:bldP spid="184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643063" y="357188"/>
            <a:ext cx="557212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Казаки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429000"/>
            <a:ext cx="3960813" cy="914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427538" y="3429000"/>
            <a:ext cx="4716462" cy="914400"/>
          </a:xfrm>
          <a:prstGeom prst="rect">
            <a:avLst/>
          </a:prstGeom>
          <a:solidFill>
            <a:srgbClr val="F7AF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79388" y="3644900"/>
            <a:ext cx="35988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Вольные люди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4572000" y="3716338"/>
            <a:ext cx="4429125" cy="477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Беглые крепостные</a:t>
            </a:r>
          </a:p>
        </p:txBody>
      </p:sp>
      <p:sp>
        <p:nvSpPr>
          <p:cNvPr id="7176" name="AutoShape 9"/>
          <p:cNvSpPr>
            <a:spLocks noChangeArrowheads="1"/>
          </p:cNvSpPr>
          <p:nvPr/>
        </p:nvSpPr>
        <p:spPr bwMode="auto">
          <a:xfrm>
            <a:off x="250825" y="692150"/>
            <a:ext cx="1441450" cy="2808288"/>
          </a:xfrm>
          <a:prstGeom prst="curvedRightArrow">
            <a:avLst>
              <a:gd name="adj1" fmla="val 38965"/>
              <a:gd name="adj2" fmla="val 77930"/>
              <a:gd name="adj3" fmla="val 33333"/>
            </a:avLst>
          </a:prstGeom>
          <a:solidFill>
            <a:srgbClr val="F7AF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7380288" y="692150"/>
            <a:ext cx="1439862" cy="2808288"/>
          </a:xfrm>
          <a:prstGeom prst="curvedLeftArrow">
            <a:avLst>
              <a:gd name="adj1" fmla="val 39008"/>
              <a:gd name="adj2" fmla="val 78015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«Тарас Бульба». Глава 12. «Стой! выпала люлька с табаком; не хочу, чтобы и люлька досталась вражьим ляхам!» Художник А. Герасимов. 195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85720" y="214290"/>
            <a:ext cx="8501122" cy="621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79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Ценности военной жизни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1) Возвышенная, бескорыстная любовь к Родине.</a:t>
            </a:r>
            <a:endParaRPr lang="ru-RU" sz="32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eaLnBrk="0" hangingPunct="0"/>
            <a:r>
              <a:rPr lang="ru-RU" sz="32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2) Военная доблесть и отвага, готовность к подвигу.</a:t>
            </a:r>
            <a:endParaRPr lang="ru-RU" sz="32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eaLnBrk="0" hangingPunct="0"/>
            <a:r>
              <a:rPr lang="ru-RU" sz="32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3) Чувство товарищества, братства.</a:t>
            </a:r>
            <a:endParaRPr lang="ru-RU" sz="32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eaLnBrk="0" hangingPunct="0"/>
            <a:r>
              <a:rPr lang="ru-RU" sz="32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4) Необыкновенная физическая сила.</a:t>
            </a:r>
            <a:endParaRPr lang="ru-RU" sz="32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eaLnBrk="0" hangingPunct="0"/>
            <a:r>
              <a:rPr lang="ru-RU" sz="32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5) Сила духа, огромная воля.</a:t>
            </a:r>
            <a:endParaRPr lang="ru-RU" sz="32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eaLnBrk="0" hangingPunct="0"/>
            <a:r>
              <a:rPr lang="ru-RU" sz="32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6) Пренебрежение ценностями мирной жизни, так как долг становится важнее чувств человека.</a:t>
            </a:r>
            <a:endParaRPr lang="ru-RU" sz="3200" b="1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7857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70C0"/>
                </a:solidFill>
              </a:rPr>
              <a:t>Общее в </a:t>
            </a:r>
            <a:r>
              <a:rPr lang="ru-RU" sz="2800" b="1" dirty="0">
                <a:solidFill>
                  <a:srgbClr val="0070C0"/>
                </a:solidFill>
              </a:rPr>
              <a:t>описании  эпических героев, в гиперболизации их образов: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Мои документы\Мои рисунки\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0469" y="142852"/>
            <a:ext cx="873925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Образы эпических героев объединяют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общие черты: </a:t>
            </a:r>
            <a:endParaRPr lang="ru-RU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0034" y="1428736"/>
            <a:ext cx="81867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цельные и благородные натуры, олицетворяющие собой воинскую доблесть; долг, любовь к Родине для них превыше всего; это гиперболически сильные герои, полные величия и отваги. Это собирательные образы защитников русской земли.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251</TotalTime>
  <Words>664</Words>
  <Application>Microsoft Office PowerPoint</Application>
  <PresentationFormat>Экран (4:3)</PresentationFormat>
  <Paragraphs>82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Н.В.Гоголь. Эпический герой в повести  «Тарас Бульба»</vt:lpstr>
      <vt:lpstr>Это был один из тех характеров, которые могли  возникнуть только в тяжелый XV век… Это необыкновенное явление русской силы: его вышибло из народной груди огниво бед.                                                           Н.В.Гоголь </vt:lpstr>
      <vt:lpstr>Слайд 3</vt:lpstr>
      <vt:lpstr>  Запорожская СЕЧЬ  - социально-политическая и военная организация украинских казаков  в 16-18в.в. </vt:lpstr>
      <vt:lpstr>Слайд 5</vt:lpstr>
      <vt:lpstr>Слайд 6</vt:lpstr>
      <vt:lpstr>Слайд 7</vt:lpstr>
      <vt:lpstr> Общее в описании  эпических героев, в гиперболизации их образов: </vt:lpstr>
      <vt:lpstr>Образы эпических героев объединяют  общие черты: </vt:lpstr>
      <vt:lpstr>«Тарас Бульба» - романтическое или реалистическое произведение?</vt:lpstr>
      <vt:lpstr>Героический эпос </vt:lpstr>
      <vt:lpstr>Эпический герой </vt:lpstr>
      <vt:lpstr>Слайд 13</vt:lpstr>
      <vt:lpstr> Почему Тарас убивает  своего сына Андрия? </vt:lpstr>
      <vt:lpstr>Слайд 15</vt:lpstr>
      <vt:lpstr>Как бы вы поступили на месте полковника Бульбы? </vt:lpstr>
      <vt:lpstr>Ценности мирной жизни</vt:lpstr>
      <vt:lpstr>Слайд 18</vt:lpstr>
      <vt:lpstr>Слайд 19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Н.В.Гоголь. Эпический герой в повести  «Тарас Бульба»</dc:title>
  <dc:creator>Гармс</dc:creator>
  <cp:lastModifiedBy>КОМП</cp:lastModifiedBy>
  <cp:revision>72</cp:revision>
  <dcterms:created xsi:type="dcterms:W3CDTF">2009-11-10T02:56:10Z</dcterms:created>
  <dcterms:modified xsi:type="dcterms:W3CDTF">2015-01-04T16:41:55Z</dcterms:modified>
</cp:coreProperties>
</file>