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72" r:id="rId8"/>
    <p:sldId id="273" r:id="rId9"/>
    <p:sldId id="274" r:id="rId10"/>
    <p:sldId id="270" r:id="rId11"/>
    <p:sldId id="262" r:id="rId12"/>
    <p:sldId id="261" r:id="rId13"/>
    <p:sldId id="263"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8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0F00D99-5ED3-43E7-940A-DCE34038C5D5}"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0F00D99-5ED3-43E7-940A-DCE34038C5D5}"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0F00D99-5ED3-43E7-940A-DCE34038C5D5}"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0F00D99-5ED3-43E7-940A-DCE34038C5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E75FA0A-CD68-48F6-B997-53B0AD884E46}"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0F00D99-5ED3-43E7-940A-DCE34038C5D5}"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E75FA0A-CD68-48F6-B997-53B0AD884E46}" type="datetimeFigureOut">
              <a:rPr lang="ru-RU" smtClean="0"/>
              <a:pPr/>
              <a:t>01.02.2015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0F00D99-5ED3-43E7-940A-DCE34038C5D5}"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leson.ru/wp-content/uploads/2013/06/122.jpg"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leson.ru/wp-content/uploads/2013/06/82.jpg" TargetMode="Externa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hyperlink" Target="http://ileson.ru/wp-content/uploads/2013/06/5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leson.ru/wp-content/uploads/2013/06/132.jpg"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ileson.ru/wp-content/uploads/2013/06/92.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leson.ru/wp-content/uploads/2013/06/142.jpg"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ileson.ru/wp-content/uploads/2013/06/152.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leson.ru/wp-content/uploads/2013/06/62.jpg"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ileson.ru/wp-content/uploads/2013/06/52.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ileson.ru/wp-content/uploads/2013/06/27.jpg" TargetMode="External"/><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source=wiz&amp;fp=1&amp;img_url=http://img03.rl0.ru/pgc/432x288/500d8e5b-793d-3d41-793d-3d4ec147a5d7.photo.0.jpg&amp;uinfo=ww-1589-wh-794-fw-1364-fh-588-pd-1&amp;p=1&amp;text=%D0%B1%D0%BE%D0%B9%D1%81%D0%BA%D0%B0%D1%83%D1%82%D1%8B%20%D1%84%D0%BE%D1%82%D0%BE&amp;noreask=1&amp;pos=44&amp;rpt=simage&amp;lr=213"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images.yandex.ru/yandsearch?source=wiz&amp;fp=3&amp;img_url=http://home.earthlink.net/~scouters2/images/c1994a.jpg&amp;uinfo=ww-1589-wh-794-fw-1364-fh-588-pd-1&amp;p=3&amp;text=%D0%B1%D0%BE%D0%B9%D1%81%D0%BA%D0%B0%D1%83%D1%82%D1%8B%20%D1%84%D0%BE%D1%82%D0%BE&amp;noreask=1&amp;pos=90&amp;rpt=simage&amp;lr=2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images.yandex.ru/yandsearch?source=wiz&amp;fp=0&amp;img_url=http://img0.liveinternet.ru/images/attach/c/7/98/785/98785004_usa20101.jpg&amp;uinfo=ww-1589-wh-794-fw-0-fh-588-pd-1&amp;text=%D0%B1%D0%BE%D0%B9%D1%81%D0%BA%D0%B0%D1%83%D1%82%D1%8B%20%D1%84%D0%BE%D1%82%D0%BE&amp;noreask=1&amp;pos=7&amp;lr=213&amp;rpt=simage" TargetMode="External"/><Relationship Id="rId2" Type="http://schemas.openxmlformats.org/officeDocument/2006/relationships/hyperlink" Target="http://images.yandex.ru/"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images.yandex.ru/yandsearch?source=wiz&amp;fp=1&amp;img_url=http://static.guim.co.uk/sys-images/Guardian/Pix/pictures/2011/10/21/1319196473652/Scouts-008.jpg&amp;uinfo=ww-1589-wh-794-fw-1364-fh-588-pd-1&amp;p=1&amp;text=%D0%B1%D0%BE%D0%B9%D1%81%D0%BA%D0%B0%D1%83%D1%82%D1%8B%20%D1%84%D0%BE%D1%82%D0%BE&amp;noreask=1&amp;pos=43&amp;rpt=simage&amp;lr=213"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yandex.ru/yandsearch?source=wiz&amp;fp=1&amp;img_url=http://lamcdn.net/lookatme.ru/post_image-image/UufU1z5WSEpa0BRO_NjToQ-article.jpg&amp;uinfo=ww-1589-wh-794-fw-1364-fh-588-pd-1&amp;p=1&amp;text=%D0%B1%D0%BE%D0%B9%D1%81%D0%BA%D0%B0%D1%83%D1%82%D1%8B&amp;noreask=1&amp;pos=51&amp;rpt=simage&amp;lr=213"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images.yandex.ru/yandsearch?source=wiz&amp;fp=0&amp;img_url=http://podrobnosti.ua/upload/news/2012/10/19/864993_3.jpg&amp;uinfo=ww-1589-wh-794-fw-0-fh-588-pd-1&amp;text=%D0%B1%D0%BE%D0%B9%D1%81%D0%BA%D0%B0%D1%83%D1%82%D1%8B&amp;noreask=1&amp;pos=12&amp;lr=213&amp;rpt=sim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387912" cy="2853078"/>
          </a:xfrm>
        </p:spPr>
        <p:txBody>
          <a:bodyPr>
            <a:normAutofit/>
          </a:bodyPr>
          <a:lstStyle/>
          <a:p>
            <a:pPr algn="ctr"/>
            <a:r>
              <a:rPr lang="en-US" sz="5400" dirty="0" smtClean="0"/>
              <a:t>The </a:t>
            </a:r>
            <a:r>
              <a:rPr lang="en-US" sz="5400" smtClean="0"/>
              <a:t>Boyscouts</a:t>
            </a:r>
            <a:r>
              <a:rPr lang="ru-RU" sz="5400" dirty="0" smtClean="0"/>
              <a:t/>
            </a:r>
            <a:br>
              <a:rPr lang="ru-RU" sz="5400" dirty="0" smtClean="0"/>
            </a:br>
            <a:r>
              <a:rPr lang="en-US" sz="5400" dirty="0" smtClean="0"/>
              <a:t> BSA</a:t>
            </a:r>
            <a:endParaRPr lang="ru-RU" sz="5400" dirty="0"/>
          </a:p>
        </p:txBody>
      </p:sp>
      <p:sp>
        <p:nvSpPr>
          <p:cNvPr id="3" name="Подзаголовок 2"/>
          <p:cNvSpPr>
            <a:spLocks noGrp="1"/>
          </p:cNvSpPr>
          <p:nvPr>
            <p:ph type="subTitle" idx="1"/>
          </p:nvPr>
        </p:nvSpPr>
        <p:spPr>
          <a:xfrm>
            <a:off x="2051720" y="4005064"/>
            <a:ext cx="6984776" cy="1800200"/>
          </a:xfrm>
        </p:spPr>
        <p:txBody>
          <a:bodyPr>
            <a:normAutofit/>
          </a:bodyPr>
          <a:lstStyle/>
          <a:p>
            <a:r>
              <a:rPr lang="ru-RU" dirty="0" smtClean="0"/>
              <a:t>                               Составил: ученик 9 «А» класса</a:t>
            </a:r>
          </a:p>
          <a:p>
            <a:r>
              <a:rPr lang="ru-RU" dirty="0" smtClean="0"/>
              <a:t>                                          школы</a:t>
            </a:r>
            <a:r>
              <a:rPr lang="en-US" dirty="0" smtClean="0"/>
              <a:t> </a:t>
            </a:r>
            <a:r>
              <a:rPr lang="ru-RU" dirty="0" smtClean="0"/>
              <a:t>№1206</a:t>
            </a:r>
          </a:p>
          <a:p>
            <a:r>
              <a:rPr lang="ru-RU" dirty="0" smtClean="0"/>
              <a:t>                                          Вальков Даниил</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5004048" y="188640"/>
            <a:ext cx="3929640" cy="4752528"/>
          </a:xfrm>
        </p:spPr>
        <p:txBody>
          <a:bodyPr>
            <a:normAutofit fontScale="85000" lnSpcReduction="10000"/>
          </a:bodyPr>
          <a:lstStyle/>
          <a:p>
            <a:r>
              <a:rPr lang="en-US" dirty="0" smtClean="0"/>
              <a:t>Much attention is paid to the training of the Boy Scouts outings . This can be hiking, parking in the camp, fishing, rock climbing , horseback riding and much more. At the same time , children are taught skills such as lighting fires , orienteering with a map and compass , food production , its preparation , first aid and more.</a:t>
            </a:r>
            <a:endParaRPr lang="ru-RU" dirty="0"/>
          </a:p>
        </p:txBody>
      </p:sp>
      <p:pic>
        <p:nvPicPr>
          <p:cNvPr id="6" name="Содержимое 4" descr="http://upload.wikimedia.org/wikipedia/commons/thumb/e/e2/Boy_Scouts_of_America_uniform_1974.jpg/200px-Boy_Scouts_of_America_uniform_1974.jpg"/>
          <p:cNvPicPr>
            <a:picLocks noGrp="1"/>
          </p:cNvPicPr>
          <p:nvPr>
            <p:ph sz="half" idx="1"/>
          </p:nvPr>
        </p:nvPicPr>
        <p:blipFill>
          <a:blip r:embed="rId2" cstate="print"/>
          <a:srcRect/>
          <a:stretch>
            <a:fillRect/>
          </a:stretch>
        </p:blipFill>
        <p:spPr bwMode="auto">
          <a:xfrm>
            <a:off x="1403648" y="116632"/>
            <a:ext cx="1711587" cy="4664075"/>
          </a:xfrm>
          <a:prstGeom prst="rect">
            <a:avLst/>
          </a:prstGeom>
          <a:noFill/>
          <a:ln w="9525">
            <a:noFill/>
            <a:miter lim="800000"/>
            <a:headEnd/>
            <a:tailEnd/>
          </a:ln>
        </p:spPr>
      </p:pic>
      <p:pic>
        <p:nvPicPr>
          <p:cNvPr id="7" name="Рисунок 6" descr="12">
            <a:hlinkClick r:id="rId3"/>
          </p:cNvPr>
          <p:cNvPicPr/>
          <p:nvPr/>
        </p:nvPicPr>
        <p:blipFill>
          <a:blip r:embed="rId4" cstate="print"/>
          <a:srcRect/>
          <a:stretch>
            <a:fillRect/>
          </a:stretch>
        </p:blipFill>
        <p:spPr bwMode="auto">
          <a:xfrm>
            <a:off x="2411760" y="4865737"/>
            <a:ext cx="3180606" cy="1992263"/>
          </a:xfrm>
          <a:prstGeom prst="rect">
            <a:avLst/>
          </a:prstGeom>
          <a:noFill/>
          <a:ln w="9525">
            <a:noFill/>
            <a:miter lim="800000"/>
            <a:headEnd/>
            <a:tailEnd/>
          </a:ln>
        </p:spPr>
      </p:pic>
      <p:sp>
        <p:nvSpPr>
          <p:cNvPr id="8" name="Прямоугольник 7"/>
          <p:cNvSpPr/>
          <p:nvPr/>
        </p:nvSpPr>
        <p:spPr>
          <a:xfrm>
            <a:off x="5724128" y="5731514"/>
            <a:ext cx="3312368" cy="584775"/>
          </a:xfrm>
          <a:prstGeom prst="rect">
            <a:avLst/>
          </a:prstGeom>
        </p:spPr>
        <p:txBody>
          <a:bodyPr wrap="square">
            <a:spAutoFit/>
          </a:bodyPr>
          <a:lstStyle/>
          <a:p>
            <a:r>
              <a:rPr lang="en-US" sz="1600" dirty="0" smtClean="0">
                <a:solidFill>
                  <a:srgbClr val="0070C0"/>
                </a:solidFill>
              </a:rPr>
              <a:t>Scout connects branches special nodes</a:t>
            </a:r>
            <a:endParaRPr lang="ru-RU" sz="1600"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a:xfrm>
            <a:off x="4427984" y="332656"/>
            <a:ext cx="4716016" cy="5854784"/>
          </a:xfrm>
        </p:spPr>
        <p:txBody>
          <a:bodyPr>
            <a:normAutofit/>
          </a:bodyPr>
          <a:lstStyle/>
          <a:p>
            <a:r>
              <a:rPr lang="en-US" sz="2000" dirty="0" smtClean="0"/>
              <a:t>Scouts are taught a wide range of life skills, including first aid, camping, civil rights and obligations. Education system by scouts passes in the gaming entertainment, exercise and competition, talks about the life and exploits of military intelligence.</a:t>
            </a:r>
          </a:p>
          <a:p>
            <a:endParaRPr lang="en-US" sz="2000" dirty="0" smtClean="0"/>
          </a:p>
          <a:p>
            <a:endParaRPr lang="en-US" sz="2000" dirty="0" smtClean="0"/>
          </a:p>
          <a:p>
            <a:r>
              <a:rPr lang="en-US" sz="2000" dirty="0" smtClean="0"/>
              <a:t>Participation of children and adolescents in the Boy Scouts organization is not mandatory. In order to maintain its population at a stable level , BSA regularly conducts propaganda campaigns , distribute posters, leaflets , videos .</a:t>
            </a:r>
            <a:endParaRPr lang="ru-RU" sz="2000" dirty="0"/>
          </a:p>
        </p:txBody>
      </p:sp>
      <p:pic>
        <p:nvPicPr>
          <p:cNvPr id="5" name="Содержимое 4" descr="8">
            <a:hlinkClick r:id="rId2"/>
          </p:cNvPr>
          <p:cNvPicPr>
            <a:picLocks noGrp="1"/>
          </p:cNvPicPr>
          <p:nvPr>
            <p:ph sz="half" idx="1"/>
          </p:nvPr>
        </p:nvPicPr>
        <p:blipFill>
          <a:blip r:embed="rId3" cstate="print"/>
          <a:srcRect/>
          <a:stretch>
            <a:fillRect/>
          </a:stretch>
        </p:blipFill>
        <p:spPr bwMode="auto">
          <a:xfrm>
            <a:off x="1115616" y="260648"/>
            <a:ext cx="3657600" cy="2451370"/>
          </a:xfrm>
          <a:prstGeom prst="rect">
            <a:avLst/>
          </a:prstGeom>
          <a:noFill/>
          <a:ln w="9525">
            <a:noFill/>
            <a:miter lim="800000"/>
            <a:headEnd/>
            <a:tailEnd/>
          </a:ln>
        </p:spPr>
      </p:pic>
      <p:pic>
        <p:nvPicPr>
          <p:cNvPr id="7" name="Рисунок 6" descr="5">
            <a:hlinkClick r:id="rId4"/>
          </p:cNvPr>
          <p:cNvPicPr/>
          <p:nvPr/>
        </p:nvPicPr>
        <p:blipFill>
          <a:blip r:embed="rId5" cstate="print"/>
          <a:srcRect/>
          <a:stretch>
            <a:fillRect/>
          </a:stretch>
        </p:blipFill>
        <p:spPr bwMode="auto">
          <a:xfrm>
            <a:off x="1331640" y="3140968"/>
            <a:ext cx="2628000" cy="2376264"/>
          </a:xfrm>
          <a:prstGeom prst="rect">
            <a:avLst/>
          </a:prstGeom>
          <a:noFill/>
          <a:ln w="9525">
            <a:noFill/>
            <a:miter lim="800000"/>
            <a:headEnd/>
            <a:tailEnd/>
          </a:ln>
        </p:spPr>
      </p:pic>
      <p:sp>
        <p:nvSpPr>
          <p:cNvPr id="8" name="Прямоугольник 7"/>
          <p:cNvSpPr/>
          <p:nvPr/>
        </p:nvSpPr>
        <p:spPr>
          <a:xfrm>
            <a:off x="1043608" y="2780928"/>
            <a:ext cx="4320480" cy="338554"/>
          </a:xfrm>
          <a:prstGeom prst="rect">
            <a:avLst/>
          </a:prstGeom>
        </p:spPr>
        <p:txBody>
          <a:bodyPr wrap="square">
            <a:spAutoFit/>
          </a:bodyPr>
          <a:lstStyle/>
          <a:p>
            <a:r>
              <a:rPr lang="en-US" sz="1600" dirty="0" smtClean="0">
                <a:solidFill>
                  <a:srgbClr val="0070C0"/>
                </a:solidFill>
              </a:rPr>
              <a:t>Scouts plant a tree in a national forest in Montana</a:t>
            </a:r>
            <a:endParaRPr lang="ru-RU" sz="1600" dirty="0">
              <a:solidFill>
                <a:srgbClr val="0070C0"/>
              </a:solidFill>
            </a:endParaRPr>
          </a:p>
        </p:txBody>
      </p:sp>
      <p:sp>
        <p:nvSpPr>
          <p:cNvPr id="9" name="Прямоугольник 8"/>
          <p:cNvSpPr/>
          <p:nvPr/>
        </p:nvSpPr>
        <p:spPr>
          <a:xfrm>
            <a:off x="1043608" y="5589240"/>
            <a:ext cx="4896544" cy="369332"/>
          </a:xfrm>
          <a:prstGeom prst="rect">
            <a:avLst/>
          </a:prstGeom>
        </p:spPr>
        <p:txBody>
          <a:bodyPr wrap="square">
            <a:spAutoFit/>
          </a:bodyPr>
          <a:lstStyle/>
          <a:p>
            <a:r>
              <a:rPr lang="en-US" dirty="0" smtClean="0">
                <a:solidFill>
                  <a:srgbClr val="0070C0"/>
                </a:solidFill>
              </a:rPr>
              <a:t>Boy Scouts in the Postal Museum in Washington</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5076056" y="692696"/>
            <a:ext cx="3857632" cy="5494744"/>
          </a:xfrm>
        </p:spPr>
        <p:txBody>
          <a:bodyPr>
            <a:normAutofit/>
          </a:bodyPr>
          <a:lstStyle/>
          <a:p>
            <a:r>
              <a:rPr lang="en-US" sz="2000" dirty="0" smtClean="0"/>
              <a:t>In the organization of " Boy Scouts of America " composed and adults . However, they fall into two categories - professional staff and volunteers . First , as a rule , are engaged in the general management of the organization and its units , while the latter act as counselors and heads of groups of different levels.</a:t>
            </a:r>
            <a:endParaRPr lang="en-US" sz="2000" dirty="0"/>
          </a:p>
        </p:txBody>
      </p:sp>
      <p:pic>
        <p:nvPicPr>
          <p:cNvPr id="5" name="Содержимое 4" descr="13">
            <a:hlinkClick r:id="rId2"/>
          </p:cNvPr>
          <p:cNvPicPr>
            <a:picLocks noGrp="1"/>
          </p:cNvPicPr>
          <p:nvPr>
            <p:ph sz="half" idx="1"/>
          </p:nvPr>
        </p:nvPicPr>
        <p:blipFill>
          <a:blip r:embed="rId3" cstate="print"/>
          <a:srcRect/>
          <a:stretch>
            <a:fillRect/>
          </a:stretch>
        </p:blipFill>
        <p:spPr bwMode="auto">
          <a:xfrm>
            <a:off x="1331640" y="548680"/>
            <a:ext cx="3384376" cy="2736304"/>
          </a:xfrm>
          <a:prstGeom prst="rect">
            <a:avLst/>
          </a:prstGeom>
          <a:noFill/>
          <a:ln w="9525">
            <a:noFill/>
            <a:miter lim="800000"/>
            <a:headEnd/>
            <a:tailEnd/>
          </a:ln>
        </p:spPr>
      </p:pic>
      <p:pic>
        <p:nvPicPr>
          <p:cNvPr id="7" name="Рисунок 6" descr="9">
            <a:hlinkClick r:id="rId4"/>
          </p:cNvPr>
          <p:cNvPicPr/>
          <p:nvPr/>
        </p:nvPicPr>
        <p:blipFill>
          <a:blip r:embed="rId5" cstate="print"/>
          <a:srcRect/>
          <a:stretch>
            <a:fillRect/>
          </a:stretch>
        </p:blipFill>
        <p:spPr bwMode="auto">
          <a:xfrm>
            <a:off x="1331640" y="3501008"/>
            <a:ext cx="3744416" cy="2492896"/>
          </a:xfrm>
          <a:prstGeom prst="rect">
            <a:avLst/>
          </a:prstGeom>
          <a:noFill/>
          <a:ln w="9525">
            <a:noFill/>
            <a:miter lim="800000"/>
            <a:headEnd/>
            <a:tailEnd/>
          </a:ln>
        </p:spPr>
      </p:pic>
      <p:sp>
        <p:nvSpPr>
          <p:cNvPr id="8" name="Прямоугольник 7"/>
          <p:cNvSpPr/>
          <p:nvPr/>
        </p:nvSpPr>
        <p:spPr>
          <a:xfrm>
            <a:off x="1043608" y="6093296"/>
            <a:ext cx="4824536" cy="584775"/>
          </a:xfrm>
          <a:prstGeom prst="rect">
            <a:avLst/>
          </a:prstGeom>
        </p:spPr>
        <p:txBody>
          <a:bodyPr wrap="square">
            <a:spAutoFit/>
          </a:bodyPr>
          <a:lstStyle/>
          <a:p>
            <a:r>
              <a:rPr lang="en-US" sz="1600" dirty="0" smtClean="0">
                <a:solidFill>
                  <a:srgbClr val="0070C0"/>
                </a:solidFill>
              </a:rPr>
              <a:t>Cub with his father and grandfather in the scout camp in Pennsylvania</a:t>
            </a:r>
            <a:endParaRPr lang="ru-RU" sz="1600"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Socially useful things</a:t>
            </a:r>
            <a:endParaRPr lang="ru-RU" dirty="0"/>
          </a:p>
        </p:txBody>
      </p:sp>
      <p:pic>
        <p:nvPicPr>
          <p:cNvPr id="5" name="Содержимое 4" descr="14">
            <a:hlinkClick r:id="rId2"/>
          </p:cNvPr>
          <p:cNvPicPr>
            <a:picLocks noGrp="1"/>
          </p:cNvPicPr>
          <p:nvPr>
            <p:ph sz="half" idx="1"/>
          </p:nvPr>
        </p:nvPicPr>
        <p:blipFill>
          <a:blip r:embed="rId3" cstate="print"/>
          <a:srcRect/>
          <a:stretch>
            <a:fillRect/>
          </a:stretch>
        </p:blipFill>
        <p:spPr bwMode="auto">
          <a:xfrm>
            <a:off x="1187624" y="2996952"/>
            <a:ext cx="3657600" cy="2451370"/>
          </a:xfrm>
          <a:prstGeom prst="rect">
            <a:avLst/>
          </a:prstGeom>
          <a:noFill/>
          <a:ln w="9525">
            <a:noFill/>
            <a:miter lim="800000"/>
            <a:headEnd/>
            <a:tailEnd/>
          </a:ln>
        </p:spPr>
      </p:pic>
      <p:sp>
        <p:nvSpPr>
          <p:cNvPr id="6" name="Прямоугольник 5"/>
          <p:cNvSpPr/>
          <p:nvPr/>
        </p:nvSpPr>
        <p:spPr>
          <a:xfrm>
            <a:off x="1115616" y="6093296"/>
            <a:ext cx="3672408" cy="584775"/>
          </a:xfrm>
          <a:prstGeom prst="rect">
            <a:avLst/>
          </a:prstGeom>
        </p:spPr>
        <p:txBody>
          <a:bodyPr wrap="square">
            <a:spAutoFit/>
          </a:bodyPr>
          <a:lstStyle/>
          <a:p>
            <a:r>
              <a:rPr lang="en-US" sz="1600" dirty="0" smtClean="0">
                <a:solidFill>
                  <a:srgbClr val="0070C0"/>
                </a:solidFill>
              </a:rPr>
              <a:t>Scout helps set pins at the graves of veterans at the cemetery in Los Angeles</a:t>
            </a:r>
            <a:endParaRPr lang="ru-RU" sz="1600" dirty="0">
              <a:solidFill>
                <a:srgbClr val="0070C0"/>
              </a:solidFill>
            </a:endParaRPr>
          </a:p>
        </p:txBody>
      </p:sp>
      <p:pic>
        <p:nvPicPr>
          <p:cNvPr id="7" name="Содержимое 6" descr="15">
            <a:hlinkClick r:id="rId4"/>
          </p:cNvPr>
          <p:cNvPicPr>
            <a:picLocks noGrp="1"/>
          </p:cNvPicPr>
          <p:nvPr>
            <p:ph sz="half" idx="2"/>
          </p:nvPr>
        </p:nvPicPr>
        <p:blipFill>
          <a:blip r:embed="rId5" cstate="print"/>
          <a:srcRect/>
          <a:stretch>
            <a:fillRect/>
          </a:stretch>
        </p:blipFill>
        <p:spPr bwMode="auto">
          <a:xfrm>
            <a:off x="5148064" y="2996952"/>
            <a:ext cx="3657600" cy="2451370"/>
          </a:xfrm>
          <a:prstGeom prst="rect">
            <a:avLst/>
          </a:prstGeom>
          <a:noFill/>
          <a:ln w="9525">
            <a:noFill/>
            <a:miter lim="800000"/>
            <a:headEnd/>
            <a:tailEnd/>
          </a:ln>
        </p:spPr>
      </p:pic>
      <p:sp>
        <p:nvSpPr>
          <p:cNvPr id="8" name="Прямоугольник 7"/>
          <p:cNvSpPr/>
          <p:nvPr/>
        </p:nvSpPr>
        <p:spPr>
          <a:xfrm>
            <a:off x="5220072" y="5877272"/>
            <a:ext cx="3923928" cy="584775"/>
          </a:xfrm>
          <a:prstGeom prst="rect">
            <a:avLst/>
          </a:prstGeom>
        </p:spPr>
        <p:txBody>
          <a:bodyPr wrap="square">
            <a:spAutoFit/>
          </a:bodyPr>
          <a:lstStyle/>
          <a:p>
            <a:r>
              <a:rPr lang="en-US" sz="1600" dirty="0" smtClean="0">
                <a:solidFill>
                  <a:srgbClr val="0070C0"/>
                </a:solidFill>
              </a:rPr>
              <a:t>Scouts help launder schoolgirls asphalt on the first day tulip festival in Albany, NY</a:t>
            </a:r>
            <a:endParaRPr lang="ru-RU" sz="1600" dirty="0">
              <a:solidFill>
                <a:srgbClr val="0070C0"/>
              </a:solidFill>
            </a:endParaRPr>
          </a:p>
        </p:txBody>
      </p:sp>
      <p:sp>
        <p:nvSpPr>
          <p:cNvPr id="9" name="Прямоугольник 8"/>
          <p:cNvSpPr/>
          <p:nvPr/>
        </p:nvSpPr>
        <p:spPr>
          <a:xfrm>
            <a:off x="1115616" y="1340768"/>
            <a:ext cx="8028384" cy="1477328"/>
          </a:xfrm>
          <a:prstGeom prst="rect">
            <a:avLst/>
          </a:prstGeom>
        </p:spPr>
        <p:txBody>
          <a:bodyPr wrap="square">
            <a:spAutoFit/>
          </a:bodyPr>
          <a:lstStyle/>
          <a:p>
            <a:r>
              <a:rPr lang="en-US" dirty="0" smtClean="0"/>
              <a:t>Boy Scouts are taught that they must be exemplary citizens . To do this, right from the start they are entrusted with a large amount of public works.</a:t>
            </a:r>
            <a:r>
              <a:rPr lang="ru-RU" dirty="0" smtClean="0"/>
              <a:t> </a:t>
            </a:r>
            <a:r>
              <a:rPr lang="en-US" dirty="0" smtClean="0"/>
              <a:t>Range of socially useful tasks that confront scouts fairly wide. This street cleaning, lawn mowing, minor repairs, assistance to the poor and elderly, distributing leaflets. Experienced Scouts can provide first aid, water rescue engage and participate in fire fighting.</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23728" y="1556792"/>
            <a:ext cx="6552728" cy="1107996"/>
          </a:xfrm>
          <a:prstGeom prst="rect">
            <a:avLst/>
          </a:prstGeom>
        </p:spPr>
        <p:txBody>
          <a:bodyPr wrap="square">
            <a:spAutoFit/>
          </a:bodyPr>
          <a:lstStyle/>
          <a:p>
            <a:r>
              <a:rPr lang="en-US" sz="6600" dirty="0" smtClean="0">
                <a:solidFill>
                  <a:schemeClr val="accent3">
                    <a:lumMod val="75000"/>
                  </a:schemeClr>
                </a:solidFill>
              </a:rPr>
              <a:t>Thank you</a:t>
            </a:r>
            <a:endParaRPr lang="ru-RU" sz="6600"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History</a:t>
            </a:r>
            <a:endParaRPr lang="ru-RU" dirty="0"/>
          </a:p>
        </p:txBody>
      </p:sp>
      <p:sp>
        <p:nvSpPr>
          <p:cNvPr id="6" name="Содержимое 5"/>
          <p:cNvSpPr>
            <a:spLocks noGrp="1"/>
          </p:cNvSpPr>
          <p:nvPr>
            <p:ph sz="half" idx="2"/>
          </p:nvPr>
        </p:nvSpPr>
        <p:spPr>
          <a:xfrm>
            <a:off x="4067944" y="620688"/>
            <a:ext cx="5076056" cy="5566752"/>
          </a:xfrm>
        </p:spPr>
        <p:txBody>
          <a:bodyPr>
            <a:normAutofit fontScale="92500"/>
          </a:bodyPr>
          <a:lstStyle/>
          <a:p>
            <a:r>
              <a:rPr lang="en-US" sz="2200" dirty="0" smtClean="0">
                <a:latin typeface="Comic Sans MS" pitchFamily="66" charset="0"/>
              </a:rPr>
              <a:t>Scouting was founded in 1907 in England, Colonel Baden-Powell, who organized the first scout camp on </a:t>
            </a:r>
            <a:r>
              <a:rPr lang="en-US" sz="2200" dirty="0" err="1" smtClean="0">
                <a:latin typeface="Comic Sans MS" pitchFamily="66" charset="0"/>
              </a:rPr>
              <a:t>Brownsea</a:t>
            </a:r>
            <a:r>
              <a:rPr lang="en-US" sz="2200" dirty="0" smtClean="0">
                <a:latin typeface="Comic Sans MS" pitchFamily="66" charset="0"/>
              </a:rPr>
              <a:t> Island Lake (</a:t>
            </a:r>
            <a:r>
              <a:rPr lang="en-US" sz="2200" dirty="0" err="1" smtClean="0">
                <a:latin typeface="Comic Sans MS" pitchFamily="66" charset="0"/>
              </a:rPr>
              <a:t>Brownsea</a:t>
            </a:r>
            <a:r>
              <a:rPr lang="en-US" sz="2200" dirty="0" smtClean="0">
                <a:latin typeface="Comic Sans MS" pitchFamily="66" charset="0"/>
              </a:rPr>
              <a:t>) and wrote the book "Scouting for Boys".</a:t>
            </a:r>
            <a:endParaRPr lang="ru-RU" sz="2200" dirty="0" smtClean="0">
              <a:latin typeface="Comic Sans MS" pitchFamily="66" charset="0"/>
            </a:endParaRPr>
          </a:p>
          <a:p>
            <a:r>
              <a:rPr lang="en-US" sz="2200" dirty="0" smtClean="0">
                <a:latin typeface="Comic Sans MS" pitchFamily="66" charset="0"/>
              </a:rPr>
              <a:t>Colonel was convinced that young Englishmen need more rigorous hardening, physical fitness and life skills.</a:t>
            </a:r>
            <a:endParaRPr lang="ru-RU" sz="2200" dirty="0" smtClean="0">
              <a:latin typeface="Comic Sans MS" pitchFamily="66" charset="0"/>
            </a:endParaRPr>
          </a:p>
          <a:p>
            <a:r>
              <a:rPr lang="ru-RU" sz="2200" dirty="0" err="1" smtClean="0">
                <a:latin typeface="Comic Sans MS" pitchFamily="66" charset="0"/>
              </a:rPr>
              <a:t>Originating</a:t>
            </a:r>
            <a:r>
              <a:rPr lang="ru-RU" sz="2200" dirty="0" smtClean="0">
                <a:latin typeface="Comic Sans MS" pitchFamily="66" charset="0"/>
              </a:rPr>
              <a:t> </a:t>
            </a:r>
            <a:r>
              <a:rPr lang="ru-RU" sz="2200" dirty="0" err="1" smtClean="0">
                <a:latin typeface="Comic Sans MS" pitchFamily="66" charset="0"/>
              </a:rPr>
              <a:t>in</a:t>
            </a:r>
            <a:r>
              <a:rPr lang="ru-RU" sz="2200" dirty="0" smtClean="0">
                <a:latin typeface="Comic Sans MS" pitchFamily="66" charset="0"/>
              </a:rPr>
              <a:t> </a:t>
            </a:r>
            <a:r>
              <a:rPr lang="ru-RU" sz="2200" dirty="0" err="1" smtClean="0">
                <a:latin typeface="Comic Sans MS" pitchFamily="66" charset="0"/>
              </a:rPr>
              <a:t>England</a:t>
            </a:r>
            <a:r>
              <a:rPr lang="ru-RU" sz="2200" dirty="0" smtClean="0">
                <a:latin typeface="Comic Sans MS" pitchFamily="66" charset="0"/>
              </a:rPr>
              <a:t> , </a:t>
            </a:r>
            <a:r>
              <a:rPr lang="ru-RU" sz="2200" dirty="0" err="1" smtClean="0">
                <a:latin typeface="Comic Sans MS" pitchFamily="66" charset="0"/>
              </a:rPr>
              <a:t>it</a:t>
            </a:r>
            <a:r>
              <a:rPr lang="ru-RU" sz="2200" dirty="0" smtClean="0">
                <a:latin typeface="Comic Sans MS" pitchFamily="66" charset="0"/>
              </a:rPr>
              <a:t> </a:t>
            </a:r>
            <a:r>
              <a:rPr lang="ru-RU" sz="2200" dirty="0" err="1" smtClean="0">
                <a:latin typeface="Comic Sans MS" pitchFamily="66" charset="0"/>
              </a:rPr>
              <a:t>spread</a:t>
            </a:r>
            <a:r>
              <a:rPr lang="ru-RU" sz="2200" dirty="0" smtClean="0">
                <a:latin typeface="Comic Sans MS" pitchFamily="66" charset="0"/>
              </a:rPr>
              <a:t> </a:t>
            </a:r>
            <a:r>
              <a:rPr lang="ru-RU" sz="2200" dirty="0" err="1" smtClean="0">
                <a:latin typeface="Comic Sans MS" pitchFamily="66" charset="0"/>
              </a:rPr>
              <a:t>to</a:t>
            </a:r>
            <a:r>
              <a:rPr lang="ru-RU" sz="2200" dirty="0" smtClean="0">
                <a:latin typeface="Comic Sans MS" pitchFamily="66" charset="0"/>
              </a:rPr>
              <a:t> </a:t>
            </a:r>
            <a:r>
              <a:rPr lang="ru-RU" sz="2200" dirty="0" err="1" smtClean="0">
                <a:latin typeface="Comic Sans MS" pitchFamily="66" charset="0"/>
              </a:rPr>
              <a:t>many</a:t>
            </a:r>
            <a:r>
              <a:rPr lang="ru-RU" sz="2200" dirty="0" smtClean="0">
                <a:latin typeface="Comic Sans MS" pitchFamily="66" charset="0"/>
              </a:rPr>
              <a:t> </a:t>
            </a:r>
            <a:r>
              <a:rPr lang="ru-RU" sz="2200" dirty="0" err="1" smtClean="0">
                <a:latin typeface="Comic Sans MS" pitchFamily="66" charset="0"/>
              </a:rPr>
              <a:t>bourgeois</a:t>
            </a:r>
            <a:r>
              <a:rPr lang="ru-RU" sz="2200" dirty="0" smtClean="0">
                <a:latin typeface="Comic Sans MS" pitchFamily="66" charset="0"/>
              </a:rPr>
              <a:t> </a:t>
            </a:r>
            <a:r>
              <a:rPr lang="ru-RU" sz="2200" dirty="0" err="1" smtClean="0">
                <a:latin typeface="Comic Sans MS" pitchFamily="66" charset="0"/>
              </a:rPr>
              <a:t>countries</a:t>
            </a:r>
            <a:r>
              <a:rPr lang="ru-RU" sz="2200" dirty="0" smtClean="0">
                <a:latin typeface="Comic Sans MS" pitchFamily="66" charset="0"/>
              </a:rPr>
              <a:t> , </a:t>
            </a:r>
            <a:r>
              <a:rPr lang="ru-RU" sz="2200" dirty="0" err="1" smtClean="0">
                <a:latin typeface="Comic Sans MS" pitchFamily="66" charset="0"/>
              </a:rPr>
              <a:t>and</a:t>
            </a:r>
            <a:r>
              <a:rPr lang="ru-RU" sz="2200" dirty="0" smtClean="0">
                <a:latin typeface="Comic Sans MS" pitchFamily="66" charset="0"/>
              </a:rPr>
              <a:t> </a:t>
            </a:r>
            <a:r>
              <a:rPr lang="ru-RU" sz="2200" dirty="0" err="1" smtClean="0">
                <a:latin typeface="Comic Sans MS" pitchFamily="66" charset="0"/>
              </a:rPr>
              <a:t>by</a:t>
            </a:r>
            <a:r>
              <a:rPr lang="ru-RU" sz="2200" dirty="0" smtClean="0">
                <a:latin typeface="Comic Sans MS" pitchFamily="66" charset="0"/>
              </a:rPr>
              <a:t> 1921 </a:t>
            </a:r>
            <a:r>
              <a:rPr lang="ru-RU" sz="2200" dirty="0" err="1" smtClean="0">
                <a:latin typeface="Comic Sans MS" pitchFamily="66" charset="0"/>
              </a:rPr>
              <a:t>his</a:t>
            </a:r>
            <a:r>
              <a:rPr lang="ru-RU" sz="2200" dirty="0" smtClean="0">
                <a:latin typeface="Comic Sans MS" pitchFamily="66" charset="0"/>
              </a:rPr>
              <a:t> </a:t>
            </a:r>
            <a:r>
              <a:rPr lang="ru-RU" sz="2200" dirty="0" err="1" smtClean="0">
                <a:latin typeface="Comic Sans MS" pitchFamily="66" charset="0"/>
              </a:rPr>
              <a:t>group</a:t>
            </a:r>
            <a:r>
              <a:rPr lang="ru-RU" sz="2200" dirty="0" smtClean="0">
                <a:latin typeface="Comic Sans MS" pitchFamily="66" charset="0"/>
              </a:rPr>
              <a:t> </a:t>
            </a:r>
            <a:r>
              <a:rPr lang="ru-RU" sz="2200" dirty="0" err="1" smtClean="0">
                <a:latin typeface="Comic Sans MS" pitchFamily="66" charset="0"/>
              </a:rPr>
              <a:t>and</a:t>
            </a:r>
            <a:r>
              <a:rPr lang="ru-RU" sz="2200" dirty="0" smtClean="0">
                <a:latin typeface="Comic Sans MS" pitchFamily="66" charset="0"/>
              </a:rPr>
              <a:t> </a:t>
            </a:r>
            <a:r>
              <a:rPr lang="ru-RU" sz="2200" dirty="0" err="1" smtClean="0">
                <a:latin typeface="Comic Sans MS" pitchFamily="66" charset="0"/>
              </a:rPr>
              <a:t>the</a:t>
            </a:r>
            <a:r>
              <a:rPr lang="ru-RU" sz="2200" dirty="0" smtClean="0">
                <a:latin typeface="Comic Sans MS" pitchFamily="66" charset="0"/>
              </a:rPr>
              <a:t> </a:t>
            </a:r>
            <a:r>
              <a:rPr lang="ru-RU" sz="2200" dirty="0" err="1" smtClean="0">
                <a:latin typeface="Comic Sans MS" pitchFamily="66" charset="0"/>
              </a:rPr>
              <a:t>cell</a:t>
            </a:r>
            <a:r>
              <a:rPr lang="ru-RU" sz="2200" dirty="0" smtClean="0">
                <a:latin typeface="Comic Sans MS" pitchFamily="66" charset="0"/>
              </a:rPr>
              <a:t> </a:t>
            </a:r>
            <a:r>
              <a:rPr lang="ru-RU" sz="2200" dirty="0" err="1" smtClean="0">
                <a:latin typeface="Comic Sans MS" pitchFamily="66" charset="0"/>
              </a:rPr>
              <a:t>operated</a:t>
            </a:r>
            <a:r>
              <a:rPr lang="ru-RU" sz="2200" dirty="0" smtClean="0">
                <a:latin typeface="Comic Sans MS" pitchFamily="66" charset="0"/>
              </a:rPr>
              <a:t> </a:t>
            </a:r>
            <a:r>
              <a:rPr lang="ru-RU" sz="2200" dirty="0" err="1" smtClean="0">
                <a:latin typeface="Comic Sans MS" pitchFamily="66" charset="0"/>
              </a:rPr>
              <a:t>in</a:t>
            </a:r>
            <a:r>
              <a:rPr lang="ru-RU" sz="2200" dirty="0" smtClean="0">
                <a:latin typeface="Comic Sans MS" pitchFamily="66" charset="0"/>
              </a:rPr>
              <a:t> 63 </a:t>
            </a:r>
            <a:r>
              <a:rPr lang="ru-RU" sz="2200" dirty="0" err="1" smtClean="0">
                <a:latin typeface="Comic Sans MS" pitchFamily="66" charset="0"/>
              </a:rPr>
              <a:t>countries</a:t>
            </a:r>
            <a:r>
              <a:rPr lang="ru-RU" sz="2200" dirty="0" smtClean="0">
                <a:latin typeface="Comic Sans MS" pitchFamily="66" charset="0"/>
              </a:rPr>
              <a:t> , </a:t>
            </a:r>
            <a:r>
              <a:rPr lang="ru-RU" sz="2200" dirty="0" err="1" smtClean="0">
                <a:latin typeface="Comic Sans MS" pitchFamily="66" charset="0"/>
              </a:rPr>
              <a:t>spanning</a:t>
            </a:r>
            <a:r>
              <a:rPr lang="ru-RU" sz="2200" dirty="0" smtClean="0">
                <a:latin typeface="Comic Sans MS" pitchFamily="66" charset="0"/>
              </a:rPr>
              <a:t> </a:t>
            </a:r>
            <a:r>
              <a:rPr lang="ru-RU" sz="2200" dirty="0" err="1" smtClean="0">
                <a:latin typeface="Comic Sans MS" pitchFamily="66" charset="0"/>
              </a:rPr>
              <a:t>the</a:t>
            </a:r>
            <a:r>
              <a:rPr lang="ru-RU" sz="2200" dirty="0" smtClean="0">
                <a:latin typeface="Comic Sans MS" pitchFamily="66" charset="0"/>
              </a:rPr>
              <a:t> </a:t>
            </a:r>
            <a:r>
              <a:rPr lang="ru-RU" sz="2200" dirty="0" err="1" smtClean="0">
                <a:latin typeface="Comic Sans MS" pitchFamily="66" charset="0"/>
              </a:rPr>
              <a:t>end</a:t>
            </a:r>
            <a:r>
              <a:rPr lang="ru-RU" sz="2200" dirty="0" smtClean="0">
                <a:latin typeface="Comic Sans MS" pitchFamily="66" charset="0"/>
              </a:rPr>
              <a:t> </a:t>
            </a:r>
            <a:r>
              <a:rPr lang="ru-RU" sz="2200" dirty="0" err="1" smtClean="0">
                <a:latin typeface="Comic Sans MS" pitchFamily="66" charset="0"/>
              </a:rPr>
              <a:t>of</a:t>
            </a:r>
            <a:r>
              <a:rPr lang="ru-RU" sz="2200" dirty="0" smtClean="0">
                <a:latin typeface="Comic Sans MS" pitchFamily="66" charset="0"/>
              </a:rPr>
              <a:t> </a:t>
            </a:r>
            <a:r>
              <a:rPr lang="ru-RU" sz="2200" dirty="0" err="1" smtClean="0">
                <a:latin typeface="Comic Sans MS" pitchFamily="66" charset="0"/>
              </a:rPr>
              <a:t>the</a:t>
            </a:r>
            <a:r>
              <a:rPr lang="ru-RU" sz="2200" dirty="0" smtClean="0">
                <a:latin typeface="Comic Sans MS" pitchFamily="66" charset="0"/>
              </a:rPr>
              <a:t> 30 -</a:t>
            </a:r>
            <a:r>
              <a:rPr lang="ru-RU" sz="2200" dirty="0" err="1" smtClean="0">
                <a:latin typeface="Comic Sans MS" pitchFamily="66" charset="0"/>
              </a:rPr>
              <a:t>ies</a:t>
            </a:r>
            <a:r>
              <a:rPr lang="ru-RU" sz="2200" dirty="0" smtClean="0">
                <a:latin typeface="Comic Sans MS" pitchFamily="66" charset="0"/>
              </a:rPr>
              <a:t>. </a:t>
            </a:r>
            <a:r>
              <a:rPr lang="ru-RU" sz="2200" dirty="0" err="1" smtClean="0">
                <a:latin typeface="Comic Sans MS" pitchFamily="66" charset="0"/>
              </a:rPr>
              <a:t>about</a:t>
            </a:r>
            <a:r>
              <a:rPr lang="ru-RU" sz="2200" dirty="0" smtClean="0">
                <a:latin typeface="Comic Sans MS" pitchFamily="66" charset="0"/>
              </a:rPr>
              <a:t> 4 </a:t>
            </a:r>
            <a:r>
              <a:rPr lang="ru-RU" sz="2200" dirty="0" err="1" smtClean="0">
                <a:latin typeface="Comic Sans MS" pitchFamily="66" charset="0"/>
              </a:rPr>
              <a:t>million</a:t>
            </a:r>
            <a:r>
              <a:rPr lang="ru-RU" sz="2200" dirty="0" smtClean="0">
                <a:latin typeface="Comic Sans MS" pitchFamily="66" charset="0"/>
              </a:rPr>
              <a:t> </a:t>
            </a:r>
            <a:r>
              <a:rPr lang="ru-RU" sz="2200" dirty="0" err="1" smtClean="0">
                <a:latin typeface="Comic Sans MS" pitchFamily="66" charset="0"/>
              </a:rPr>
              <a:t>children</a:t>
            </a:r>
            <a:r>
              <a:rPr lang="ru-RU" sz="2200" dirty="0" smtClean="0">
                <a:latin typeface="Comic Sans MS" pitchFamily="66" charset="0"/>
              </a:rPr>
              <a:t> </a:t>
            </a:r>
            <a:r>
              <a:rPr lang="ru-RU" sz="2200" dirty="0" err="1" smtClean="0">
                <a:latin typeface="Comic Sans MS" pitchFamily="66" charset="0"/>
              </a:rPr>
              <a:t>and</a:t>
            </a:r>
            <a:r>
              <a:rPr lang="ru-RU" sz="2200" dirty="0" smtClean="0">
                <a:latin typeface="Comic Sans MS" pitchFamily="66" charset="0"/>
              </a:rPr>
              <a:t> </a:t>
            </a:r>
            <a:r>
              <a:rPr lang="ru-RU" sz="2200" dirty="0" err="1" smtClean="0">
                <a:latin typeface="Comic Sans MS" pitchFamily="66" charset="0"/>
              </a:rPr>
              <a:t>adolescents</a:t>
            </a:r>
            <a:r>
              <a:rPr lang="ru-RU" sz="2200" dirty="0" smtClean="0">
                <a:latin typeface="Comic Sans MS" pitchFamily="66" charset="0"/>
              </a:rPr>
              <a:t> ( USA - 2 </a:t>
            </a:r>
            <a:r>
              <a:rPr lang="ru-RU" sz="2200" dirty="0" err="1" smtClean="0">
                <a:latin typeface="Comic Sans MS" pitchFamily="66" charset="0"/>
              </a:rPr>
              <a:t>million</a:t>
            </a:r>
            <a:r>
              <a:rPr lang="ru-RU" sz="2200" dirty="0" smtClean="0">
                <a:latin typeface="Comic Sans MS" pitchFamily="66" charset="0"/>
              </a:rPr>
              <a:t> </a:t>
            </a:r>
            <a:r>
              <a:rPr lang="ru-RU" sz="2200" dirty="0" err="1" smtClean="0">
                <a:latin typeface="Comic Sans MS" pitchFamily="66" charset="0"/>
              </a:rPr>
              <a:t>in</a:t>
            </a:r>
            <a:r>
              <a:rPr lang="ru-RU" sz="2200" dirty="0" smtClean="0">
                <a:latin typeface="Comic Sans MS" pitchFamily="66" charset="0"/>
              </a:rPr>
              <a:t> </a:t>
            </a:r>
            <a:r>
              <a:rPr lang="ru-RU" sz="2200" dirty="0" err="1" smtClean="0">
                <a:latin typeface="Comic Sans MS" pitchFamily="66" charset="0"/>
              </a:rPr>
              <a:t>Britain</a:t>
            </a:r>
            <a:r>
              <a:rPr lang="ru-RU" sz="2200" dirty="0" smtClean="0">
                <a:latin typeface="Comic Sans MS" pitchFamily="66" charset="0"/>
              </a:rPr>
              <a:t> - 600 </a:t>
            </a:r>
            <a:r>
              <a:rPr lang="ru-RU" sz="2200" dirty="0" err="1" smtClean="0">
                <a:latin typeface="Comic Sans MS" pitchFamily="66" charset="0"/>
              </a:rPr>
              <a:t>thousand</a:t>
            </a:r>
            <a:r>
              <a:rPr lang="ru-RU" sz="2200" dirty="0" smtClean="0">
                <a:latin typeface="Comic Sans MS" pitchFamily="66" charset="0"/>
              </a:rPr>
              <a:t> </a:t>
            </a:r>
            <a:r>
              <a:rPr lang="ru-RU" sz="2200" dirty="0" err="1" smtClean="0">
                <a:latin typeface="Comic Sans MS" pitchFamily="66" charset="0"/>
              </a:rPr>
              <a:t>in</a:t>
            </a:r>
            <a:r>
              <a:rPr lang="ru-RU" sz="2200" dirty="0" smtClean="0">
                <a:latin typeface="Comic Sans MS" pitchFamily="66" charset="0"/>
              </a:rPr>
              <a:t> </a:t>
            </a:r>
            <a:r>
              <a:rPr lang="ru-RU" sz="2200" dirty="0" err="1" smtClean="0">
                <a:latin typeface="Comic Sans MS" pitchFamily="66" charset="0"/>
              </a:rPr>
              <a:t>France</a:t>
            </a:r>
            <a:r>
              <a:rPr lang="ru-RU" sz="2200" dirty="0" smtClean="0">
                <a:latin typeface="Comic Sans MS" pitchFamily="66" charset="0"/>
              </a:rPr>
              <a:t> - </a:t>
            </a:r>
            <a:r>
              <a:rPr lang="ru-RU" sz="2200" dirty="0" err="1" smtClean="0">
                <a:latin typeface="Comic Sans MS" pitchFamily="66" charset="0"/>
              </a:rPr>
              <a:t>about</a:t>
            </a:r>
            <a:r>
              <a:rPr lang="ru-RU" sz="2200" dirty="0" smtClean="0">
                <a:latin typeface="Comic Sans MS" pitchFamily="66" charset="0"/>
              </a:rPr>
              <a:t> 500 </a:t>
            </a:r>
            <a:r>
              <a:rPr lang="ru-RU" sz="2200" dirty="0" err="1" smtClean="0">
                <a:latin typeface="Comic Sans MS" pitchFamily="66" charset="0"/>
              </a:rPr>
              <a:t>thousand</a:t>
            </a:r>
            <a:r>
              <a:rPr lang="ru-RU" sz="2200" dirty="0" smtClean="0">
                <a:latin typeface="Comic Sans MS" pitchFamily="66" charset="0"/>
              </a:rPr>
              <a:t> ).</a:t>
            </a:r>
          </a:p>
          <a:p>
            <a:endParaRPr lang="en-US" sz="2400" dirty="0" smtClean="0"/>
          </a:p>
          <a:p>
            <a:endParaRPr lang="en-US" sz="2400" dirty="0" smtClean="0"/>
          </a:p>
          <a:p>
            <a:endParaRPr lang="ru-RU" sz="2400" dirty="0"/>
          </a:p>
        </p:txBody>
      </p:sp>
      <p:pic>
        <p:nvPicPr>
          <p:cNvPr id="7" name="Содержимое 6" descr="http://ushistory.ru/images/stories/bs_uni.jpg"/>
          <p:cNvPicPr>
            <a:picLocks noGrp="1"/>
          </p:cNvPicPr>
          <p:nvPr>
            <p:ph sz="half" idx="1"/>
          </p:nvPr>
        </p:nvPicPr>
        <p:blipFill>
          <a:blip r:embed="rId2" cstate="print"/>
          <a:srcRect/>
          <a:stretch>
            <a:fillRect/>
          </a:stretch>
        </p:blipFill>
        <p:spPr bwMode="auto">
          <a:xfrm>
            <a:off x="2051720" y="2204864"/>
            <a:ext cx="2160240" cy="30963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t>  </a:t>
            </a:r>
            <a:r>
              <a:rPr lang="en-US" sz="6000" dirty="0" smtClean="0"/>
              <a:t>BSA</a:t>
            </a:r>
            <a:endParaRPr lang="ru-RU" sz="6000" dirty="0"/>
          </a:p>
        </p:txBody>
      </p:sp>
      <p:pic>
        <p:nvPicPr>
          <p:cNvPr id="5" name="Содержимое 4" descr="6">
            <a:hlinkClick r:id="rId2"/>
          </p:cNvPr>
          <p:cNvPicPr>
            <a:picLocks noGrp="1"/>
          </p:cNvPicPr>
          <p:nvPr>
            <p:ph sz="half" idx="1"/>
          </p:nvPr>
        </p:nvPicPr>
        <p:blipFill>
          <a:blip r:embed="rId3" cstate="print"/>
          <a:stretch>
            <a:fillRect/>
          </a:stretch>
        </p:blipFill>
        <p:spPr bwMode="auto">
          <a:xfrm>
            <a:off x="1403648" y="3789040"/>
            <a:ext cx="3657600" cy="2451370"/>
          </a:xfrm>
          <a:prstGeom prst="rect">
            <a:avLst/>
          </a:prstGeom>
          <a:noFill/>
          <a:ln w="9525">
            <a:noFill/>
            <a:miter lim="800000"/>
            <a:headEnd/>
            <a:tailEnd/>
          </a:ln>
        </p:spPr>
      </p:pic>
      <p:sp>
        <p:nvSpPr>
          <p:cNvPr id="4" name="Содержимое 3"/>
          <p:cNvSpPr>
            <a:spLocks noGrp="1"/>
          </p:cNvSpPr>
          <p:nvPr>
            <p:ph sz="half" idx="2"/>
          </p:nvPr>
        </p:nvSpPr>
        <p:spPr>
          <a:xfrm>
            <a:off x="5076056" y="1124744"/>
            <a:ext cx="3857632" cy="5062696"/>
          </a:xfrm>
        </p:spPr>
        <p:txBody>
          <a:bodyPr>
            <a:normAutofit lnSpcReduction="10000"/>
          </a:bodyPr>
          <a:lstStyle/>
          <a:p>
            <a:r>
              <a:rPr lang="en-US" sz="2400" dirty="0" smtClean="0">
                <a:latin typeface="+mj-lt"/>
              </a:rPr>
              <a:t>BSA was founded in Chicago February 8, 1910 by William Boyce. Today, American Scouts celebrated annually on this day Birthday their organization. </a:t>
            </a:r>
            <a:endParaRPr lang="ru-RU" sz="2400" dirty="0" smtClean="0">
              <a:latin typeface="+mj-lt"/>
            </a:endParaRPr>
          </a:p>
          <a:p>
            <a:r>
              <a:rPr lang="en-US" sz="2400" dirty="0" smtClean="0">
                <a:latin typeface="+mj-lt"/>
              </a:rPr>
              <a:t>Since then, more than </a:t>
            </a:r>
            <a:r>
              <a:rPr lang="en-US" sz="2400" dirty="0" smtClean="0">
                <a:latin typeface="+mj-lt"/>
                <a:cs typeface="Arial" pitchFamily="34" charset="0"/>
              </a:rPr>
              <a:t>111</a:t>
            </a:r>
            <a:r>
              <a:rPr lang="en-US" sz="2400" dirty="0" smtClean="0">
                <a:latin typeface="+mj-lt"/>
              </a:rPr>
              <a:t> million people have passed this training program.</a:t>
            </a:r>
            <a:endParaRPr lang="ru-RU" sz="2400" dirty="0" smtClean="0">
              <a:latin typeface="+mj-lt"/>
            </a:endParaRPr>
          </a:p>
          <a:p>
            <a:r>
              <a:rPr lang="en-US" sz="2400" dirty="0" smtClean="0">
                <a:latin typeface="+mj-lt"/>
              </a:rPr>
              <a:t>International and long distance scout gatherings held every 3-4 years, and are called "Jamboree"</a:t>
            </a:r>
            <a:endParaRPr lang="ru-RU" sz="2400" dirty="0" smtClean="0">
              <a:latin typeface="+mj-lt"/>
            </a:endParaRPr>
          </a:p>
          <a:p>
            <a:endParaRPr lang="ru-RU" dirty="0" smtClean="0"/>
          </a:p>
        </p:txBody>
      </p:sp>
      <p:pic>
        <p:nvPicPr>
          <p:cNvPr id="7" name="Рисунок 6" descr="5">
            <a:hlinkClick r:id="rId4"/>
          </p:cNvPr>
          <p:cNvPicPr/>
          <p:nvPr/>
        </p:nvPicPr>
        <p:blipFill>
          <a:blip r:embed="rId5" cstate="print"/>
          <a:srcRect/>
          <a:stretch>
            <a:fillRect/>
          </a:stretch>
        </p:blipFill>
        <p:spPr bwMode="auto">
          <a:xfrm>
            <a:off x="1691680" y="1196752"/>
            <a:ext cx="3108598" cy="235230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a:bodyPr>
          <a:lstStyle/>
          <a:p>
            <a:r>
              <a:rPr lang="en-US" sz="2000" dirty="0" smtClean="0"/>
              <a:t>In 1916, the organization was recognized by the American scouts nationwide.</a:t>
            </a:r>
            <a:endParaRPr lang="ru-RU" sz="2000" dirty="0" smtClean="0"/>
          </a:p>
          <a:p>
            <a:r>
              <a:rPr lang="en-US" sz="2000" dirty="0" smtClean="0"/>
              <a:t>Together with the official recognition, scouts got its own constitution, which enshrines the goals and objectives of the movement, as well as giving its members the right to wear a special kind of uniform.</a:t>
            </a:r>
            <a:endParaRPr lang="ru-RU" sz="2000" dirty="0" smtClean="0"/>
          </a:p>
          <a:p>
            <a:r>
              <a:rPr lang="en-US" sz="2000" dirty="0" smtClean="0"/>
              <a:t>Today in Scouting around the world participate to 40 million people.</a:t>
            </a:r>
            <a:endParaRPr lang="ru-RU" sz="2000" dirty="0"/>
          </a:p>
        </p:txBody>
      </p:sp>
      <p:pic>
        <p:nvPicPr>
          <p:cNvPr id="5" name="Содержимое 4" descr="http://ushistory.ru/images/stories/the_ideal_boy_scout_by_nonexistent_one.jpg"/>
          <p:cNvPicPr>
            <a:picLocks noGrp="1"/>
          </p:cNvPicPr>
          <p:nvPr>
            <p:ph sz="half" idx="1"/>
          </p:nvPr>
        </p:nvPicPr>
        <p:blipFill>
          <a:blip r:embed="rId2" cstate="print"/>
          <a:srcRect/>
          <a:stretch>
            <a:fillRect/>
          </a:stretch>
        </p:blipFill>
        <p:spPr bwMode="auto">
          <a:xfrm>
            <a:off x="1475656" y="1628800"/>
            <a:ext cx="3657600" cy="2743200"/>
          </a:xfrm>
          <a:prstGeom prst="rect">
            <a:avLst/>
          </a:prstGeom>
          <a:noFill/>
          <a:ln w="9525">
            <a:noFill/>
            <a:miter lim="800000"/>
            <a:headEnd/>
            <a:tailEnd/>
          </a:ln>
        </p:spPr>
      </p:pic>
      <p:sp>
        <p:nvSpPr>
          <p:cNvPr id="6" name="Прямоугольник 5"/>
          <p:cNvSpPr/>
          <p:nvPr/>
        </p:nvSpPr>
        <p:spPr>
          <a:xfrm>
            <a:off x="1115617" y="5013176"/>
            <a:ext cx="5544616" cy="646331"/>
          </a:xfrm>
          <a:prstGeom prst="rect">
            <a:avLst/>
          </a:prstGeom>
        </p:spPr>
        <p:txBody>
          <a:bodyPr wrap="square">
            <a:spAutoFit/>
          </a:bodyPr>
          <a:lstStyle/>
          <a:p>
            <a:r>
              <a:rPr lang="en-US" dirty="0" smtClean="0">
                <a:solidFill>
                  <a:schemeClr val="accent5">
                    <a:lumMod val="75000"/>
                  </a:schemeClr>
                </a:solidFill>
              </a:rPr>
              <a:t>Home Cleveland Statue Scouts of America</a:t>
            </a:r>
            <a:endParaRPr lang="ru-RU" dirty="0" smtClean="0">
              <a:solidFill>
                <a:schemeClr val="accent5">
                  <a:lumMod val="75000"/>
                </a:schemeClr>
              </a:solidFill>
            </a:endParaRPr>
          </a:p>
          <a:p>
            <a:r>
              <a:rPr lang="ru-RU" i="1" dirty="0">
                <a:solidFill>
                  <a:schemeClr val="accent5">
                    <a:lumMod val="75000"/>
                  </a:schemeClr>
                </a:solidFill>
              </a:rPr>
              <a:t>"</a:t>
            </a:r>
            <a:r>
              <a:rPr lang="ru-RU" i="1" dirty="0" err="1">
                <a:solidFill>
                  <a:schemeClr val="accent5">
                    <a:lumMod val="75000"/>
                  </a:schemeClr>
                </a:solidFill>
              </a:rPr>
              <a:t>The</a:t>
            </a:r>
            <a:r>
              <a:rPr lang="ru-RU" i="1" dirty="0">
                <a:solidFill>
                  <a:schemeClr val="accent5">
                    <a:lumMod val="75000"/>
                  </a:schemeClr>
                </a:solidFill>
              </a:rPr>
              <a:t> </a:t>
            </a:r>
            <a:r>
              <a:rPr lang="ru-RU" i="1" dirty="0" err="1">
                <a:solidFill>
                  <a:schemeClr val="accent5">
                    <a:lumMod val="75000"/>
                  </a:schemeClr>
                </a:solidFill>
              </a:rPr>
              <a:t>Ideal</a:t>
            </a:r>
            <a:r>
              <a:rPr lang="ru-RU" i="1" dirty="0">
                <a:solidFill>
                  <a:schemeClr val="accent5">
                    <a:lumMod val="75000"/>
                  </a:schemeClr>
                </a:solidFill>
              </a:rPr>
              <a:t> </a:t>
            </a:r>
            <a:r>
              <a:rPr lang="ru-RU" i="1" dirty="0" err="1">
                <a:solidFill>
                  <a:schemeClr val="accent5">
                    <a:lumMod val="75000"/>
                  </a:schemeClr>
                </a:solidFill>
              </a:rPr>
              <a:t>Boy</a:t>
            </a:r>
            <a:r>
              <a:rPr lang="ru-RU" i="1" dirty="0">
                <a:solidFill>
                  <a:schemeClr val="accent5">
                    <a:lumMod val="75000"/>
                  </a:schemeClr>
                </a:solidFill>
              </a:rPr>
              <a:t> </a:t>
            </a:r>
            <a:r>
              <a:rPr lang="ru-RU" i="1" dirty="0" err="1">
                <a:solidFill>
                  <a:schemeClr val="accent5">
                    <a:lumMod val="75000"/>
                  </a:schemeClr>
                </a:solidFill>
              </a:rPr>
              <a:t>Scout</a:t>
            </a:r>
            <a:r>
              <a:rPr lang="ru-RU" i="1" dirty="0">
                <a:solidFill>
                  <a:schemeClr val="accent5">
                    <a:lumMod val="75000"/>
                  </a:schemeClr>
                </a:solidFill>
              </a:rPr>
              <a:t>"</a:t>
            </a:r>
            <a:endParaRPr lang="ru-RU" dirty="0">
              <a:solidFill>
                <a:schemeClr val="accent5">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644008" y="260648"/>
            <a:ext cx="4499992" cy="6408712"/>
          </a:xfrm>
        </p:spPr>
        <p:txBody>
          <a:bodyPr>
            <a:normAutofit/>
          </a:bodyPr>
          <a:lstStyle/>
          <a:p>
            <a:r>
              <a:rPr lang="en-US" sz="2000" dirty="0" smtClean="0"/>
              <a:t>In the Boy Scouts can join American children aged six years and remain there until eighteen or twenty-one years.</a:t>
            </a:r>
          </a:p>
          <a:p>
            <a:r>
              <a:rPr lang="en-US" sz="2000" dirty="0" smtClean="0"/>
              <a:t>BSA program built on a system of "patrol" group of boys not more than 8 (eight were considered "natural number", based on Darwin's theory) aged 11 to 17 years with "old age". Movement is divided into three age groups. Targets in each group according to age put the interests of the Boy Scouts. Boys between the ages of eight to ten years constitute a group </a:t>
            </a:r>
            <a:r>
              <a:rPr lang="ru-RU" sz="2000" b="1" i="1" dirty="0" err="1" smtClean="0"/>
              <a:t>Cub</a:t>
            </a:r>
            <a:r>
              <a:rPr lang="ru-RU" sz="2000" b="1" i="1" dirty="0" smtClean="0"/>
              <a:t> </a:t>
            </a:r>
            <a:r>
              <a:rPr lang="ru-RU" sz="2000" b="1" i="1" dirty="0" err="1" smtClean="0"/>
              <a:t>Scouts</a:t>
            </a:r>
            <a:r>
              <a:rPr lang="ru-RU" sz="2000" b="1" i="1" dirty="0" smtClean="0"/>
              <a:t> </a:t>
            </a:r>
            <a:r>
              <a:rPr lang="en-US" sz="2000" b="1" i="1" dirty="0" smtClean="0"/>
              <a:t> </a:t>
            </a:r>
            <a:r>
              <a:rPr lang="en-US" sz="2000" dirty="0" smtClean="0"/>
              <a:t>("Kids")</a:t>
            </a:r>
            <a:r>
              <a:rPr lang="ru-RU" sz="2000" dirty="0" smtClean="0"/>
              <a:t>,</a:t>
            </a:r>
            <a:r>
              <a:rPr lang="en-US" sz="2000" dirty="0" smtClean="0"/>
              <a:t> from eleven to thirteen - Boy Scouts, and in fourteen or older scouts go to the group </a:t>
            </a:r>
            <a:r>
              <a:rPr lang="ru-RU" sz="2000" b="1" i="1" dirty="0" err="1" smtClean="0"/>
              <a:t>Explorers</a:t>
            </a:r>
            <a:r>
              <a:rPr lang="ru-RU" sz="2000" dirty="0" smtClean="0"/>
              <a:t>.</a:t>
            </a:r>
            <a:endParaRPr lang="ru-RU" sz="2000" b="1" i="1" dirty="0"/>
          </a:p>
        </p:txBody>
      </p:sp>
      <p:pic>
        <p:nvPicPr>
          <p:cNvPr id="6" name="Рисунок 5" descr="http://ushistory.ru/images/stories/bsa_seal_clipart_bw.gif"/>
          <p:cNvPicPr/>
          <p:nvPr/>
        </p:nvPicPr>
        <p:blipFill>
          <a:blip r:embed="rId2" cstate="print"/>
          <a:srcRect/>
          <a:stretch>
            <a:fillRect/>
          </a:stretch>
        </p:blipFill>
        <p:spPr bwMode="auto">
          <a:xfrm>
            <a:off x="2195736" y="116632"/>
            <a:ext cx="1428750" cy="1419225"/>
          </a:xfrm>
          <a:prstGeom prst="rect">
            <a:avLst/>
          </a:prstGeom>
          <a:noFill/>
          <a:ln w="9525">
            <a:noFill/>
            <a:miter lim="800000"/>
            <a:headEnd/>
            <a:tailEnd/>
          </a:ln>
        </p:spPr>
      </p:pic>
      <p:pic>
        <p:nvPicPr>
          <p:cNvPr id="8" name="Содержимое 7" descr="2">
            <a:hlinkClick r:id="rId3"/>
          </p:cNvPr>
          <p:cNvPicPr>
            <a:picLocks noGrp="1"/>
          </p:cNvPicPr>
          <p:nvPr>
            <p:ph sz="half" idx="1"/>
          </p:nvPr>
        </p:nvPicPr>
        <p:blipFill>
          <a:blip r:embed="rId4" cstate="print"/>
          <a:srcRect/>
          <a:stretch>
            <a:fillRect/>
          </a:stretch>
        </p:blipFill>
        <p:spPr bwMode="auto">
          <a:xfrm>
            <a:off x="1115616" y="2060848"/>
            <a:ext cx="3657600" cy="2451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400" dirty="0" smtClean="0"/>
              <a:t>Scout motto – </a:t>
            </a:r>
            <a:r>
              <a:rPr lang="ru-RU" sz="4400" dirty="0" smtClean="0"/>
              <a:t>«</a:t>
            </a:r>
            <a:r>
              <a:rPr lang="en-US" sz="4400" dirty="0" smtClean="0"/>
              <a:t>Be prepared!</a:t>
            </a:r>
            <a:r>
              <a:rPr lang="ru-RU" sz="4400" dirty="0" smtClean="0"/>
              <a:t>»</a:t>
            </a:r>
            <a:br>
              <a:rPr lang="ru-RU" sz="4400" dirty="0" smtClean="0"/>
            </a:br>
            <a:endParaRPr lang="ru-RU" dirty="0"/>
          </a:p>
        </p:txBody>
      </p:sp>
      <p:sp>
        <p:nvSpPr>
          <p:cNvPr id="4" name="Содержимое 3"/>
          <p:cNvSpPr>
            <a:spLocks noGrp="1"/>
          </p:cNvSpPr>
          <p:nvPr>
            <p:ph sz="half" idx="2"/>
          </p:nvPr>
        </p:nvSpPr>
        <p:spPr>
          <a:xfrm>
            <a:off x="3347864" y="1484784"/>
            <a:ext cx="5585824" cy="4702656"/>
          </a:xfrm>
        </p:spPr>
        <p:txBody>
          <a:bodyPr>
            <a:normAutofit/>
          </a:bodyPr>
          <a:lstStyle/>
          <a:p>
            <a:r>
              <a:rPr lang="en-US" sz="2000" dirty="0" smtClean="0"/>
              <a:t>The origin of this phrase is associated with the patriotic nature of the Scout Movement . Baden-Powell wrote in the February 12, 1908 article in the journal " </a:t>
            </a:r>
            <a:r>
              <a:rPr lang="en-US" sz="2000" dirty="0" err="1" smtClean="0"/>
              <a:t>Boyskauting</a:t>
            </a:r>
            <a:r>
              <a:rPr lang="en-US" sz="2000" dirty="0" smtClean="0"/>
              <a:t> ": " Be prepared to die for their country , if required ; so that when the time comes , get out of the house with confidence and without hesitation that will kill you or not. "</a:t>
            </a:r>
            <a:endParaRPr lang="ru-RU" sz="2000" dirty="0"/>
          </a:p>
        </p:txBody>
      </p:sp>
      <p:pic>
        <p:nvPicPr>
          <p:cNvPr id="7170" name="Picture 2" descr="http://im1-tub-ru.yandex.net/i?id=430210127-13-72&amp;n=21">
            <a:hlinkClick r:id="rId2"/>
          </p:cNvPr>
          <p:cNvPicPr>
            <a:picLocks noChangeAspect="1" noChangeArrowheads="1"/>
          </p:cNvPicPr>
          <p:nvPr/>
        </p:nvPicPr>
        <p:blipFill>
          <a:blip r:embed="rId3" cstate="print"/>
          <a:srcRect/>
          <a:stretch>
            <a:fillRect/>
          </a:stretch>
        </p:blipFill>
        <p:spPr bwMode="auto">
          <a:xfrm>
            <a:off x="4644008" y="4221088"/>
            <a:ext cx="3332531" cy="1872208"/>
          </a:xfrm>
          <a:prstGeom prst="rect">
            <a:avLst/>
          </a:prstGeom>
          <a:noFill/>
        </p:spPr>
      </p:pic>
      <p:pic>
        <p:nvPicPr>
          <p:cNvPr id="6" name="Picture 10" descr="http://im3-tub-ru.yandex.net/i?id=144133345-52-72&amp;n=21">
            <a:hlinkClick r:id="rId4"/>
          </p:cNvPr>
          <p:cNvPicPr>
            <a:picLocks noGrp="1" noChangeAspect="1" noChangeArrowheads="1"/>
          </p:cNvPicPr>
          <p:nvPr>
            <p:ph sz="half" idx="1"/>
          </p:nvPr>
        </p:nvPicPr>
        <p:blipFill>
          <a:blip r:embed="rId5" cstate="print"/>
          <a:srcRect/>
          <a:stretch>
            <a:fillRect/>
          </a:stretch>
        </p:blipFill>
        <p:spPr bwMode="auto">
          <a:xfrm>
            <a:off x="1475656" y="1916832"/>
            <a:ext cx="1970139" cy="25922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Scout promise</a:t>
            </a:r>
            <a:endParaRPr lang="ru-RU" dirty="0"/>
          </a:p>
        </p:txBody>
      </p:sp>
      <p:sp>
        <p:nvSpPr>
          <p:cNvPr id="3" name="Содержимое 2"/>
          <p:cNvSpPr>
            <a:spLocks noGrp="1"/>
          </p:cNvSpPr>
          <p:nvPr>
            <p:ph sz="half" idx="1"/>
          </p:nvPr>
        </p:nvSpPr>
        <p:spPr>
          <a:xfrm>
            <a:off x="1435608" y="1340768"/>
            <a:ext cx="7240848" cy="4846672"/>
          </a:xfrm>
        </p:spPr>
        <p:txBody>
          <a:bodyPr>
            <a:normAutofit/>
          </a:bodyPr>
          <a:lstStyle/>
          <a:p>
            <a:r>
              <a:rPr lang="en-US" sz="2000" dirty="0" smtClean="0"/>
              <a:t>Scout promise: " Honestly I promise that I will do my duty to God and the homeland , and to help others to live by the laws of intelligence «</a:t>
            </a:r>
            <a:endParaRPr lang="ru-RU" sz="2000" dirty="0" smtClean="0"/>
          </a:p>
          <a:p>
            <a:endParaRPr lang="ru-RU" sz="2000" dirty="0" smtClean="0"/>
          </a:p>
          <a:p>
            <a:r>
              <a:rPr lang="en-US" sz="2000" dirty="0" smtClean="0"/>
              <a:t>Basis promises - 3 principles on which the entire scouting: </a:t>
            </a:r>
            <a:br>
              <a:rPr lang="en-US" sz="2000" dirty="0" smtClean="0"/>
            </a:br>
            <a:r>
              <a:rPr lang="en-US" sz="2000" dirty="0" smtClean="0"/>
              <a:t>• Duty to God </a:t>
            </a:r>
            <a:br>
              <a:rPr lang="en-US" sz="2000" dirty="0" smtClean="0"/>
            </a:br>
            <a:r>
              <a:rPr lang="en-US" sz="2000" dirty="0" smtClean="0"/>
              <a:t>• Duty to the Motherland and the surrounding </a:t>
            </a:r>
            <a:br>
              <a:rPr lang="en-US" sz="2000" dirty="0" smtClean="0"/>
            </a:br>
            <a:r>
              <a:rPr lang="en-US" sz="2000" dirty="0" smtClean="0"/>
              <a:t>• Duty to Himself</a:t>
            </a:r>
            <a:endParaRPr lang="ru-RU" sz="2000" dirty="0"/>
          </a:p>
        </p:txBody>
      </p:sp>
      <p:sp>
        <p:nvSpPr>
          <p:cNvPr id="4" name="Содержимое 3"/>
          <p:cNvSpPr>
            <a:spLocks noGrp="1"/>
          </p:cNvSpPr>
          <p:nvPr>
            <p:ph sz="half" idx="2"/>
          </p:nvPr>
        </p:nvSpPr>
        <p:spPr/>
        <p:txBody>
          <a:bodyPr/>
          <a:lstStyle/>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Symbols and traditions</a:t>
            </a:r>
            <a:endParaRPr lang="ru-RU" dirty="0"/>
          </a:p>
        </p:txBody>
      </p:sp>
      <p:sp>
        <p:nvSpPr>
          <p:cNvPr id="3" name="Содержимое 2"/>
          <p:cNvSpPr>
            <a:spLocks noGrp="1"/>
          </p:cNvSpPr>
          <p:nvPr>
            <p:ph sz="half" idx="1"/>
          </p:nvPr>
        </p:nvSpPr>
        <p:spPr>
          <a:xfrm>
            <a:off x="1043608" y="1412776"/>
            <a:ext cx="4680520" cy="4774664"/>
          </a:xfrm>
        </p:spPr>
        <p:txBody>
          <a:bodyPr>
            <a:normAutofit/>
          </a:bodyPr>
          <a:lstStyle/>
          <a:p>
            <a:r>
              <a:rPr lang="en-US" sz="2000" dirty="0" smtClean="0"/>
              <a:t>Scout emblem - lily (trefoil).</a:t>
            </a:r>
            <a:r>
              <a:rPr lang="ru-RU" sz="2000" dirty="0" smtClean="0"/>
              <a:t> </a:t>
            </a:r>
            <a:r>
              <a:rPr lang="en-US" sz="2000" dirty="0" smtClean="0"/>
              <a:t>Three late lilies are three elements Scout oath: duty to themselves, before neighbors, before God.</a:t>
            </a:r>
            <a:endParaRPr lang="ru-RU" sz="2000" dirty="0"/>
          </a:p>
        </p:txBody>
      </p:sp>
      <p:sp>
        <p:nvSpPr>
          <p:cNvPr id="4" name="Содержимое 3"/>
          <p:cNvSpPr>
            <a:spLocks noGrp="1"/>
          </p:cNvSpPr>
          <p:nvPr>
            <p:ph sz="half" idx="2"/>
          </p:nvPr>
        </p:nvSpPr>
        <p:spPr/>
        <p:txBody>
          <a:bodyPr/>
          <a:lstStyle/>
          <a:p>
            <a:endParaRPr lang="ru-RU" dirty="0"/>
          </a:p>
        </p:txBody>
      </p:sp>
      <p:sp>
        <p:nvSpPr>
          <p:cNvPr id="5121" name="Rectangle 1">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pic>
        <p:nvPicPr>
          <p:cNvPr id="6" name="Picture 5" descr="http://im5-tub-ru.yandex.net/i?id=8448277-60-72&amp;n=21">
            <a:hlinkClick r:id="rId3"/>
          </p:cNvPr>
          <p:cNvPicPr>
            <a:picLocks noChangeAspect="1" noChangeArrowheads="1"/>
          </p:cNvPicPr>
          <p:nvPr/>
        </p:nvPicPr>
        <p:blipFill>
          <a:blip r:embed="rId4" cstate="print"/>
          <a:srcRect/>
          <a:stretch>
            <a:fillRect/>
          </a:stretch>
        </p:blipFill>
        <p:spPr bwMode="auto">
          <a:xfrm>
            <a:off x="1475656" y="3140968"/>
            <a:ext cx="2857500" cy="1428750"/>
          </a:xfrm>
          <a:prstGeom prst="rect">
            <a:avLst/>
          </a:prstGeom>
          <a:noFill/>
        </p:spPr>
      </p:pic>
      <p:pic>
        <p:nvPicPr>
          <p:cNvPr id="7" name="Picture 7" descr="http://im5-tub-ru.yandex.net/i?id=95745432-30-72&amp;n=21">
            <a:hlinkClick r:id="rId5"/>
          </p:cNvPr>
          <p:cNvPicPr>
            <a:picLocks noChangeAspect="1" noChangeArrowheads="1"/>
          </p:cNvPicPr>
          <p:nvPr/>
        </p:nvPicPr>
        <p:blipFill>
          <a:blip r:embed="rId6" cstate="print"/>
          <a:srcRect/>
          <a:stretch>
            <a:fillRect/>
          </a:stretch>
        </p:blipFill>
        <p:spPr bwMode="auto">
          <a:xfrm>
            <a:off x="5608915" y="3356992"/>
            <a:ext cx="3225959" cy="20162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Scout salute</a:t>
            </a:r>
            <a:r>
              <a:rPr lang="ru-RU" dirty="0" smtClean="0"/>
              <a:t/>
            </a:r>
            <a:br>
              <a:rPr lang="ru-RU" dirty="0" smtClean="0"/>
            </a:br>
            <a:endParaRPr lang="ru-RU" dirty="0"/>
          </a:p>
        </p:txBody>
      </p:sp>
      <p:sp>
        <p:nvSpPr>
          <p:cNvPr id="3" name="Содержимое 2"/>
          <p:cNvSpPr>
            <a:spLocks noGrp="1"/>
          </p:cNvSpPr>
          <p:nvPr>
            <p:ph sz="half" idx="1"/>
          </p:nvPr>
        </p:nvSpPr>
        <p:spPr/>
        <p:txBody>
          <a:bodyPr/>
          <a:lstStyle/>
          <a:p>
            <a:pPr>
              <a:buNone/>
            </a:pPr>
            <a:endParaRPr lang="ru-RU" dirty="0"/>
          </a:p>
        </p:txBody>
      </p:sp>
      <p:pic>
        <p:nvPicPr>
          <p:cNvPr id="4098" name="Picture 2" descr="http://im6-tub-ru.yandex.net/i?id=553454041-38-72&amp;n=21">
            <a:hlinkClick r:id="rId2"/>
          </p:cNvPr>
          <p:cNvPicPr>
            <a:picLocks noChangeAspect="1" noChangeArrowheads="1"/>
          </p:cNvPicPr>
          <p:nvPr/>
        </p:nvPicPr>
        <p:blipFill>
          <a:blip r:embed="rId3" cstate="print"/>
          <a:srcRect/>
          <a:stretch>
            <a:fillRect/>
          </a:stretch>
        </p:blipFill>
        <p:spPr bwMode="auto">
          <a:xfrm>
            <a:off x="1259632" y="989558"/>
            <a:ext cx="3024336" cy="2139861"/>
          </a:xfrm>
          <a:prstGeom prst="rect">
            <a:avLst/>
          </a:prstGeom>
          <a:noFill/>
        </p:spPr>
      </p:pic>
      <p:pic>
        <p:nvPicPr>
          <p:cNvPr id="6" name="Picture 2" descr="http://im4-tub-ru.yandex.net/i?id=194430172-54-72&amp;n=21">
            <a:hlinkClick r:id="rId4"/>
          </p:cNvPr>
          <p:cNvPicPr>
            <a:picLocks noGrp="1" noChangeAspect="1" noChangeArrowheads="1"/>
          </p:cNvPicPr>
          <p:nvPr>
            <p:ph sz="half" idx="2"/>
          </p:nvPr>
        </p:nvPicPr>
        <p:blipFill>
          <a:blip r:embed="rId5" cstate="print"/>
          <a:srcRect/>
          <a:stretch>
            <a:fillRect/>
          </a:stretch>
        </p:blipFill>
        <p:spPr bwMode="auto">
          <a:xfrm>
            <a:off x="1619672" y="3861048"/>
            <a:ext cx="2808312" cy="1872208"/>
          </a:xfrm>
          <a:prstGeom prst="rect">
            <a:avLst/>
          </a:prstGeom>
          <a:noFill/>
        </p:spPr>
      </p:pic>
      <p:sp>
        <p:nvSpPr>
          <p:cNvPr id="7" name="Прямоугольник 6"/>
          <p:cNvSpPr/>
          <p:nvPr/>
        </p:nvSpPr>
        <p:spPr>
          <a:xfrm>
            <a:off x="4644008" y="2564904"/>
            <a:ext cx="4320480" cy="1200329"/>
          </a:xfrm>
          <a:prstGeom prst="rect">
            <a:avLst/>
          </a:prstGeom>
        </p:spPr>
        <p:txBody>
          <a:bodyPr wrap="square">
            <a:spAutoFit/>
          </a:bodyPr>
          <a:lstStyle/>
          <a:p>
            <a:r>
              <a:rPr lang="en-US" dirty="0" smtClean="0"/>
              <a:t>Scout salute is given in full uniform and on special occasions, such as lifting and lowering of the national flag, and when pronouncing Scout oath.</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421</TotalTime>
  <Words>915</Words>
  <Application>Microsoft Office PowerPoint</Application>
  <PresentationFormat>Экран (4:3)</PresentationFormat>
  <Paragraphs>45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Солнцестояние</vt:lpstr>
      <vt:lpstr>The Boyscouts  BSA</vt:lpstr>
      <vt:lpstr>History</vt:lpstr>
      <vt:lpstr>  BSA</vt:lpstr>
      <vt:lpstr>Презентация PowerPoint</vt:lpstr>
      <vt:lpstr>Презентация PowerPoint</vt:lpstr>
      <vt:lpstr>Scout motto – «Be prepared!» </vt:lpstr>
      <vt:lpstr>Scout promise</vt:lpstr>
      <vt:lpstr>Symbols and traditions</vt:lpstr>
      <vt:lpstr>Scout salute </vt:lpstr>
      <vt:lpstr>Презентация PowerPoint</vt:lpstr>
      <vt:lpstr>Презентация PowerPoint</vt:lpstr>
      <vt:lpstr>Презентация PowerPoint</vt:lpstr>
      <vt:lpstr>Socially useful things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Бойскауты</dc:title>
  <dc:creator>ValkovaMA</dc:creator>
  <cp:lastModifiedBy>User</cp:lastModifiedBy>
  <cp:revision>45</cp:revision>
  <dcterms:created xsi:type="dcterms:W3CDTF">2014-04-07T07:04:29Z</dcterms:created>
  <dcterms:modified xsi:type="dcterms:W3CDTF">2015-02-01T13:49:22Z</dcterms:modified>
</cp:coreProperties>
</file>