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8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2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9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384C-8986-4957-94C5-C57612C2F7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787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2C648-1E9E-4212-B1F9-D27E8E75CB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24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CA47-47C9-41E2-82CD-FB950DD5DD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255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AB28E-19DA-4FAA-8EB9-AE1C9929ED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243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6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7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1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1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6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4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4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2CBC-3B13-47DE-9227-6E7DFC4B5356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DDC1D-9E82-4145-8BE0-7420E46CB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4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703" y="1586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Муниципальное бюджетное общеобразовательное учреждение</a:t>
            </a:r>
            <a:br>
              <a:rPr lang="ru-RU" sz="2400" dirty="0"/>
            </a:br>
            <a:r>
              <a:rPr lang="ru-RU" sz="2400" dirty="0"/>
              <a:t>средняя общеобразовательная школа № 10 </a:t>
            </a:r>
            <a:br>
              <a:rPr lang="ru-RU" sz="2400" dirty="0"/>
            </a:br>
            <a:r>
              <a:rPr lang="ru-RU" sz="2400" dirty="0"/>
              <a:t>с углублённым изучением отдельных предметов  г. Сургута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955801" y="1628776"/>
            <a:ext cx="8132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4000" dirty="0"/>
              <a:t>Раздел:   «Машиноведение». 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528888"/>
            <a:ext cx="523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7620000" y="584717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dirty="0"/>
              <a:t>Составила учитель технологии:     </a:t>
            </a:r>
            <a:r>
              <a:rPr lang="ru-RU" altLang="ru-RU" dirty="0" err="1"/>
              <a:t>Станкевская</a:t>
            </a:r>
            <a:r>
              <a:rPr lang="ru-RU" altLang="ru-RU" dirty="0"/>
              <a:t> Лилия Павловна </a:t>
            </a:r>
          </a:p>
        </p:txBody>
      </p:sp>
    </p:spTree>
    <p:extLst>
      <p:ext uri="{BB962C8B-B14F-4D97-AF65-F5344CB8AC3E}">
        <p14:creationId xmlns:p14="http://schemas.microsoft.com/office/powerpoint/2010/main" val="295728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5550" y="72866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ПРИВОД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1" y="2206626"/>
            <a:ext cx="8893175" cy="4283075"/>
          </a:xfrm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  <a:r>
              <a:rPr lang="ru-RU" altLang="ru-RU" sz="5400">
                <a:solidFill>
                  <a:srgbClr val="006600"/>
                </a:solidFill>
              </a:rPr>
              <a:t>устройство, с помощью которого швейная машина приводится в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29764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6600"/>
                </a:solidFill>
              </a:rPr>
              <a:t>Виды приводов</a:t>
            </a:r>
            <a:r>
              <a:rPr lang="ru-RU" altLang="ru-RU" smtClean="0">
                <a:solidFill>
                  <a:schemeClr val="tx1"/>
                </a:solidFill>
              </a:rPr>
              <a:t> </a:t>
            </a:r>
            <a:br>
              <a:rPr lang="ru-RU" altLang="ru-RU" smtClean="0">
                <a:solidFill>
                  <a:schemeClr val="tx1"/>
                </a:solidFill>
              </a:rPr>
            </a:br>
            <a:endParaRPr lang="ru-RU" altLang="ru-RU" sz="2000" b="1"/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524000" y="5408613"/>
            <a:ext cx="91440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    1. Ручной привод          2.Ножной привод      3.Электрический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 b="1">
              <a:latin typeface="Verdana" panose="020B0604030504040204" pitchFamily="34" charset="0"/>
            </a:endParaRPr>
          </a:p>
        </p:txBody>
      </p:sp>
      <p:pic>
        <p:nvPicPr>
          <p:cNvPr id="12292" name="Рисунок 4" descr="Кировчанка.ru - Форум * Пои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4" t="5908" r="10365"/>
          <a:stretch>
            <a:fillRect/>
          </a:stretch>
        </p:blipFill>
        <p:spPr bwMode="auto">
          <a:xfrm>
            <a:off x="4972051" y="1216025"/>
            <a:ext cx="248602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6" descr="Фото: Швейная машинка Чайка 142-М. Швейні машини, Київ, Виноградар, це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/>
          <a:stretch>
            <a:fillRect/>
          </a:stretch>
        </p:blipFill>
        <p:spPr bwMode="auto">
          <a:xfrm>
            <a:off x="7670801" y="2349501"/>
            <a:ext cx="295116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2889251"/>
            <a:ext cx="3227387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1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6600"/>
                </a:solidFill>
              </a:rPr>
              <a:t>1.Ручной привод</a:t>
            </a:r>
          </a:p>
        </p:txBody>
      </p:sp>
      <p:pic>
        <p:nvPicPr>
          <p:cNvPr id="124932" name="Picture 4" descr="image18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6339" y="3429000"/>
            <a:ext cx="1666875" cy="2514600"/>
          </a:xfr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24934" name="Picture 6" descr="5-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73176"/>
            <a:ext cx="2211388" cy="2155825"/>
          </a:xfr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24936" name="Picture 8" descr="5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0239" y="3938589"/>
            <a:ext cx="2211387" cy="2187575"/>
          </a:xfr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5016500" y="1273176"/>
            <a:ext cx="36004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Корпус ручного привода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Приводной рычаг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Большое зубчатое колесо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Малое зубчатое колесо</a:t>
            </a: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5014914" y="3429001"/>
            <a:ext cx="3781425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Маховое колесо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Поводок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Рукоятка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Приводной рычаг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Гнездо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Стопор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Кронштейн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1800">
                <a:latin typeface="Verdana" panose="020B0604030504040204" pitchFamily="34" charset="0"/>
              </a:rPr>
              <a:t>Фрикционный винт</a:t>
            </a:r>
          </a:p>
        </p:txBody>
      </p:sp>
    </p:spTree>
    <p:extLst>
      <p:ext uri="{BB962C8B-B14F-4D97-AF65-F5344CB8AC3E}">
        <p14:creationId xmlns:p14="http://schemas.microsoft.com/office/powerpoint/2010/main" val="14711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/>
      <p:bldP spid="1249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6600"/>
                </a:solidFill>
              </a:rPr>
              <a:t>2.Ножной привод</a:t>
            </a:r>
          </a:p>
        </p:txBody>
      </p:sp>
      <p:graphicFrame>
        <p:nvGraphicFramePr>
          <p:cNvPr id="14339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2316163" y="1417638"/>
          <a:ext cx="273685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Точечный рисунок" r:id="rId3" imgW="3772427" imgH="6238095" progId="Paint.Picture">
                  <p:embed/>
                </p:oleObj>
              </mc:Choice>
              <mc:Fallback>
                <p:oleObj name="Точечный рисунок" r:id="rId3" imgW="3772427" imgH="62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1417638"/>
                        <a:ext cx="2736850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8075613" y="3981450"/>
          <a:ext cx="1797050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Точечный рисунок" r:id="rId5" imgW="2933333" imgH="4095238" progId="Paint.Picture">
                  <p:embed/>
                </p:oleObj>
              </mc:Choice>
              <mc:Fallback>
                <p:oleObj name="Точечный рисунок" r:id="rId5" imgW="2933333" imgH="40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613" y="3981450"/>
                        <a:ext cx="1797050" cy="250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387975" y="1174751"/>
            <a:ext cx="33845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Педаль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Пусковое колесо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Ремень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Маховое колесо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Щиток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000" b="1">
                <a:latin typeface="Verdana" panose="020B0604030504040204" pitchFamily="34" charset="0"/>
              </a:rPr>
              <a:t>Фрикционный винт</a:t>
            </a:r>
          </a:p>
        </p:txBody>
      </p:sp>
      <p:sp>
        <p:nvSpPr>
          <p:cNvPr id="14342" name="Line 16"/>
          <p:cNvSpPr>
            <a:spLocks noChangeShapeType="1"/>
          </p:cNvSpPr>
          <p:nvPr/>
        </p:nvSpPr>
        <p:spPr bwMode="auto">
          <a:xfrm>
            <a:off x="2316163" y="3608388"/>
            <a:ext cx="1619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Line 17"/>
          <p:cNvSpPr>
            <a:spLocks noChangeShapeType="1"/>
          </p:cNvSpPr>
          <p:nvPr/>
        </p:nvSpPr>
        <p:spPr bwMode="auto">
          <a:xfrm>
            <a:off x="2316163" y="2867025"/>
            <a:ext cx="1439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4" name="Line 18"/>
          <p:cNvSpPr>
            <a:spLocks noChangeShapeType="1"/>
          </p:cNvSpPr>
          <p:nvPr/>
        </p:nvSpPr>
        <p:spPr bwMode="auto">
          <a:xfrm flipH="1">
            <a:off x="4656139" y="1808163"/>
            <a:ext cx="396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5" name="Line 19"/>
          <p:cNvSpPr>
            <a:spLocks noChangeShapeType="1"/>
          </p:cNvSpPr>
          <p:nvPr/>
        </p:nvSpPr>
        <p:spPr bwMode="auto">
          <a:xfrm>
            <a:off x="2316164" y="5624513"/>
            <a:ext cx="7191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6" name="Line 20"/>
          <p:cNvSpPr>
            <a:spLocks noChangeShapeType="1"/>
          </p:cNvSpPr>
          <p:nvPr/>
        </p:nvSpPr>
        <p:spPr bwMode="auto">
          <a:xfrm flipH="1">
            <a:off x="4656139" y="4689475"/>
            <a:ext cx="396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7" name="Line 22"/>
          <p:cNvSpPr>
            <a:spLocks noChangeShapeType="1"/>
          </p:cNvSpPr>
          <p:nvPr/>
        </p:nvSpPr>
        <p:spPr bwMode="auto">
          <a:xfrm flipH="1">
            <a:off x="9345613" y="4689475"/>
            <a:ext cx="1054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8" name="Text Box 23"/>
          <p:cNvSpPr txBox="1">
            <a:spLocks noChangeArrowheads="1"/>
          </p:cNvSpPr>
          <p:nvPr/>
        </p:nvSpPr>
        <p:spPr bwMode="auto">
          <a:xfrm>
            <a:off x="1981201" y="5426076"/>
            <a:ext cx="33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14349" name="Text Box 24"/>
          <p:cNvSpPr txBox="1">
            <a:spLocks noChangeArrowheads="1"/>
          </p:cNvSpPr>
          <p:nvPr/>
        </p:nvSpPr>
        <p:spPr bwMode="auto">
          <a:xfrm>
            <a:off x="1981201" y="3451226"/>
            <a:ext cx="33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2</a:t>
            </a:r>
          </a:p>
        </p:txBody>
      </p:sp>
      <p:sp>
        <p:nvSpPr>
          <p:cNvPr id="14350" name="Text Box 25"/>
          <p:cNvSpPr txBox="1">
            <a:spLocks noChangeArrowheads="1"/>
          </p:cNvSpPr>
          <p:nvPr/>
        </p:nvSpPr>
        <p:spPr bwMode="auto">
          <a:xfrm>
            <a:off x="1981201" y="2668589"/>
            <a:ext cx="33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14351" name="Text Box 26"/>
          <p:cNvSpPr txBox="1">
            <a:spLocks noChangeArrowheads="1"/>
          </p:cNvSpPr>
          <p:nvPr/>
        </p:nvSpPr>
        <p:spPr bwMode="auto">
          <a:xfrm>
            <a:off x="5053013" y="1609726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14352" name="Text Box 27"/>
          <p:cNvSpPr txBox="1">
            <a:spLocks noChangeArrowheads="1"/>
          </p:cNvSpPr>
          <p:nvPr/>
        </p:nvSpPr>
        <p:spPr bwMode="auto">
          <a:xfrm>
            <a:off x="5053013" y="4491039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14353" name="Text Box 28"/>
          <p:cNvSpPr txBox="1">
            <a:spLocks noChangeArrowheads="1"/>
          </p:cNvSpPr>
          <p:nvPr/>
        </p:nvSpPr>
        <p:spPr bwMode="auto">
          <a:xfrm>
            <a:off x="10333038" y="4292601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Verdan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99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6600"/>
                </a:solidFill>
              </a:rPr>
              <a:t>3.Электрический привод</a:t>
            </a:r>
          </a:p>
        </p:txBody>
      </p:sp>
      <p:pic>
        <p:nvPicPr>
          <p:cNvPr id="15363" name="Picture 4" descr="image18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1"/>
            <a:ext cx="3709988" cy="4137025"/>
          </a:xfr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36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2708276"/>
            <a:ext cx="4038600" cy="1800225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ru-RU" altLang="ru-RU"/>
              <a:t>Электродвигатель</a:t>
            </a:r>
          </a:p>
          <a:p>
            <a:pPr marL="533400" indent="-533400">
              <a:buFontTx/>
              <a:buAutoNum type="arabicPeriod"/>
            </a:pPr>
            <a:r>
              <a:rPr lang="ru-RU" altLang="ru-RU"/>
              <a:t>Педаль</a:t>
            </a:r>
          </a:p>
        </p:txBody>
      </p:sp>
    </p:spTree>
    <p:extLst>
      <p:ext uri="{BB962C8B-B14F-4D97-AF65-F5344CB8AC3E}">
        <p14:creationId xmlns:p14="http://schemas.microsoft.com/office/powerpoint/2010/main" val="34161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4000" dirty="0">
                <a:solidFill>
                  <a:srgbClr val="006600"/>
                </a:solidFill>
              </a:rPr>
              <a:t>Устройство швейной машины </a:t>
            </a:r>
            <a:br>
              <a:rPr lang="ru-RU" sz="4000" dirty="0">
                <a:solidFill>
                  <a:srgbClr val="006600"/>
                </a:solidFill>
              </a:rPr>
            </a:br>
            <a:r>
              <a:rPr lang="ru-RU" sz="4000" dirty="0">
                <a:solidFill>
                  <a:srgbClr val="006600"/>
                </a:solidFill>
              </a:rPr>
              <a:t>2-М класса ПМЗ</a:t>
            </a:r>
          </a:p>
        </p:txBody>
      </p:sp>
      <p:pic>
        <p:nvPicPr>
          <p:cNvPr id="16387" name="Рисунок 4" descr="C:\Users\Лилия Павловна\Pictures\Сканы\Скан_201410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t="36533" r="7303" b="35252"/>
          <a:stretch>
            <a:fillRect/>
          </a:stretch>
        </p:blipFill>
        <p:spPr bwMode="auto">
          <a:xfrm>
            <a:off x="2035176" y="1417638"/>
            <a:ext cx="817562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2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rgbClr val="C00000"/>
                </a:solidFill>
              </a:rPr>
              <a:t>Заправка верхней  нити</a:t>
            </a:r>
            <a:br>
              <a:rPr lang="ru-RU" altLang="ru-RU" b="1" smtClean="0">
                <a:solidFill>
                  <a:srgbClr val="C00000"/>
                </a:solidFill>
              </a:rPr>
            </a:br>
            <a:endParaRPr lang="ru-RU" altLang="ru-RU" smtClean="0"/>
          </a:p>
        </p:txBody>
      </p:sp>
      <p:pic>
        <p:nvPicPr>
          <p:cNvPr id="17411" name="Picture 10" descr="DSC025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942976"/>
            <a:ext cx="36639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1"/>
          <p:cNvSpPr txBox="1">
            <a:spLocks noChangeArrowheads="1"/>
          </p:cNvSpPr>
          <p:nvPr/>
        </p:nvSpPr>
        <p:spPr bwMode="auto">
          <a:xfrm>
            <a:off x="1774826" y="908051"/>
            <a:ext cx="46085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rgbClr val="002060"/>
                </a:solidFill>
              </a:rPr>
              <a:t>  </a:t>
            </a:r>
            <a:r>
              <a:rPr lang="ru-RU" altLang="ru-RU" sz="2400">
                <a:solidFill>
                  <a:srgbClr val="002060"/>
                </a:solidFill>
              </a:rPr>
              <a:t>Катушечный стержень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1 – Нитенаправитель 1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2 - Регулятор  натяжения верхней нити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3 - Компенсационная пружина.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4 - Нитепритягиватель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5 – Нитенаправитель 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6 - Крючок  нитенаправителя 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002060"/>
                </a:solidFill>
              </a:rPr>
              <a:t>7 – ушко иглы</a:t>
            </a:r>
            <a:endParaRPr lang="ru-RU" altLang="ru-RU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65916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163" y="82550"/>
            <a:ext cx="77406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006600"/>
                </a:solidFill>
                <a:latin typeface="+mj-lt"/>
              </a:rPr>
              <a:t>Устройство шпульного колпачка </a:t>
            </a:r>
            <a:br>
              <a:rPr lang="ru-RU" sz="3600" dirty="0">
                <a:solidFill>
                  <a:srgbClr val="006600"/>
                </a:solidFill>
                <a:latin typeface="+mj-lt"/>
              </a:rPr>
            </a:br>
            <a:r>
              <a:rPr lang="ru-RU" sz="3600" dirty="0">
                <a:solidFill>
                  <a:srgbClr val="006600"/>
                </a:solidFill>
                <a:latin typeface="+mj-lt"/>
              </a:rPr>
              <a:t>2-М класса ПМЗ</a:t>
            </a:r>
            <a:endParaRPr lang="ru-RU" sz="3600" dirty="0">
              <a:latin typeface="+mj-lt"/>
            </a:endParaRPr>
          </a:p>
        </p:txBody>
      </p:sp>
      <p:pic>
        <p:nvPicPr>
          <p:cNvPr id="18435" name="Рисунок 3" descr="Technology - Устройство швейной маш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"/>
          <a:stretch>
            <a:fillRect/>
          </a:stretch>
        </p:blipFill>
        <p:spPr bwMode="auto">
          <a:xfrm>
            <a:off x="1952626" y="1230314"/>
            <a:ext cx="72040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50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527801" y="2286000"/>
            <a:ext cx="4068763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Установочный палец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2. Прорезь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3. Винт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4. Корпус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5. Пластинчатая пружина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Times New Roman" panose="02020603050405020304" pitchFamily="18" charset="0"/>
              </a:rPr>
              <a:t>6. Защелка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519738" y="1773238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6200" y="188914"/>
            <a:ext cx="44196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03512" y="100716"/>
            <a:ext cx="896448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spc="300" dirty="0">
                <a:ln w="11430" cmpd="sng">
                  <a:noFill/>
                  <a:prstDash val="solid"/>
                  <a:miter lim="800000"/>
                </a:ln>
                <a:solidFill>
                  <a:schemeClr val="accent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Шпульный колпачок</a:t>
            </a:r>
          </a:p>
        </p:txBody>
      </p:sp>
      <p:pic>
        <p:nvPicPr>
          <p:cNvPr id="1946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062163"/>
            <a:ext cx="4576762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2135188" y="4300538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6</a:t>
            </a: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4683125" y="434022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5</a:t>
            </a: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2287588" y="2179639"/>
            <a:ext cx="304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1</a:t>
            </a:r>
          </a:p>
        </p:txBody>
      </p:sp>
      <p:sp>
        <p:nvSpPr>
          <p:cNvPr id="19466" name="Text Box 14"/>
          <p:cNvSpPr txBox="1">
            <a:spLocks noChangeArrowheads="1"/>
          </p:cNvSpPr>
          <p:nvPr/>
        </p:nvSpPr>
        <p:spPr bwMode="auto">
          <a:xfrm>
            <a:off x="5324475" y="2062164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2</a:t>
            </a:r>
          </a:p>
        </p:txBody>
      </p:sp>
      <p:sp>
        <p:nvSpPr>
          <p:cNvPr id="19467" name="Text Box 14"/>
          <p:cNvSpPr txBox="1">
            <a:spLocks noChangeArrowheads="1"/>
          </p:cNvSpPr>
          <p:nvPr/>
        </p:nvSpPr>
        <p:spPr bwMode="auto">
          <a:xfrm>
            <a:off x="5324475" y="30226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3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5367338" y="3830639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081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Заправка нижней нитки </a:t>
            </a:r>
          </a:p>
        </p:txBody>
      </p:sp>
      <p:sp>
        <p:nvSpPr>
          <p:cNvPr id="20483" name="Text Box 16"/>
          <p:cNvSpPr txBox="1">
            <a:spLocks noChangeArrowheads="1"/>
          </p:cNvSpPr>
          <p:nvPr/>
        </p:nvSpPr>
        <p:spPr bwMode="auto">
          <a:xfrm>
            <a:off x="2295526" y="2928938"/>
            <a:ext cx="2720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1. Вставь шпульку в колпачок</a:t>
            </a:r>
          </a:p>
        </p:txBody>
      </p:sp>
      <p:sp>
        <p:nvSpPr>
          <p:cNvPr id="20484" name="Text Box 17"/>
          <p:cNvSpPr txBox="1">
            <a:spLocks noChangeArrowheads="1"/>
          </p:cNvSpPr>
          <p:nvPr/>
        </p:nvSpPr>
        <p:spPr bwMode="auto">
          <a:xfrm>
            <a:off x="7191375" y="2857501"/>
            <a:ext cx="322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2. Заправь нитку в прорезь шпульного колпачка, под пружину</a:t>
            </a:r>
          </a:p>
        </p:txBody>
      </p:sp>
      <p:sp>
        <p:nvSpPr>
          <p:cNvPr id="20485" name="Text Box 18"/>
          <p:cNvSpPr txBox="1">
            <a:spLocks noChangeArrowheads="1"/>
          </p:cNvSpPr>
          <p:nvPr/>
        </p:nvSpPr>
        <p:spPr bwMode="auto">
          <a:xfrm>
            <a:off x="2295525" y="5945189"/>
            <a:ext cx="36210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3. Вставь шпульный колпачок в челночное устройство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175501" y="5945188"/>
            <a:ext cx="3241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4. Закрыть задвижную пластину </a:t>
            </a:r>
          </a:p>
        </p:txBody>
      </p:sp>
      <p:pic>
        <p:nvPicPr>
          <p:cNvPr id="20487" name="Picture 5" descr="DSC02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373188"/>
            <a:ext cx="28590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 descr="DSC025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998538"/>
            <a:ext cx="19812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DSC025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722689"/>
            <a:ext cx="2955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7" descr="DSC025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3919539"/>
            <a:ext cx="2303463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381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55800" y="1406525"/>
            <a:ext cx="8458200" cy="3138488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4800"/>
              <a:t>Машиной овладеешь — 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4800"/>
              <a:t>легче путь одолеешь.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2000"/>
              <a:t>                                                                             (пословица)  </a:t>
            </a:r>
          </a:p>
        </p:txBody>
      </p:sp>
    </p:spTree>
    <p:extLst>
      <p:ext uri="{BB962C8B-B14F-4D97-AF65-F5344CB8AC3E}">
        <p14:creationId xmlns:p14="http://schemas.microsoft.com/office/powerpoint/2010/main" val="3801558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939925"/>
            <a:ext cx="47053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Проверь себя</a:t>
            </a:r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600201"/>
            <a:ext cx="3883025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Маховое колесо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Рукав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Платформа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Стойка рукава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Фронтовая доска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ru-RU" b="1" dirty="0"/>
              <a:t>Ручной привод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1800" b="1" dirty="0"/>
              <a:t> 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18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1800" b="1" dirty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altLang="ru-RU" sz="2000" b="1" dirty="0"/>
              <a:t>Правильный ответ: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2,4,1,6,3,5</a:t>
            </a:r>
          </a:p>
          <a:p>
            <a:pPr>
              <a:lnSpc>
                <a:spcPct val="80000"/>
              </a:lnSpc>
              <a:defRPr/>
            </a:pP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 flipH="1">
            <a:off x="7356476" y="1417638"/>
            <a:ext cx="1260475" cy="1104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flipH="1" flipV="1">
            <a:off x="7186614" y="3908426"/>
            <a:ext cx="2060575" cy="12303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flipH="1" flipV="1">
            <a:off x="8267700" y="3608388"/>
            <a:ext cx="1671638" cy="60166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auto">
          <a:xfrm>
            <a:off x="8256588" y="1233488"/>
            <a:ext cx="53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9517063" y="2136775"/>
            <a:ext cx="912812" cy="952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flipH="1">
            <a:off x="9288464" y="1417638"/>
            <a:ext cx="922337" cy="7731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>
            <a:off x="5137150" y="2522539"/>
            <a:ext cx="1004888" cy="64293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8347075" y="1050926"/>
            <a:ext cx="53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9766300" y="3990976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>
                <a:latin typeface="Verdana" panose="020B0604030504040204" pitchFamily="34" charset="0"/>
              </a:rPr>
              <a:t> </a:t>
            </a:r>
            <a:r>
              <a:rPr lang="ru-RU" altLang="ru-RU" sz="1800" b="1">
                <a:latin typeface="Verdana" panose="020B0604030504040204" pitchFamily="34" charset="0"/>
              </a:rPr>
              <a:t>2</a:t>
            </a:r>
          </a:p>
        </p:txBody>
      </p:sp>
      <p:sp>
        <p:nvSpPr>
          <p:cNvPr id="21518" name="Text Box 26"/>
          <p:cNvSpPr txBox="1">
            <a:spLocks noChangeArrowheads="1"/>
          </p:cNvSpPr>
          <p:nvPr/>
        </p:nvSpPr>
        <p:spPr bwMode="auto">
          <a:xfrm>
            <a:off x="9875838" y="1049338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9991725" y="1049338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10313988" y="1770063"/>
            <a:ext cx="35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9156700" y="504983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81953" name="Text Box 33"/>
          <p:cNvSpPr txBox="1">
            <a:spLocks noChangeArrowheads="1"/>
          </p:cNvSpPr>
          <p:nvPr/>
        </p:nvSpPr>
        <p:spPr bwMode="auto">
          <a:xfrm>
            <a:off x="4667251" y="2190751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 6</a:t>
            </a:r>
          </a:p>
        </p:txBody>
      </p:sp>
      <p:sp>
        <p:nvSpPr>
          <p:cNvPr id="21523" name="Text Box 36"/>
          <p:cNvSpPr txBox="1">
            <a:spLocks noChangeArrowheads="1"/>
          </p:cNvSpPr>
          <p:nvPr/>
        </p:nvSpPr>
        <p:spPr bwMode="auto">
          <a:xfrm>
            <a:off x="5322889" y="2387601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1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819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819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31" grpId="0" animBg="1"/>
      <p:bldP spid="81932" grpId="0" animBg="1"/>
      <p:bldP spid="81933" grpId="0" animBg="1"/>
      <p:bldP spid="81940" grpId="0" animBg="1"/>
      <p:bldP spid="81941" grpId="0" animBg="1"/>
      <p:bldP spid="81943" grpId="0" animBg="1"/>
      <p:bldP spid="81944" grpId="0"/>
      <p:bldP spid="81945" grpId="0"/>
      <p:bldP spid="81947" grpId="0"/>
      <p:bldP spid="81948" grpId="0"/>
      <p:bldP spid="81952" grpId="0"/>
      <p:bldP spid="819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9" descr="Купить шпульный колпачок Шпульный колпачок Радом (оригинал). Приводы, ремни, педали в VIDEOMAX c доставкой по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8928" r="26787" b="30000"/>
          <a:stretch>
            <a:fillRect/>
          </a:stretch>
        </p:blipFill>
        <p:spPr bwMode="auto">
          <a:xfrm>
            <a:off x="6259514" y="2582863"/>
            <a:ext cx="26193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Проверь себя</a:t>
            </a:r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800226" y="1082676"/>
            <a:ext cx="3883025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Установочный палец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2. Прорезь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3. Винт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4. Корпус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5. Пластинчатая пружина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</a:rPr>
              <a:t>6. Защелка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1800" b="1" dirty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altLang="ru-RU" sz="2000" b="1" dirty="0"/>
              <a:t>Правильный ответ: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6,5,4,1,3,2</a:t>
            </a:r>
          </a:p>
          <a:p>
            <a:pPr>
              <a:lnSpc>
                <a:spcPct val="80000"/>
              </a:lnSpc>
              <a:defRPr/>
            </a:pP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6318250" y="1609726"/>
            <a:ext cx="820738" cy="17367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flipV="1">
            <a:off x="5897564" y="4235450"/>
            <a:ext cx="1144587" cy="129698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flipH="1" flipV="1">
            <a:off x="7937501" y="4067176"/>
            <a:ext cx="588963" cy="146526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>
            <a:off x="8256588" y="1233488"/>
            <a:ext cx="53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8524875" y="3089275"/>
            <a:ext cx="1157288" cy="61753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 flipH="1">
            <a:off x="8010526" y="1417638"/>
            <a:ext cx="1489075" cy="1752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7318376" y="4584700"/>
            <a:ext cx="74613" cy="142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4" name="Text Box 24"/>
          <p:cNvSpPr txBox="1">
            <a:spLocks noChangeArrowheads="1"/>
          </p:cNvSpPr>
          <p:nvPr/>
        </p:nvSpPr>
        <p:spPr bwMode="auto">
          <a:xfrm>
            <a:off x="6115050" y="1193801"/>
            <a:ext cx="53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1</a:t>
            </a:r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8396288" y="5495925"/>
            <a:ext cx="60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>
                <a:latin typeface="Verdana" panose="020B0604030504040204" pitchFamily="34" charset="0"/>
              </a:rPr>
              <a:t> </a:t>
            </a:r>
            <a:r>
              <a:rPr lang="ru-RU" altLang="ru-RU" sz="1800" b="1">
                <a:latin typeface="Verdana" panose="020B0604030504040204" pitchFamily="34" charset="0"/>
              </a:rPr>
              <a:t>2</a:t>
            </a:r>
          </a:p>
        </p:txBody>
      </p:sp>
      <p:sp>
        <p:nvSpPr>
          <p:cNvPr id="22542" name="Text Box 26"/>
          <p:cNvSpPr txBox="1">
            <a:spLocks noChangeArrowheads="1"/>
          </p:cNvSpPr>
          <p:nvPr/>
        </p:nvSpPr>
        <p:spPr bwMode="auto">
          <a:xfrm>
            <a:off x="9875838" y="1049338"/>
            <a:ext cx="43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9444038" y="1089026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3</a:t>
            </a:r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9682164" y="2852738"/>
            <a:ext cx="352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4</a:t>
            </a:r>
          </a:p>
        </p:txBody>
      </p:sp>
      <p:sp>
        <p:nvSpPr>
          <p:cNvPr id="81952" name="Text Box 32"/>
          <p:cNvSpPr txBox="1">
            <a:spLocks noChangeArrowheads="1"/>
          </p:cNvSpPr>
          <p:nvPr/>
        </p:nvSpPr>
        <p:spPr bwMode="auto">
          <a:xfrm>
            <a:off x="5580063" y="5592763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5</a:t>
            </a:r>
          </a:p>
        </p:txBody>
      </p:sp>
      <p:sp>
        <p:nvSpPr>
          <p:cNvPr id="81953" name="Text Box 33"/>
          <p:cNvSpPr txBox="1">
            <a:spLocks noChangeArrowheads="1"/>
          </p:cNvSpPr>
          <p:nvPr/>
        </p:nvSpPr>
        <p:spPr bwMode="auto">
          <a:xfrm>
            <a:off x="6958014" y="6094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  6</a:t>
            </a:r>
          </a:p>
        </p:txBody>
      </p:sp>
      <p:sp>
        <p:nvSpPr>
          <p:cNvPr id="22547" name="Text Box 36"/>
          <p:cNvSpPr txBox="1">
            <a:spLocks noChangeArrowheads="1"/>
          </p:cNvSpPr>
          <p:nvPr/>
        </p:nvSpPr>
        <p:spPr bwMode="auto">
          <a:xfrm>
            <a:off x="5322889" y="2387601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1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1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1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1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81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31" grpId="0" animBg="1"/>
      <p:bldP spid="81932" grpId="0" animBg="1"/>
      <p:bldP spid="81933" grpId="0" animBg="1"/>
      <p:bldP spid="81940" grpId="0" animBg="1"/>
      <p:bldP spid="81941" grpId="0" animBg="1"/>
      <p:bldP spid="81943" grpId="0" animBg="1"/>
      <p:bldP spid="81944" grpId="0"/>
      <p:bldP spid="81945" grpId="0"/>
      <p:bldP spid="81947" grpId="0"/>
      <p:bldP spid="81948" grpId="0"/>
      <p:bldP spid="81952" grpId="0"/>
      <p:bldP spid="819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4000"/>
              <a:t>Правила работы </a:t>
            </a:r>
            <a:br>
              <a:rPr lang="ru-RU" sz="4000"/>
            </a:br>
            <a:r>
              <a:rPr lang="ru-RU" sz="4000"/>
              <a:t>на швейной машине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ln w="38100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Сидеть за машиной прямо на всей поверхности стула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Свет должен падать слева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Стул стоит напротив иглы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Расстояние между работающим и машиной 15 см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Убрать лишние предметы с рабочего стола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В изделии не должно быть булавок и игл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Волосы убраны</a:t>
            </a:r>
          </a:p>
          <a:p>
            <a:pPr>
              <a:lnSpc>
                <a:spcPct val="90000"/>
              </a:lnSpc>
            </a:pPr>
            <a:r>
              <a:rPr lang="ru-RU" altLang="ru-RU" sz="2400"/>
              <a:t>Следить за правильным положением рук</a:t>
            </a:r>
          </a:p>
          <a:p>
            <a:pPr>
              <a:lnSpc>
                <a:spcPct val="90000"/>
              </a:lnSpc>
            </a:pPr>
            <a:r>
              <a:rPr lang="ru-RU" altLang="ru-RU" sz="2400">
                <a:solidFill>
                  <a:srgbClr val="FF0000"/>
                </a:solidFill>
              </a:rPr>
              <a:t>Нельзя близко наклоняться к движущимся частям машины</a:t>
            </a:r>
          </a:p>
        </p:txBody>
      </p:sp>
    </p:spTree>
    <p:extLst>
      <p:ext uri="{BB962C8B-B14F-4D97-AF65-F5344CB8AC3E}">
        <p14:creationId xmlns:p14="http://schemas.microsoft.com/office/powerpoint/2010/main" val="7627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Домашнее задание 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Выучить устройство швейной машины.</a:t>
            </a:r>
          </a:p>
          <a:p>
            <a:r>
              <a:rPr lang="ru-RU" altLang="ru-RU" smtClean="0"/>
              <a:t>Заправку верхней нитки и нижней.</a:t>
            </a:r>
          </a:p>
        </p:txBody>
      </p:sp>
    </p:spTree>
    <p:extLst>
      <p:ext uri="{BB962C8B-B14F-4D97-AF65-F5344CB8AC3E}">
        <p14:creationId xmlns:p14="http://schemas.microsoft.com/office/powerpoint/2010/main" val="22998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Используемая литература: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Учебник «Технология» 5 класс под редакцией В.Д.Симоненко.</a:t>
            </a:r>
          </a:p>
          <a:p>
            <a:pPr eaLnBrk="1" hangingPunct="1"/>
            <a:r>
              <a:rPr lang="ru-RU" altLang="ru-RU" smtClean="0"/>
              <a:t>Интернет ресурсы.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164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368301"/>
            <a:ext cx="7812087" cy="1439863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2000">
                <a:latin typeface="Verdana" panose="020B0604030504040204" pitchFamily="34" charset="0"/>
              </a:rPr>
              <a:t>Уроки1-2</a:t>
            </a:r>
            <a:br>
              <a:rPr lang="ru-RU" altLang="ru-RU" sz="2000">
                <a:latin typeface="Verdana" panose="020B0604030504040204" pitchFamily="34" charset="0"/>
              </a:rPr>
            </a:br>
            <a:r>
              <a:rPr lang="ru-RU" altLang="ru-RU" sz="2800">
                <a:solidFill>
                  <a:srgbClr val="006600"/>
                </a:solidFill>
                <a:latin typeface="Verdana" panose="020B0604030504040204" pitchFamily="34" charset="0"/>
              </a:rPr>
              <a:t>«История создания швейной машины. Классификация швейных машин.  Виды приводов. Устройство швейных машин.»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68526"/>
            <a:ext cx="8229600" cy="4500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Цель: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ознакомить с историей создания швейной машины, классификацией машин,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видами приводов, с заправкой швейной машины класса ПМЗ 2М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>
                <a:latin typeface="Verdana" panose="020B0604030504040204" pitchFamily="34" charset="0"/>
              </a:rPr>
              <a:t>Оборудование: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Verdana" panose="020B0604030504040204" pitchFamily="34" charset="0"/>
              </a:rPr>
              <a:t>Швейные машины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Verdana" panose="020B0604030504040204" pitchFamily="34" charset="0"/>
              </a:rPr>
              <a:t>Таблицы,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Verdana" panose="020B0604030504040204" pitchFamily="34" charset="0"/>
              </a:rPr>
              <a:t>Презентация</a:t>
            </a:r>
          </a:p>
        </p:txBody>
      </p:sp>
    </p:spTree>
    <p:extLst>
      <p:ext uri="{BB962C8B-B14F-4D97-AF65-F5344CB8AC3E}">
        <p14:creationId xmlns:p14="http://schemas.microsoft.com/office/powerpoint/2010/main" val="26670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машинная игла </a:t>
            </a:r>
          </a:p>
        </p:txBody>
      </p:sp>
      <p:pic>
        <p:nvPicPr>
          <p:cNvPr id="5123" name="Рисунок 5" descr="Бытовые швейные машины швейные иглы принадлежности: Dongsung 11/14/16 - Товары из Китая с Таобао(Taobao) - китайский интернет-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2168526"/>
            <a:ext cx="413067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6" descr="Иголки швей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68414"/>
            <a:ext cx="41148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1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Первая швейная машина</a:t>
            </a:r>
          </a:p>
        </p:txBody>
      </p:sp>
      <p:sp>
        <p:nvSpPr>
          <p:cNvPr id="6147" name="Прямоугольник 4"/>
          <p:cNvSpPr>
            <a:spLocks noChangeArrowheads="1"/>
          </p:cNvSpPr>
          <p:nvPr/>
        </p:nvSpPr>
        <p:spPr bwMode="auto">
          <a:xfrm>
            <a:off x="6248400" y="1905000"/>
            <a:ext cx="3962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2000">
                <a:latin typeface="Franklin Gothic Book" pitchFamily="34" charset="0"/>
              </a:rPr>
              <a:t>XV</a:t>
            </a:r>
            <a:r>
              <a:rPr lang="ru-RU" altLang="ru-RU" sz="2000">
                <a:latin typeface="Franklin Gothic Book" pitchFamily="34" charset="0"/>
              </a:rPr>
              <a:t>в. Проект машины для пошива одежды предложил </a:t>
            </a:r>
            <a:r>
              <a:rPr lang="ru-RU" altLang="ru-RU" sz="2000" b="1">
                <a:solidFill>
                  <a:srgbClr val="CC3300"/>
                </a:solidFill>
                <a:latin typeface="Franklin Gothic Book" pitchFamily="34" charset="0"/>
              </a:rPr>
              <a:t>Леонардо да Винчи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CC3300"/>
              </a:solidFill>
              <a:latin typeface="Franklin Gothic Book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Franklin Gothic Book" pitchFamily="34" charset="0"/>
              </a:rPr>
              <a:t>1834г.американец </a:t>
            </a:r>
            <a:r>
              <a:rPr lang="ru-RU" altLang="ru-RU" sz="2000" b="1">
                <a:solidFill>
                  <a:srgbClr val="CC3300"/>
                </a:solidFill>
                <a:latin typeface="Franklin Gothic Book" pitchFamily="34" charset="0"/>
              </a:rPr>
              <a:t>Уолтер Хант</a:t>
            </a:r>
            <a:r>
              <a:rPr lang="ru-RU" altLang="ru-RU" sz="2000">
                <a:latin typeface="Franklin Gothic Book" pitchFamily="34" charset="0"/>
              </a:rPr>
              <a:t> изобрел иглу с ушком и челнок (две нитки, но нет регулировки натяжения)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000">
              <a:latin typeface="Franklin Gothic Book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Franklin Gothic Book" pitchFamily="34" charset="0"/>
              </a:rPr>
              <a:t>1845г. американец </a:t>
            </a:r>
            <a:r>
              <a:rPr lang="ru-RU" altLang="ru-RU" sz="2000" b="1">
                <a:solidFill>
                  <a:srgbClr val="CC3300"/>
                </a:solidFill>
                <a:latin typeface="Franklin Gothic Book" pitchFamily="34" charset="0"/>
              </a:rPr>
              <a:t>Элиас Хоу </a:t>
            </a:r>
            <a:r>
              <a:rPr lang="ru-RU" altLang="ru-RU" sz="2000">
                <a:latin typeface="Franklin Gothic Book" pitchFamily="34" charset="0"/>
              </a:rPr>
              <a:t>получил патент на швейную машину челночного стежка</a:t>
            </a:r>
          </a:p>
        </p:txBody>
      </p:sp>
      <p:sp>
        <p:nvSpPr>
          <p:cNvPr id="6148" name="Прямоугольник 5"/>
          <p:cNvSpPr>
            <a:spLocks noChangeArrowheads="1"/>
          </p:cNvSpPr>
          <p:nvPr/>
        </p:nvSpPr>
        <p:spPr bwMode="auto">
          <a:xfrm>
            <a:off x="2057400" y="6096000"/>
            <a:ext cx="376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Franklin Gothic Book" pitchFamily="34" charset="0"/>
              </a:rPr>
              <a:t>Первая швейная машина Э.Хоу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1"/>
            <a:ext cx="39433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76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/>
              <a:t>Швейные машины фирмы</a:t>
            </a:r>
            <a:br>
              <a:rPr lang="ru-RU" altLang="ru-RU" sz="4000"/>
            </a:br>
            <a:r>
              <a:rPr lang="ru-RU" altLang="ru-RU" sz="4000"/>
              <a:t>Исаака Меррита Зингера 1850г.</a:t>
            </a:r>
          </a:p>
        </p:txBody>
      </p:sp>
      <p:graphicFrame>
        <p:nvGraphicFramePr>
          <p:cNvPr id="717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428875" y="1785939"/>
          <a:ext cx="7334250" cy="418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Точечный рисунок" r:id="rId3" imgW="7276190" imgH="4153480" progId="Paint.Picture">
                  <p:embed/>
                </p:oleObj>
              </mc:Choice>
              <mc:Fallback>
                <p:oleObj name="Точечный рисунок" r:id="rId3" imgW="7276190" imgH="41534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1785939"/>
                        <a:ext cx="7334250" cy="4186237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524000" y="6308726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Verdana" panose="020B0604030504040204" pitchFamily="34" charset="0"/>
              </a:rPr>
              <a:t>1900г. в г.Подольске основан завод по сборке швейных машин</a:t>
            </a:r>
          </a:p>
        </p:txBody>
      </p:sp>
    </p:spTree>
    <p:extLst>
      <p:ext uri="{BB962C8B-B14F-4D97-AF65-F5344CB8AC3E}">
        <p14:creationId xmlns:p14="http://schemas.microsoft.com/office/powerpoint/2010/main" val="36673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1981200" y="1447800"/>
            <a:ext cx="8458200" cy="914400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4400">
                <a:latin typeface="Comic Sans MS" panose="030F0702030302020204" pitchFamily="66" charset="0"/>
              </a:rPr>
              <a:t>Это устройство, выполняющее механические движения сшивания текстильных материалов</a:t>
            </a:r>
          </a:p>
        </p:txBody>
      </p:sp>
      <p:pic>
        <p:nvPicPr>
          <p:cNvPr id="4" name="Picture 3" descr="imgB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050" y="377826"/>
            <a:ext cx="9004300" cy="6003925"/>
          </a:xfrm>
          <a:noFill/>
        </p:spPr>
      </p:pic>
    </p:spTree>
    <p:extLst>
      <p:ext uri="{BB962C8B-B14F-4D97-AF65-F5344CB8AC3E}">
        <p14:creationId xmlns:p14="http://schemas.microsoft.com/office/powerpoint/2010/main" val="939391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Современные швейные машины</a:t>
            </a:r>
          </a:p>
        </p:txBody>
      </p:sp>
    </p:spTree>
    <p:extLst>
      <p:ext uri="{BB962C8B-B14F-4D97-AF65-F5344CB8AC3E}">
        <p14:creationId xmlns:p14="http://schemas.microsoft.com/office/powerpoint/2010/main" val="5995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4000">
                <a:solidFill>
                  <a:srgbClr val="006600"/>
                </a:solidFill>
              </a:rPr>
              <a:t>Классификация швейных машин</a:t>
            </a:r>
          </a:p>
        </p:txBody>
      </p:sp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4287838" y="5451476"/>
            <a:ext cx="3600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Verdana" panose="020B0604030504040204" pitchFamily="34" charset="0"/>
              </a:rPr>
              <a:t>2.</a:t>
            </a:r>
            <a:r>
              <a:rPr lang="ru-RU" altLang="ru-RU" sz="2400" b="1">
                <a:solidFill>
                  <a:schemeClr val="accent2"/>
                </a:solidFill>
                <a:latin typeface="Verdana" panose="020B0604030504040204" pitchFamily="34" charset="0"/>
              </a:rPr>
              <a:t>Универсальные</a:t>
            </a:r>
            <a:endParaRPr lang="ru-RU" altLang="ru-RU" sz="2400" b="1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pic>
        <p:nvPicPr>
          <p:cNvPr id="12" name="Picture 7" descr="21cc2f214a5aee008d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1338264"/>
            <a:ext cx="2152650" cy="2198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7" descr="Швейная машина Bernette 1065 &lt;i&gt;Bernina&lt;/i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360489"/>
            <a:ext cx="25844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7f20d443f6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9" y="4237039"/>
            <a:ext cx="23399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Швейная машина 450 &lt;i&gt;Janome&lt;/i&g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1" y="2730501"/>
            <a:ext cx="24542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2119314" y="3582988"/>
            <a:ext cx="2339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Verdana" panose="020B0604030504040204" pitchFamily="34" charset="0"/>
              </a:rPr>
              <a:t>1. Бытовые</a:t>
            </a:r>
          </a:p>
        </p:txBody>
      </p:sp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7826376" y="3654426"/>
            <a:ext cx="2339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  <a:latin typeface="Verdana" panose="020B0604030504040204" pitchFamily="34" charset="0"/>
              </a:rPr>
              <a:t>3. </a:t>
            </a:r>
            <a:r>
              <a:rPr lang="ru-RU" altLang="ru-RU" sz="2400" b="1">
                <a:solidFill>
                  <a:schemeClr val="accent2"/>
                </a:solidFill>
                <a:latin typeface="Verdana" panose="020B0604030504040204" pitchFamily="34" charset="0"/>
              </a:rPr>
              <a:t>Автоматы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1765300" y="6164263"/>
            <a:ext cx="313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Verdana" panose="020B0604030504040204" pitchFamily="34" charset="0"/>
              </a:rPr>
              <a:t>4.Полуавтоматы</a:t>
            </a:r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7370763" y="6350001"/>
            <a:ext cx="3059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chemeClr val="accent2"/>
                </a:solidFill>
                <a:latin typeface="Verdana" panose="020B0604030504040204" pitchFamily="34" charset="0"/>
              </a:rPr>
              <a:t>5.Специальные</a:t>
            </a:r>
          </a:p>
        </p:txBody>
      </p:sp>
      <p:pic>
        <p:nvPicPr>
          <p:cNvPr id="10252" name="Рисунок 12" descr="Машины швейные стачивающе-обметочные одноигольные трехниточны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4192589"/>
            <a:ext cx="25336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7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454</Words>
  <Application>Microsoft Office PowerPoint</Application>
  <PresentationFormat>Широкоэкранный</PresentationFormat>
  <Paragraphs>145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Franklin Gothic Book</vt:lpstr>
      <vt:lpstr>Times New Roman</vt:lpstr>
      <vt:lpstr>Verdana</vt:lpstr>
      <vt:lpstr>Wingdings 2</vt:lpstr>
      <vt:lpstr>Тема Office</vt:lpstr>
      <vt:lpstr>Точечный рисунок</vt:lpstr>
      <vt:lpstr>Муниципальное бюджетное общеобразовательное учреждение средняя общеобразовательная школа № 10  с углублённым изучением отдельных предметов  г. Сургута</vt:lpstr>
      <vt:lpstr>Презентация PowerPoint</vt:lpstr>
      <vt:lpstr>Уроки1-2 «История создания швейной машины. Классификация швейных машин.  Виды приводов. Устройство швейных машин.»</vt:lpstr>
      <vt:lpstr>машинная игла </vt:lpstr>
      <vt:lpstr>Первая швейная машина</vt:lpstr>
      <vt:lpstr>Швейные машины фирмы Исаака Меррита Зингера 1850г.</vt:lpstr>
      <vt:lpstr>Презентация PowerPoint</vt:lpstr>
      <vt:lpstr>Современные швейные машины</vt:lpstr>
      <vt:lpstr>Классификация швейных машин</vt:lpstr>
      <vt:lpstr>ПРИВОД</vt:lpstr>
      <vt:lpstr>Виды приводов  </vt:lpstr>
      <vt:lpstr>1.Ручной привод</vt:lpstr>
      <vt:lpstr>2.Ножной привод</vt:lpstr>
      <vt:lpstr>3.Электрический привод</vt:lpstr>
      <vt:lpstr>Устройство швейной машины  2-М класса ПМЗ</vt:lpstr>
      <vt:lpstr>Заправка верхней  нити </vt:lpstr>
      <vt:lpstr>Презентация PowerPoint</vt:lpstr>
      <vt:lpstr>Презентация PowerPoint</vt:lpstr>
      <vt:lpstr>Заправка нижней нитки </vt:lpstr>
      <vt:lpstr>Проверь себя</vt:lpstr>
      <vt:lpstr>Проверь себя</vt:lpstr>
      <vt:lpstr>Правила работы  на швейной машине</vt:lpstr>
      <vt:lpstr>Домашнее задание </vt:lpstr>
      <vt:lpstr>Используемая литература: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средняя общеобразовательная школа № 10  с углублённым изучением отдельных предметов  г. Сургута</dc:title>
  <dc:creator>Лилия Павловна</dc:creator>
  <cp:lastModifiedBy>Лилия Павловна</cp:lastModifiedBy>
  <cp:revision>2</cp:revision>
  <dcterms:created xsi:type="dcterms:W3CDTF">2014-12-04T05:58:18Z</dcterms:created>
  <dcterms:modified xsi:type="dcterms:W3CDTF">2014-12-04T06:02:39Z</dcterms:modified>
</cp:coreProperties>
</file>