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300" r:id="rId2"/>
    <p:sldId id="256" r:id="rId3"/>
    <p:sldId id="259" r:id="rId4"/>
    <p:sldId id="290" r:id="rId5"/>
    <p:sldId id="291" r:id="rId6"/>
    <p:sldId id="289" r:id="rId7"/>
    <p:sldId id="292" r:id="rId8"/>
    <p:sldId id="286" r:id="rId9"/>
    <p:sldId id="287" r:id="rId10"/>
    <p:sldId id="288" r:id="rId11"/>
    <p:sldId id="293" r:id="rId12"/>
    <p:sldId id="297" r:id="rId13"/>
    <p:sldId id="298" r:id="rId14"/>
    <p:sldId id="299" r:id="rId15"/>
    <p:sldId id="281" r:id="rId16"/>
    <p:sldId id="282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478" autoAdjust="0"/>
  </p:normalViewPr>
  <p:slideViewPr>
    <p:cSldViewPr>
      <p:cViewPr varScale="1">
        <p:scale>
          <a:sx n="82" d="100"/>
          <a:sy n="82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3E1E-E029-489B-8A39-06469D6AB90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D6BB-C358-4070-8BA7-D6C1BDC0F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1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D6BB-C358-4070-8BA7-D6C1BDC0F3E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D6BB-C358-4070-8BA7-D6C1BDC0F3E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D6BB-C358-4070-8BA7-D6C1BDC0F3E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D6BB-C358-4070-8BA7-D6C1BDC0F3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D6BB-C358-4070-8BA7-D6C1BDC0F3E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D6BB-C358-4070-8BA7-D6C1BDC0F3E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D6BB-C358-4070-8BA7-D6C1BDC0F3E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D6BB-C358-4070-8BA7-D6C1BDC0F3E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264773-EEA1-4A71-9E67-9C5BBDFDBC5D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967A35-564C-4F99-A4F0-569ECB0E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fline.ru/transfer-factor/immunity" TargetMode="External"/><Relationship Id="rId2" Type="http://schemas.openxmlformats.org/officeDocument/2006/relationships/hyperlink" Target="http://sporter.md/posts/plavanie/tehnika-plavaniya-krolem-na-grudi--chastj-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952328"/>
          </a:xfrm>
        </p:spPr>
        <p:txBody>
          <a:bodyPr>
            <a:normAutofit/>
          </a:bodyPr>
          <a:lstStyle/>
          <a:p>
            <a:r>
              <a:rPr lang="ru-RU" dirty="0" err="1" smtClean="0"/>
              <a:t>Чубасова</a:t>
            </a:r>
            <a:r>
              <a:rPr lang="ru-RU" dirty="0" smtClean="0"/>
              <a:t> Анна Владимировна</a:t>
            </a:r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Плавание оказывает мощный оздоровительный эффект на: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1780" y="1844824"/>
            <a:ext cx="396044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Иммунную систему</a:t>
            </a:r>
            <a:endParaRPr lang="ru-RU" sz="2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51520" y="1484784"/>
            <a:ext cx="0" cy="475252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1520" y="2060848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819650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48880"/>
            <a:ext cx="3328716" cy="4382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Плавание оказывает мощный оздоровительный эффект на: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844824"/>
            <a:ext cx="424847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Опорно-двигательную систему</a:t>
            </a:r>
            <a:endParaRPr lang="ru-RU" sz="2400" dirty="0"/>
          </a:p>
        </p:txBody>
      </p:sp>
      <p:pic>
        <p:nvPicPr>
          <p:cNvPr id="3076" name="Picture 4" descr="C:\Users\Anna\Desktop\Картинки\плавание\плавание и опорно-двиг.png"/>
          <p:cNvPicPr>
            <a:picLocks noChangeAspect="1" noChangeArrowheads="1"/>
          </p:cNvPicPr>
          <p:nvPr/>
        </p:nvPicPr>
        <p:blipFill>
          <a:blip r:embed="rId3" cstate="print"/>
          <a:srcRect l="68094"/>
          <a:stretch>
            <a:fillRect/>
          </a:stretch>
        </p:blipFill>
        <p:spPr bwMode="auto">
          <a:xfrm>
            <a:off x="5868144" y="2344862"/>
            <a:ext cx="3024000" cy="4513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251520" y="1484784"/>
            <a:ext cx="0" cy="475252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1520" y="2060848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4" name="Picture 2" descr="C:\Users\Anna\Desktop\Картинки\плавание\бра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20"/>
            <a:ext cx="508470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Плавание оказывает мощный оздоровительный эффект на: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51520" y="1484784"/>
            <a:ext cx="0" cy="475252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1520" y="2060848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776" y="1844824"/>
            <a:ext cx="352839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Дыхательную систему</a:t>
            </a:r>
            <a:endParaRPr lang="ru-RU" sz="2400" dirty="0"/>
          </a:p>
        </p:txBody>
      </p:sp>
      <p:pic>
        <p:nvPicPr>
          <p:cNvPr id="1026" name="Picture 2" descr="C:\Users\Anna\Desktop\Картинки\плавание\б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849694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Плавание оказывает мощный оздоровительный эффект на: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51520" y="1484784"/>
            <a:ext cx="0" cy="475252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1520" y="2060848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3768" y="1844824"/>
            <a:ext cx="424847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Сердечно-сосудистую</a:t>
            </a:r>
            <a:r>
              <a:rPr lang="ru-RU" sz="2400" dirty="0" smtClean="0"/>
              <a:t> систему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3240360" cy="4360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Anna\Desktop\Картинки\плавание\баттерфляй.jpeg"/>
          <p:cNvPicPr>
            <a:picLocks noChangeAspect="1" noChangeArrowheads="1"/>
          </p:cNvPicPr>
          <p:nvPr/>
        </p:nvPicPr>
        <p:blipFill>
          <a:blip r:embed="rId4" cstate="print"/>
          <a:srcRect l="1976" t="4561" r="1405"/>
          <a:stretch>
            <a:fillRect/>
          </a:stretch>
        </p:blipFill>
        <p:spPr bwMode="auto">
          <a:xfrm>
            <a:off x="323528" y="2780928"/>
            <a:ext cx="5256584" cy="3013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Плавание оказывает мощный оздоровительный эффект на: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51520" y="1484784"/>
            <a:ext cx="0" cy="475252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1520" y="2060848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7784" y="1844824"/>
            <a:ext cx="374441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Нервную систему</a:t>
            </a:r>
            <a:endParaRPr lang="ru-RU" sz="2400" dirty="0"/>
          </a:p>
        </p:txBody>
      </p:sp>
      <p:pic>
        <p:nvPicPr>
          <p:cNvPr id="5122" name="Picture 2" descr="C:\Users\Anna\Desktop\Картинки\плавание\кроль спина.jpg"/>
          <p:cNvPicPr>
            <a:picLocks noChangeAspect="1" noChangeArrowheads="1"/>
          </p:cNvPicPr>
          <p:nvPr/>
        </p:nvPicPr>
        <p:blipFill>
          <a:blip r:embed="rId3" cstate="print"/>
          <a:srcRect l="18794" t="23268" r="11401" b="14086"/>
          <a:stretch>
            <a:fillRect/>
          </a:stretch>
        </p:blipFill>
        <p:spPr bwMode="auto">
          <a:xfrm>
            <a:off x="395536" y="2636912"/>
            <a:ext cx="5760640" cy="3877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Anna\Desktop\Картинки\плавание\нервная сист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48880"/>
            <a:ext cx="2397608" cy="43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1268761"/>
            <a:ext cx="8640960" cy="5185242"/>
            <a:chOff x="251520" y="1268761"/>
            <a:chExt cx="8640960" cy="5185242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1268761"/>
              <a:ext cx="8640960" cy="467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dirty="0" smtClean="0"/>
                <a:t> </a:t>
              </a:r>
              <a:r>
                <a:rPr lang="ru-RU" sz="2000" dirty="0" smtClean="0"/>
                <a:t>Написать рассуждение на тему: «Что для меня значит плавание»</a:t>
              </a:r>
            </a:p>
            <a:p>
              <a:endParaRPr lang="ru-RU" sz="2400" dirty="0" smtClean="0">
                <a:latin typeface="Franklin Gothic Medium" pitchFamily="34" charset="0"/>
              </a:endParaRPr>
            </a:p>
            <a:p>
              <a:endParaRPr lang="ru-RU" sz="2400" dirty="0" smtClean="0">
                <a:latin typeface="Franklin Gothic Medium" pitchFamily="34" charset="0"/>
              </a:endParaRPr>
            </a:p>
            <a:p>
              <a:r>
                <a:rPr lang="ru-RU" sz="2400" dirty="0" smtClean="0">
                  <a:latin typeface="Franklin Gothic Medium" pitchFamily="34" charset="0"/>
                </a:rPr>
                <a:t> </a:t>
              </a:r>
            </a:p>
            <a:p>
              <a:r>
                <a:rPr lang="ru-RU" sz="2000" dirty="0" smtClean="0"/>
                <a:t>Оценить урок:</a:t>
              </a:r>
            </a:p>
            <a:p>
              <a:pPr>
                <a:lnSpc>
                  <a:spcPct val="150000"/>
                </a:lnSpc>
                <a:buFontTx/>
                <a:buChar char="-"/>
              </a:pPr>
              <a:r>
                <a:rPr lang="ru-RU" sz="2000" dirty="0" smtClean="0"/>
                <a:t> если урок для Вас был полезен и интересен, покажите/нарисуйте зеленый прямоугольник - </a:t>
              </a:r>
            </a:p>
            <a:p>
              <a:pPr>
                <a:lnSpc>
                  <a:spcPct val="150000"/>
                </a:lnSpc>
                <a:buFontTx/>
                <a:buChar char="-"/>
              </a:pPr>
              <a:r>
                <a:rPr lang="ru-RU" sz="2400" dirty="0" smtClean="0">
                  <a:latin typeface="Franklin Gothic Medium" pitchFamily="34" charset="0"/>
                </a:rPr>
                <a:t> </a:t>
              </a:r>
              <a:r>
                <a:rPr lang="ru-RU" sz="2000" dirty="0" smtClean="0"/>
                <a:t>если урок показался Вам скучным и неинтересным, покажите/нарисуйте красный прямоугольник -    </a:t>
              </a:r>
            </a:p>
            <a:p>
              <a:pPr>
                <a:lnSpc>
                  <a:spcPct val="150000"/>
                </a:lnSpc>
                <a:buFontTx/>
                <a:buChar char="-"/>
              </a:pPr>
              <a:endParaRPr lang="ru-RU" sz="2000" dirty="0" smtClean="0"/>
            </a:p>
            <a:p>
              <a:pPr>
                <a:lnSpc>
                  <a:spcPct val="150000"/>
                </a:lnSpc>
                <a:buFontTx/>
                <a:buChar char="-"/>
              </a:pPr>
              <a:r>
                <a:rPr lang="ru-RU" sz="2000" dirty="0" smtClean="0"/>
                <a:t> если урок был не плох, покажите/нарисуйте оранжевый прямоугольника -  </a:t>
              </a:r>
              <a:endParaRPr lang="ru-RU" sz="2000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3500559"/>
              <a:ext cx="1009650" cy="51424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3595565" y="4333427"/>
              <a:ext cx="504723" cy="100012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101" name="Picture 5" descr="C:\Users\Anna\Desktop\Картинки\плавание\рыбки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1988696"/>
              <a:ext cx="2898502" cy="6733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3419872" y="4653136"/>
              <a:ext cx="864096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7916045" y="5701579"/>
              <a:ext cx="504723" cy="100012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7740352" y="6021288"/>
              <a:ext cx="864096" cy="360040"/>
            </a:xfrm>
            <a:prstGeom prst="rect">
              <a:avLst/>
            </a:prstGeom>
            <a:solidFill>
              <a:srgbClr val="EA7616"/>
            </a:solidFill>
            <a:ln>
              <a:solidFill>
                <a:srgbClr val="EA7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Спасибо за внимание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C:\Users\Anna\Desktop\Картинки\плавание\дельфин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662" y="1124744"/>
            <a:ext cx="6084676" cy="4563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49252"/>
            <a:ext cx="8229600" cy="37087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1100" b="0" dirty="0" smtClean="0">
                <a:solidFill>
                  <a:schemeClr val="bg1"/>
                </a:solidFill>
                <a:effectLst/>
              </a:rPr>
              <a:t>Ссылки на картинки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solidFill>
                  <a:schemeClr val="bg1"/>
                </a:solidFill>
                <a:effectLst/>
              </a:rPr>
              <a:t>http://sporter.md/posts/plavanie/tehnika-plavaniya-krolem-na-grudi--chastj-2 </a:t>
            </a:r>
            <a:r>
              <a:rPr lang="ru-RU" sz="1100" b="0" dirty="0" smtClean="0">
                <a:solidFill>
                  <a:schemeClr val="bg1"/>
                </a:solidFill>
                <a:effectLst/>
                <a:hlinkClick r:id="rId2"/>
              </a:rPr>
              <a:t> 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- кроль на груди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solidFill>
                  <a:schemeClr val="bg1"/>
                </a:solidFill>
                <a:effectLst/>
              </a:rPr>
              <a:t> http://tfline.ru/transfer-factor/immunity</a:t>
            </a:r>
            <a:r>
              <a:rPr lang="en-US" sz="1100" b="0" dirty="0" smtClean="0">
                <a:solidFill>
                  <a:schemeClr val="bg1"/>
                </a:solidFill>
                <a:effectLst/>
                <a:hlinkClick r:id="rId3"/>
              </a:rPr>
              <a:t> 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- </a:t>
            </a:r>
            <a:r>
              <a:rPr lang="ru-RU" sz="1100" b="0" dirty="0" err="1" smtClean="0">
                <a:solidFill>
                  <a:schemeClr val="bg1"/>
                </a:solidFill>
                <a:effectLst/>
              </a:rPr>
              <a:t>имунная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 система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solidFill>
                  <a:schemeClr val="bg1"/>
                </a:solidFill>
                <a:effectLst/>
              </a:rPr>
              <a:t> http://krasnodar.yainfo.su/news/sochi-mozhet-prinjat-chempionat-mira-po-plavaniju-v-2020-godu/ 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- брасс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solidFill>
                  <a:schemeClr val="bg1"/>
                </a:solidFill>
                <a:effectLst/>
              </a:rPr>
              <a:t> http://lib2.znate.ru/docs/index-319468.html?page=2 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 - опорно-двигательная система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solidFill>
                  <a:schemeClr val="bg1"/>
                </a:solidFill>
                <a:effectLst/>
              </a:rPr>
              <a:t> http://www.cityweekend.com.cn/shanghai/events/125574/ 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- баттерфляй</a:t>
            </a:r>
            <a:r>
              <a:rPr lang="en-US" sz="1100" b="0" dirty="0" smtClean="0">
                <a:solidFill>
                  <a:schemeClr val="bg1"/>
                </a:solidFill>
                <a:effectLst/>
              </a:rPr>
              <a:t> http://ua.coolreferat.com/%D0%97%D0%B0%D0%B1%D0%BE%D0%BB%D0%B5%D0%B2%D0%B0%D0%BD%D0%B8%D1%8F_%D0%B4%D1%8B%D1%85%D0%B0%D1%82%D0%B5%D0%BB%D1%8C%D0%BD%D0%BE%D0%B9_%D1%81%D0%B8%D1%81%D1%82%D0%B5%D0%BC%D1%8B_%D0%B8_%D0%B8%D1%85_%D0%BF%D1%80%D0%B5%D0%B4%D1%83%D0%BF%D1%80%D0%B5%D0%B6%D0%B4%D0%B5%D0%BD%D0%B8%D0%B5 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- дыхательная система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solidFill>
                  <a:schemeClr val="bg1"/>
                </a:solidFill>
                <a:effectLst/>
              </a:rPr>
              <a:t>http://ok.ya1.ru/index.php?newsid=110248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- баттерфляй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solidFill>
                  <a:schemeClr val="bg1"/>
                </a:solidFill>
                <a:effectLst/>
              </a:rPr>
              <a:t>http://900igr.net/fotografii/biologija/Sistemy-organov-cheloveka/016-Serdechno-sosudistaja-sistema.html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- </a:t>
            </a:r>
            <a:r>
              <a:rPr lang="ru-RU" sz="1100" b="0" dirty="0" err="1" smtClean="0">
                <a:solidFill>
                  <a:schemeClr val="bg1"/>
                </a:solidFill>
                <a:effectLst/>
              </a:rPr>
              <a:t>сердечно-сосудистая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 система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solidFill>
                  <a:schemeClr val="bg1"/>
                </a:solidFill>
                <a:effectLst/>
              </a:rPr>
              <a:t> http://o6oi.ru/main.php/wallpapers/sport/plavanie/0007.jpg.html?g2_imageViewsIndex=2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- кроль на спине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solidFill>
                  <a:schemeClr val="bg1"/>
                </a:solidFill>
                <a:effectLst/>
              </a:rPr>
              <a:t> http://sejarahdunia.us/nervous/nervous-system-definition-of-nervous-system-by-the-free-.html 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 - нервная система</a:t>
            </a:r>
            <a:br>
              <a:rPr lang="ru-RU" sz="1100" b="0" dirty="0" smtClean="0">
                <a:solidFill>
                  <a:schemeClr val="bg1"/>
                </a:solidFill>
                <a:effectLst/>
              </a:rPr>
            </a:br>
            <a:r>
              <a:rPr lang="en-US" sz="1100" b="0" dirty="0" smtClean="0">
                <a:effectLst/>
              </a:rPr>
              <a:t> </a:t>
            </a:r>
            <a:r>
              <a:rPr lang="en-US" sz="1100" b="0" dirty="0" smtClean="0">
                <a:solidFill>
                  <a:schemeClr val="bg1"/>
                </a:solidFill>
                <a:effectLst/>
              </a:rPr>
              <a:t>http://99px.ru/avatari/95393/ </a:t>
            </a:r>
            <a:r>
              <a:rPr lang="ru-RU" sz="1100" b="0" dirty="0" smtClean="0">
                <a:solidFill>
                  <a:schemeClr val="bg1"/>
                </a:solidFill>
                <a:effectLst/>
              </a:rPr>
              <a:t> - дельфин с шариками</a:t>
            </a:r>
            <a:r>
              <a:rPr lang="ru-RU" sz="1100" b="0" dirty="0" smtClean="0">
                <a:solidFill>
                  <a:schemeClr val="bg1"/>
                </a:solidFill>
                <a:effectLst/>
                <a:latin typeface="Franklin Gothic Medium" pitchFamily="34" charset="0"/>
              </a:rPr>
              <a:t/>
            </a:r>
            <a:br>
              <a:rPr lang="ru-RU" sz="1100" b="0" dirty="0" smtClean="0">
                <a:solidFill>
                  <a:schemeClr val="bg1"/>
                </a:solidFill>
                <a:effectLst/>
                <a:latin typeface="Franklin Gothic Medium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effectLst/>
                <a:latin typeface="Franklin Gothic Medium" pitchFamily="34" charset="0"/>
              </a:rPr>
              <a:t/>
            </a:r>
            <a:br>
              <a:rPr lang="ru-RU" sz="1100" dirty="0" smtClean="0">
                <a:solidFill>
                  <a:schemeClr val="bg1"/>
                </a:solidFill>
                <a:effectLst/>
                <a:latin typeface="Franklin Gothic Medium" pitchFamily="34" charset="0"/>
              </a:rPr>
            </a:br>
            <a:r>
              <a:rPr lang="ru-RU" sz="800" dirty="0" smtClean="0">
                <a:solidFill>
                  <a:schemeClr val="bg1"/>
                </a:solidFill>
              </a:rPr>
              <a:t/>
            </a:r>
            <a:br>
              <a:rPr lang="ru-RU" sz="800" dirty="0" smtClean="0">
                <a:solidFill>
                  <a:schemeClr val="bg1"/>
                </a:solidFill>
              </a:rPr>
            </a:br>
            <a:r>
              <a:rPr lang="ru-RU" sz="800" dirty="0" smtClean="0">
                <a:solidFill>
                  <a:schemeClr val="bg1"/>
                </a:solidFill>
              </a:rPr>
              <a:t/>
            </a:r>
            <a:br>
              <a:rPr lang="ru-RU" sz="800" dirty="0" smtClean="0">
                <a:solidFill>
                  <a:schemeClr val="bg1"/>
                </a:solidFill>
              </a:rPr>
            </a:br>
            <a:r>
              <a:rPr lang="ru-RU" sz="800" dirty="0" smtClean="0">
                <a:solidFill>
                  <a:schemeClr val="bg1"/>
                </a:solidFill>
              </a:rPr>
              <a:t/>
            </a:r>
            <a:br>
              <a:rPr lang="ru-RU" sz="800" dirty="0" smtClean="0">
                <a:solidFill>
                  <a:schemeClr val="bg1"/>
                </a:solidFill>
              </a:rPr>
            </a:br>
            <a:r>
              <a:rPr lang="ru-RU" sz="800" dirty="0" smtClean="0">
                <a:solidFill>
                  <a:schemeClr val="bg1"/>
                </a:solidFill>
              </a:rPr>
              <a:t/>
            </a:r>
            <a:br>
              <a:rPr lang="ru-RU" sz="800" dirty="0" smtClean="0">
                <a:solidFill>
                  <a:schemeClr val="bg1"/>
                </a:solidFill>
              </a:rPr>
            </a:br>
            <a:r>
              <a:rPr lang="ru-RU" sz="800" dirty="0" smtClean="0">
                <a:solidFill>
                  <a:schemeClr val="bg1"/>
                </a:solidFill>
              </a:rPr>
              <a:t/>
            </a:r>
            <a:br>
              <a:rPr lang="ru-RU" sz="800" dirty="0" smtClean="0">
                <a:solidFill>
                  <a:schemeClr val="bg1"/>
                </a:solidFill>
              </a:rPr>
            </a:b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6176" y="3501008"/>
            <a:ext cx="7851648" cy="1139552"/>
          </a:xfrm>
        </p:spPr>
        <p:txBody>
          <a:bodyPr>
            <a:noAutofit/>
          </a:bodyPr>
          <a:lstStyle/>
          <a:p>
            <a:pPr algn="ctr"/>
            <a:r>
              <a:rPr lang="ru-RU" sz="4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Физическая культура (плавание)</a:t>
            </a:r>
            <a:endParaRPr lang="ru-RU" sz="40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869160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>
                <a:latin typeface="Franklin Gothic Medium" pitchFamily="34" charset="0"/>
              </a:rPr>
              <a:t>Урок на тему</a:t>
            </a:r>
            <a:r>
              <a:rPr lang="ru-RU" sz="2000" dirty="0" smtClean="0">
                <a:latin typeface="Franklin Gothic Medium" pitchFamily="34" charset="0"/>
              </a:rPr>
              <a:t>: Гигиена плавания. Значение плавания как средства укрепления здоровья.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1027" name="Picture 3" descr="C:\Users\Anna\Desktop\ФОТО\Плавание_школа471\Доп обр\Фильм\Мат-л для фильма\Герб1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159732" y="260648"/>
            <a:ext cx="4824536" cy="3040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Плавание как вид физических упражнений и спорта.</a:t>
            </a:r>
            <a:endParaRPr lang="ru-RU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2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- Умение держаться на воде (статическое плавание) и продвигаться в нужном направлении (динамическое плавание).</a:t>
            </a:r>
            <a:endParaRPr lang="ru-RU" sz="2400" dirty="0"/>
          </a:p>
        </p:txBody>
      </p:sp>
      <p:pic>
        <p:nvPicPr>
          <p:cNvPr id="3" name="Picture 2" descr="C:\Users\Anna\Desktop\Картинки\плавание\плов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4896544" cy="3152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Гигиена плавания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C:\Users\Anna\Desktop\Картинки\плавание\мой додыр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524000" y="1844824"/>
            <a:ext cx="60960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Гигиена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51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Гигиея</a:t>
            </a:r>
            <a:r>
              <a:rPr lang="ru-RU" sz="2400" dirty="0" smtClean="0"/>
              <a:t> – богиня здоровья, дочь мудреца и врача Асклепия. Именем этой богини названа наука Гигиена, которая изучает влияние труда и быта на здоровье человека.</a:t>
            </a:r>
            <a:endParaRPr lang="ru-RU" sz="2400" dirty="0"/>
          </a:p>
        </p:txBody>
      </p:sp>
      <p:pic>
        <p:nvPicPr>
          <p:cNvPr id="6" name="Picture 3" descr="C:\Users\Anna\Desktop\Картинки\плавание\гиги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24744"/>
            <a:ext cx="2304256" cy="384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64096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Личная гигиена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72000" y="764704"/>
            <a:ext cx="0" cy="21602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1412776"/>
            <a:ext cx="19442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99892" y="1412776"/>
            <a:ext cx="19442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Чистота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1340768"/>
            <a:ext cx="223224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Чередование труда, отдыха и спорта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980728"/>
            <a:ext cx="691276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71600" y="9807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9807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84368" y="9807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347864" y="1988840"/>
            <a:ext cx="2448272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167844" y="4581128"/>
            <a:ext cx="2808312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11760" y="2420888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Уход за кожей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67744" y="5085184"/>
            <a:ext cx="19442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Гигиена ротовой полости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5085184"/>
            <a:ext cx="19442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4" y="2420889"/>
            <a:ext cx="1944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Уход за волосами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948264" y="2204864"/>
            <a:ext cx="2016224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Franklin Gothic Medium" pitchFamily="34" charset="0"/>
              </a:rPr>
              <a:t>После школы отдыхай, но только не валяйся. В доме помогай, гуляй и закаляйся</a:t>
            </a:r>
            <a:endParaRPr lang="ru-RU" sz="1600" dirty="0">
              <a:latin typeface="Franklin Gothic Medium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347864" y="19888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203848" y="45811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852936"/>
            <a:ext cx="1008112" cy="1515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3"/>
            <a:ext cx="1656184" cy="1420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1440160" cy="2313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509120"/>
            <a:ext cx="1407297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4572000" y="1844824"/>
            <a:ext cx="0" cy="47525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96136" y="19888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940152" y="45811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512" y="2060848"/>
            <a:ext cx="2016224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Franklin Gothic Medium" pitchFamily="34" charset="0"/>
              </a:rPr>
              <a:t>Я люблю свой режим дня!</a:t>
            </a:r>
          </a:p>
          <a:p>
            <a:pPr algn="ctr"/>
            <a:r>
              <a:rPr lang="ru-RU" sz="1600" dirty="0" smtClean="0">
                <a:latin typeface="Franklin Gothic Medium" pitchFamily="34" charset="0"/>
              </a:rPr>
              <a:t>Он - помощник  для меня</a:t>
            </a:r>
            <a:r>
              <a:rPr lang="ru-RU" sz="1600" i="1" dirty="0" smtClean="0">
                <a:latin typeface="Franklin Gothic Medium" pitchFamily="34" charset="0"/>
              </a:rPr>
              <a:t>!</a:t>
            </a:r>
            <a:endParaRPr lang="ru-RU" sz="1600" dirty="0"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864096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 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Комплекс мероприятий по подготовке воды и уходу за ней</a:t>
            </a:r>
            <a:endParaRPr lang="ru-RU" sz="4000" b="1" dirty="0">
              <a:latin typeface="+mj-lt"/>
            </a:endParaRPr>
          </a:p>
        </p:txBody>
      </p:sp>
      <p:cxnSp>
        <p:nvCxnSpPr>
          <p:cNvPr id="15" name="Прямая соединительная линия 14"/>
          <p:cNvCxnSpPr>
            <a:stCxn id="6" idx="2"/>
          </p:cNvCxnSpPr>
          <p:nvPr/>
        </p:nvCxnSpPr>
        <p:spPr>
          <a:xfrm>
            <a:off x="4572000" y="1440071"/>
            <a:ext cx="0" cy="18872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1628800"/>
            <a:ext cx="849694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71600" y="16288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91880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868144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028384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95736" y="1988840"/>
            <a:ext cx="223224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рециркуляции 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2060848"/>
            <a:ext cx="14401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Подогрев 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1988840"/>
            <a:ext cx="1800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Механическая очистка 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8024" y="1988840"/>
            <a:ext cx="20882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Обеззараживание 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2924944"/>
            <a:ext cx="158417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Необходим для поддержания комфортной температуры в чаше бассейна. Температура воды в бассейне составляет 25-28 °С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2924944"/>
            <a:ext cx="223224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Необходима для равномерного перемешивания воды во всех частях бассейна.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092280" y="2887682"/>
            <a:ext cx="18002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Очистка воды от таких загрязнителей как мусор, пыль, песок, отмершие микроорганизм. Осуществляется с помощью специальных фильтров. (песочных, мембранных, угольных).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788024" y="2924944"/>
            <a:ext cx="2088232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Уничтожение биологически активных загрязнителей и продуктов жизнедеятельности (микроорганизмы, водоросли, бактерии, вирусы, потожировые выделения).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864096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Обеззараживание воды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1600" y="1268760"/>
            <a:ext cx="792088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/>
              <a:t>Реагентные</a:t>
            </a:r>
            <a:r>
              <a:rPr lang="ru-RU" dirty="0" smtClean="0"/>
              <a:t> методы. Дезинфекция достигается путем внесения в воду биологически активных химических соединений (хлорирование, </a:t>
            </a:r>
            <a:r>
              <a:rPr lang="ru-RU" dirty="0" err="1" smtClean="0"/>
              <a:t>бромирование</a:t>
            </a:r>
            <a:r>
              <a:rPr lang="ru-RU" dirty="0" smtClean="0"/>
              <a:t>, озонирование, использование кислородсодержащих реагентов, комбинированных препаратов типа «хлор + кислород» и т.п.).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71600" y="3429000"/>
            <a:ext cx="792088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err="1" smtClean="0"/>
              <a:t>Безреагентные</a:t>
            </a:r>
            <a:r>
              <a:rPr lang="ru-RU" dirty="0" smtClean="0"/>
              <a:t> методы. Обработка воды физическим воздействием (ультрафиолет, ультразвук, </a:t>
            </a:r>
            <a:r>
              <a:rPr lang="ru-RU" dirty="0" err="1" smtClean="0"/>
              <a:t>электроимпульсы</a:t>
            </a:r>
            <a:r>
              <a:rPr lang="ru-RU" dirty="0" smtClean="0"/>
              <a:t> и т.п.);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1600" y="4869160"/>
            <a:ext cx="792088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Комбинированные методы. Используются различные комбинации </a:t>
            </a:r>
            <a:r>
              <a:rPr lang="ru-RU" dirty="0" err="1" smtClean="0"/>
              <a:t>реагентных</a:t>
            </a:r>
            <a:r>
              <a:rPr lang="ru-RU" dirty="0" smtClean="0"/>
              <a:t> и </a:t>
            </a:r>
            <a:r>
              <a:rPr lang="ru-RU" dirty="0" err="1" smtClean="0"/>
              <a:t>безреагентных</a:t>
            </a:r>
            <a:r>
              <a:rPr lang="ru-RU" dirty="0" smtClean="0"/>
              <a:t> методов.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51520" y="836712"/>
            <a:ext cx="0" cy="475252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1520" y="22048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1520" y="37890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1520" y="53012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864096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Значение плавания как средства укрепления здоровья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836" y="1988840"/>
            <a:ext cx="2952328" cy="437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1562</TotalTime>
  <Words>395</Words>
  <Application>Microsoft Office PowerPoint</Application>
  <PresentationFormat>Экран (4:3)</PresentationFormat>
  <Paragraphs>63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Чубасова Анна Владимировна  </vt:lpstr>
      <vt:lpstr>Физическая культура (плавание)</vt:lpstr>
      <vt:lpstr>Плавание как вид физических упражнений и спорта.</vt:lpstr>
      <vt:lpstr>Гигиена плавания</vt:lpstr>
      <vt:lpstr>Гигиена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  <vt:lpstr>Презентация PowerPoint</vt:lpstr>
      <vt:lpstr>Ссылки на картинки http://sporter.md/posts/plavanie/tehnika-plavaniya-krolem-na-grudi--chastj-2  - кроль на груди  http://tfline.ru/transfer-factor/immunity - имунная система  http://krasnodar.yainfo.su/news/sochi-mozhet-prinjat-chempionat-mira-po-plavaniju-v-2020-godu/ - брасс  http://lib2.znate.ru/docs/index-319468.html?page=2  - опорно-двигательная система  http://www.cityweekend.com.cn/shanghai/events/125574/ - баттерфляй http://ua.coolreferat.com/%D0%97%D0%B0%D0%B1%D0%BE%D0%BB%D0%B5%D0%B2%D0%B0%D0%BD%D0%B8%D1%8F_%D0%B4%D1%8B%D1%85%D0%B0%D1%82%D0%B5%D0%BB%D1%8C%D0%BD%D0%BE%D0%B9_%D1%81%D0%B8%D1%81%D1%82%D0%B5%D0%BC%D1%8B_%D0%B8_%D0%B8%D1%85_%D0%BF%D1%80%D0%B5%D0%B4%D1%83%D0%BF%D1%80%D0%B5%D0%B6%D0%B4%D0%B5%D0%BD%D0%B8%D0%B5 - дыхательная система http://ok.ya1.ru/index.php?newsid=110248- баттерфляй http://900igr.net/fotografii/biologija/Sistemy-organov-cheloveka/016-Serdechno-sosudistaja-sistema.html- сердечно-сосудистая система  http://o6oi.ru/main.php/wallpapers/sport/plavanie/0007.jpg.html?g2_imageViewsIndex=2- кроль на спине  http://sejarahdunia.us/nervous/nervous-system-definition-of-nervous-system-by-the-free-.html  - нервная система  http://99px.ru/avatari/95393/  - дельфин с шариками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Инстинкт</dc:title>
  <dc:creator>Даниил</dc:creator>
  <cp:lastModifiedBy>User</cp:lastModifiedBy>
  <cp:revision>170</cp:revision>
  <dcterms:created xsi:type="dcterms:W3CDTF">2012-03-08T12:13:46Z</dcterms:created>
  <dcterms:modified xsi:type="dcterms:W3CDTF">2014-12-09T20:33:07Z</dcterms:modified>
</cp:coreProperties>
</file>