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9" autoAdjust="0"/>
    <p:restoredTop sz="94660"/>
  </p:normalViewPr>
  <p:slideViewPr>
    <p:cSldViewPr>
      <p:cViewPr varScale="1">
        <p:scale>
          <a:sx n="68" d="100"/>
          <a:sy n="68" d="100"/>
        </p:scale>
        <p:origin x="-82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1E9E9-DFD6-40EF-8DEA-9FF4002FF5C6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833225-549D-4AB6-B6F3-1A4ECE05A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EDA0-7341-42E9-A9DE-2584854A9C72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CA37-93B2-478C-A591-61D5DC1B6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B6D5-D785-4893-8BFB-75371AD9280D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E532-F0DD-4EA1-8250-7E08E190E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5895-600A-42EB-9C1F-17C448BA8156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71F5-385C-463A-996D-FE7D2F6E4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5F74C0-D43D-4FCD-8B01-813B28591D0C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E2E97B-AFFE-4B57-998A-E4FB53C88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0C9D-EAC9-4363-B9CA-898E54C8B9AF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1059-25C0-4E67-8135-840059E2D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80BB-65C7-466D-A3B1-383BDCFAA3E5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9C91-6951-420E-9E53-1237FF706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832B-84A6-4F8F-A8F8-9C11B028952A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A7F0-D369-4B3E-B09C-D93F6932E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D8E6C-6FEB-47CE-A449-E3FEBDE9D17E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B49016-D59F-43B4-955E-2DEAC30CC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15FF-CDAA-4FBA-9BBC-B39436DD383A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DCDE-0FAB-40BE-ABC1-43B8D269C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B0E0AA-B92C-4ADB-9D70-5BDF7B618A67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C4D2D6-C35B-471B-8054-04551E95A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1FC13BF-9B89-4215-844A-487E25C51C8F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9079434-247A-4E09-8411-EB3EDA2E2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74" r:id="rId7"/>
    <p:sldLayoutId id="2147483669" r:id="rId8"/>
    <p:sldLayoutId id="2147483675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chocolate.com/" TargetMode="External"/><Relationship Id="rId2" Type="http://schemas.openxmlformats.org/officeDocument/2006/relationships/hyperlink" Target="http://www.christmasintheus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native-english.ru/exercis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260350"/>
            <a:ext cx="7407275" cy="14716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Holidays in English-speaking countries</a:t>
            </a:r>
            <a:endParaRPr lang="ru-RU" sz="5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5" name="Рисунок 4" descr="1333815238_angliya-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73238"/>
            <a:ext cx="7800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american-flag-wallpa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619500"/>
            <a:ext cx="5181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3" descr="interestingly-colored-egg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836613"/>
            <a:ext cx="3886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 descr="Kids-Halloween-Events-in-Oakland.jpg"/>
          <p:cNvPicPr>
            <a:picLocks noChangeAspect="1"/>
          </p:cNvPicPr>
          <p:nvPr/>
        </p:nvPicPr>
        <p:blipFill>
          <a:blip r:embed="rId4"/>
          <a:srcRect l="12698" r="7936" b="1418"/>
          <a:stretch>
            <a:fillRect/>
          </a:stretch>
        </p:blipFill>
        <p:spPr bwMode="auto">
          <a:xfrm>
            <a:off x="1116013" y="1844675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49776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There are symbols of holidays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3" name="Содержимое 2"/>
          <p:cNvSpPr>
            <a:spLocks noGrp="1"/>
          </p:cNvSpPr>
          <p:nvPr>
            <p:ph idx="1"/>
          </p:nvPr>
        </p:nvSpPr>
        <p:spPr>
          <a:xfrm>
            <a:off x="1258888" y="3860800"/>
            <a:ext cx="2679700" cy="685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66FF33"/>
                </a:solidFill>
              </a:rPr>
              <a:t>Pumpkin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5292725" y="2636838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66FF33"/>
                </a:solidFill>
                <a:latin typeface="Gill Sans MT" pitchFamily="34" charset="0"/>
              </a:rPr>
              <a:t>Colored eggs</a:t>
            </a:r>
            <a:endParaRPr lang="ru-RU" sz="3600">
              <a:solidFill>
                <a:srgbClr val="66FF33"/>
              </a:solidFill>
              <a:latin typeface="Corbel" pitchFamily="34" charset="0"/>
            </a:endParaRP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4267200" y="59340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ill Sans MT" pitchFamily="34" charset="0"/>
            </a:endParaRPr>
          </a:p>
          <a:p>
            <a:r>
              <a:rPr lang="en-US" sz="3600">
                <a:solidFill>
                  <a:srgbClr val="66FF33"/>
                </a:solidFill>
                <a:latin typeface="Gill Sans MT" pitchFamily="34" charset="0"/>
              </a:rPr>
              <a:t>American flag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Domesticated_turkey.jpg"/>
          <p:cNvPicPr>
            <a:picLocks noChangeAspect="1"/>
          </p:cNvPicPr>
          <p:nvPr/>
        </p:nvPicPr>
        <p:blipFill>
          <a:blip r:embed="rId2"/>
          <a:srcRect l="20313"/>
          <a:stretch>
            <a:fillRect/>
          </a:stretch>
        </p:blipFill>
        <p:spPr bwMode="auto">
          <a:xfrm>
            <a:off x="1066800" y="3810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990600" y="3810000"/>
            <a:ext cx="1993900" cy="609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smtClean="0">
                <a:solidFill>
                  <a:srgbClr val="C00000"/>
                </a:solidFill>
              </a:rPr>
              <a:t>Turkey</a:t>
            </a:r>
          </a:p>
        </p:txBody>
      </p:sp>
      <p:pic>
        <p:nvPicPr>
          <p:cNvPr id="23556" name="Рисунок 4" descr="shamrock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789363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int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836613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5435600" y="2997200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Gill Sans MT" pitchFamily="34" charset="0"/>
              </a:rPr>
              <a:t>Red heart</a:t>
            </a:r>
            <a:endParaRPr lang="ru-RU" sz="360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5257800" y="6211888"/>
            <a:ext cx="350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Gill Sans MT" pitchFamily="34" charset="0"/>
              </a:rPr>
              <a:t>Shamrock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042988" y="0"/>
            <a:ext cx="7497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There are symbols of holidays</a:t>
            </a:r>
            <a: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Answer these questions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116013" y="1700213"/>
            <a:ext cx="7818437" cy="37099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Which symbol belongs to Russian holidays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Which symbol is for St. Patrick s Day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Which symbol</a:t>
            </a:r>
            <a:r>
              <a:rPr lang="ru-RU" smtClean="0"/>
              <a:t> </a:t>
            </a:r>
            <a:r>
              <a:rPr lang="en-US" smtClean="0"/>
              <a:t>is for U.S. Independence Day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Which symbol</a:t>
            </a:r>
            <a:r>
              <a:rPr lang="ru-RU" smtClean="0"/>
              <a:t> </a:t>
            </a:r>
            <a:r>
              <a:rPr lang="en-US" smtClean="0"/>
              <a:t>is for</a:t>
            </a:r>
            <a:r>
              <a:rPr lang="ru-RU" smtClean="0"/>
              <a:t> </a:t>
            </a:r>
            <a:r>
              <a:rPr lang="en-US" smtClean="0"/>
              <a:t>St. Valentine s Day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Which symbol</a:t>
            </a:r>
            <a:r>
              <a:rPr lang="ru-RU" smtClean="0"/>
              <a:t> </a:t>
            </a:r>
            <a:r>
              <a:rPr lang="en-US" smtClean="0"/>
              <a:t>is for</a:t>
            </a:r>
            <a:r>
              <a:rPr lang="ru-RU" smtClean="0"/>
              <a:t> </a:t>
            </a:r>
            <a:r>
              <a:rPr lang="en-US" smtClean="0"/>
              <a:t>Thanksgiving Day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Which ones symbolizes Easter</a:t>
            </a:r>
            <a:r>
              <a:rPr lang="ru-RU" smtClean="0"/>
              <a:t>?</a:t>
            </a:r>
            <a:r>
              <a:rPr lang="en-US" smtClean="0"/>
              <a:t> </a:t>
            </a: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187450" y="1341438"/>
            <a:ext cx="7642225" cy="4800600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July 4</a:t>
            </a:r>
            <a:r>
              <a:rPr lang="en-US" smtClean="0"/>
              <a:t>- U.S. Independence Day</a:t>
            </a:r>
            <a:r>
              <a:rPr lang="ru-RU" smtClean="0"/>
              <a:t>?</a:t>
            </a:r>
            <a:endParaRPr lang="en-US" smtClean="0"/>
          </a:p>
          <a:p>
            <a:r>
              <a:rPr lang="en-US" smtClean="0">
                <a:solidFill>
                  <a:srgbClr val="C00000"/>
                </a:solidFill>
              </a:rPr>
              <a:t>February 14- </a:t>
            </a:r>
            <a:r>
              <a:rPr lang="en-US" smtClean="0"/>
              <a:t>The most frightening Day</a:t>
            </a:r>
          </a:p>
          <a:p>
            <a:r>
              <a:rPr lang="en-US" smtClean="0">
                <a:solidFill>
                  <a:srgbClr val="C00000"/>
                </a:solidFill>
              </a:rPr>
              <a:t>October 31</a:t>
            </a:r>
            <a:r>
              <a:rPr lang="en-US" smtClean="0"/>
              <a:t>-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St. Valentine s Day</a:t>
            </a:r>
          </a:p>
          <a:p>
            <a:r>
              <a:rPr lang="en-US" smtClean="0">
                <a:solidFill>
                  <a:srgbClr val="FF0000"/>
                </a:solidFill>
              </a:rPr>
              <a:t>December 25 </a:t>
            </a:r>
            <a:r>
              <a:rPr lang="en-US" smtClean="0"/>
              <a:t>-People gather with family and have dinner on this date</a:t>
            </a:r>
          </a:p>
          <a:p>
            <a:r>
              <a:rPr lang="en-US" smtClean="0">
                <a:solidFill>
                  <a:srgbClr val="FF0000"/>
                </a:solidFill>
              </a:rPr>
              <a:t>March 25 </a:t>
            </a:r>
            <a:r>
              <a:rPr lang="en-US" smtClean="0"/>
              <a:t>- The Western Christian date of birth of Jesus Christ            </a:t>
            </a:r>
            <a:endParaRPr lang="ru-RU" smtClean="0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187450" y="188913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There are dates of some holidays</a:t>
            </a:r>
            <a:endParaRPr lang="ru-RU" sz="430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Fill was or were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My parents … in New York on Christmas Eve.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I … at home on the 14 of February, we … busy reading our Valentine s Day cards.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My brother … fourteen on the first of January.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 Where … you at the end of the week</a:t>
            </a:r>
            <a:r>
              <a:rPr lang="ru-RU" smtClean="0"/>
              <a:t>?</a:t>
            </a:r>
            <a:r>
              <a:rPr lang="en-US" smtClean="0"/>
              <a:t>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Complete the text using the past tense forms of the verbs given below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Nobody knows very much about St. Valentine. He …a Christian. He … a poor girl some money before he … So people … him the saint of love and … to celebrate St. Valentine s Day on the 14 of February. Last year I … a lot of Valentine s cards. There … hearts on them. My friends … them to me. Some of them … their names down.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 flipV="1">
            <a:off x="1066800" y="6027738"/>
            <a:ext cx="8077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ill Sans MT" pitchFamily="34" charset="0"/>
              </a:rPr>
              <a:t>( was, died, were, gave, called, did not , put, sent, began, got).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Put the verbs in brackets into the Passive. Use the Present Simple or Past Simple tense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800" dirty="0" smtClean="0"/>
              <a:t>Thanksgiving </a:t>
            </a:r>
            <a:r>
              <a:rPr lang="en-US" sz="2800" dirty="0" smtClean="0">
                <a:solidFill>
                  <a:srgbClr val="FF0000"/>
                </a:solidFill>
              </a:rPr>
              <a:t>(celebrate)  </a:t>
            </a:r>
            <a:r>
              <a:rPr lang="en-US" sz="2800" dirty="0" err="1" smtClean="0"/>
              <a:t>fourthThursday</a:t>
            </a:r>
            <a:r>
              <a:rPr lang="en-US" sz="2800" dirty="0" smtClean="0"/>
              <a:t> in November.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800" dirty="0" smtClean="0"/>
              <a:t> First colonists </a:t>
            </a:r>
            <a:r>
              <a:rPr lang="en-US" sz="2800" dirty="0" smtClean="0">
                <a:solidFill>
                  <a:srgbClr val="FF0000"/>
                </a:solidFill>
              </a:rPr>
              <a:t>(give food) </a:t>
            </a:r>
            <a:r>
              <a:rPr lang="en-US" sz="2800" dirty="0" smtClean="0"/>
              <a:t>by native American Indians in 1620.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800" dirty="0" smtClean="0"/>
              <a:t>They </a:t>
            </a:r>
            <a:r>
              <a:rPr lang="en-US" sz="2800" dirty="0" smtClean="0">
                <a:solidFill>
                  <a:srgbClr val="FF0000"/>
                </a:solidFill>
              </a:rPr>
              <a:t>(show) </a:t>
            </a:r>
            <a:r>
              <a:rPr lang="en-US" sz="2800" dirty="0" smtClean="0"/>
              <a:t>how to grow food by native American Indians.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800" dirty="0" smtClean="0"/>
              <a:t> In 1621 first Thanksgiving festival </a:t>
            </a:r>
            <a:r>
              <a:rPr lang="en-US" sz="2800" dirty="0" smtClean="0">
                <a:solidFill>
                  <a:srgbClr val="FF0000"/>
                </a:solidFill>
              </a:rPr>
              <a:t>(celebrate) </a:t>
            </a:r>
            <a:r>
              <a:rPr lang="en-US" sz="2800" dirty="0" smtClean="0"/>
              <a:t>by the colonist.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800" dirty="0" smtClean="0"/>
              <a:t> It </a:t>
            </a:r>
            <a:r>
              <a:rPr lang="en-US" sz="2800" dirty="0" smtClean="0">
                <a:solidFill>
                  <a:srgbClr val="FF0000"/>
                </a:solidFill>
              </a:rPr>
              <a:t>( make) </a:t>
            </a:r>
            <a:r>
              <a:rPr lang="en-US" sz="2800" dirty="0" smtClean="0"/>
              <a:t>a holiday by the President </a:t>
            </a:r>
            <a:r>
              <a:rPr lang="en-US" sz="2800" dirty="0" err="1" smtClean="0"/>
              <a:t>Linkoln</a:t>
            </a:r>
            <a:r>
              <a:rPr lang="en-US" sz="2800" dirty="0" smtClean="0"/>
              <a:t>  in 1864.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800" dirty="0" smtClean="0"/>
              <a:t> Now turkey and pumpkin pie </a:t>
            </a:r>
            <a:r>
              <a:rPr lang="en-US" sz="2800" dirty="0" smtClean="0">
                <a:solidFill>
                  <a:srgbClr val="FF0000"/>
                </a:solidFill>
              </a:rPr>
              <a:t>(eat) </a:t>
            </a:r>
            <a:r>
              <a:rPr lang="en-US" sz="2800" dirty="0" smtClean="0"/>
              <a:t>in family dinners.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76600" y="1752600"/>
            <a:ext cx="1371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836613"/>
            <a:ext cx="7758113" cy="58324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smtClean="0"/>
              <a:t>Thanksgiving is celebrated on the fourth Thursday in November.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smtClean="0"/>
              <a:t> First colonists were given food by native American Indians in 1620.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smtClean="0"/>
              <a:t>They were shown how to grow food by native American Indians.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smtClean="0"/>
              <a:t> In 1621 first Thanksgiving festival was celebrated by the colonist.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smtClean="0"/>
              <a:t> It was made a holiday by the President Linkoln  in 1864.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smtClean="0"/>
              <a:t> Now turkey and pumpkin pie are eaten in family dinners</a:t>
            </a:r>
            <a:r>
              <a:rPr lang="ru-RU" smtClean="0"/>
              <a:t>.</a:t>
            </a:r>
            <a:endParaRPr lang="en-US" smtClean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476375" y="115888"/>
            <a:ext cx="72009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Is it true or false sentences?</a:t>
            </a:r>
            <a:endParaRPr lang="ru-RU" sz="4000" b="1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Use the words below to write questions in the Passive Voice.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mtClean="0"/>
              <a:t>Where </a:t>
            </a:r>
            <a:r>
              <a:rPr lang="en-US" smtClean="0">
                <a:solidFill>
                  <a:srgbClr val="FF0000"/>
                </a:solidFill>
              </a:rPr>
              <a:t>(4 July) </a:t>
            </a:r>
            <a:r>
              <a:rPr lang="en-US" smtClean="0"/>
              <a:t>celebrate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Where </a:t>
            </a:r>
            <a:r>
              <a:rPr lang="en-US" smtClean="0">
                <a:solidFill>
                  <a:srgbClr val="FF0000"/>
                </a:solidFill>
              </a:rPr>
              <a:t>(goulash) </a:t>
            </a:r>
            <a:r>
              <a:rPr lang="en-US" smtClean="0"/>
              <a:t>eat</a:t>
            </a:r>
            <a:r>
              <a:rPr lang="ru-RU" smtClean="0"/>
              <a:t>?  </a:t>
            </a:r>
            <a:endParaRPr lang="en-US" smtClean="0">
              <a:latin typeface="Corbe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mtClean="0"/>
              <a:t>When </a:t>
            </a:r>
            <a:r>
              <a:rPr lang="en-US" smtClean="0">
                <a:solidFill>
                  <a:srgbClr val="FF0000"/>
                </a:solidFill>
              </a:rPr>
              <a:t>( Boxing Day) </a:t>
            </a:r>
            <a:r>
              <a:rPr lang="en-US" smtClean="0"/>
              <a:t>celebrate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Who </a:t>
            </a:r>
            <a:r>
              <a:rPr lang="en-US" smtClean="0">
                <a:solidFill>
                  <a:srgbClr val="FF0000"/>
                </a:solidFill>
              </a:rPr>
              <a:t>(telephone) </a:t>
            </a:r>
            <a:r>
              <a:rPr lang="en-US" smtClean="0"/>
              <a:t>invent by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Who </a:t>
            </a:r>
            <a:r>
              <a:rPr lang="en-US" smtClean="0">
                <a:solidFill>
                  <a:srgbClr val="FF0000"/>
                </a:solidFill>
              </a:rPr>
              <a:t>(Romeo and Juliet) </a:t>
            </a:r>
            <a:r>
              <a:rPr lang="en-US" smtClean="0"/>
              <a:t>write by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Where </a:t>
            </a:r>
            <a:r>
              <a:rPr lang="en-US" smtClean="0">
                <a:solidFill>
                  <a:srgbClr val="FF0000"/>
                </a:solidFill>
              </a:rPr>
              <a:t>(BMW cars) </a:t>
            </a:r>
            <a:r>
              <a:rPr lang="en-US" smtClean="0"/>
              <a:t>make</a:t>
            </a:r>
            <a:r>
              <a:rPr lang="ru-RU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0" y="304800"/>
            <a:ext cx="228600" cy="76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844675"/>
            <a:ext cx="8550275" cy="489585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4000" smtClean="0"/>
              <a:t>Where is the 4 July celebrated</a:t>
            </a:r>
            <a:r>
              <a:rPr lang="ru-RU" sz="4000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Where is goulash eaten</a:t>
            </a:r>
            <a:r>
              <a:rPr lang="ru-RU" sz="4000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When is Boxing Day celebrate</a:t>
            </a:r>
            <a:r>
              <a:rPr lang="ru-RU" sz="4000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Who was telephone invented by</a:t>
            </a:r>
            <a:r>
              <a:rPr lang="ru-RU" sz="4000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Who was Romeo and Juliet written by</a:t>
            </a:r>
            <a:r>
              <a:rPr lang="ru-RU" sz="4000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Where  are BMW cars made</a:t>
            </a:r>
            <a:r>
              <a:rPr lang="ru-RU" sz="4000" smtClean="0"/>
              <a:t>?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Use the words below to write questions in the Passive Voice.</a:t>
            </a: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aims of the lesson are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400" smtClean="0"/>
              <a:t>- to learn and train new words</a:t>
            </a:r>
          </a:p>
          <a:p>
            <a:pPr>
              <a:buFont typeface="Wingdings 2" pitchFamily="18" charset="2"/>
              <a:buNone/>
            </a:pPr>
            <a:r>
              <a:rPr lang="en-US" sz="4400" smtClean="0"/>
              <a:t>- to read the text and try to speak </a:t>
            </a:r>
          </a:p>
          <a:p>
            <a:pPr>
              <a:buFont typeface="Wingdings 2" pitchFamily="18" charset="2"/>
              <a:buNone/>
            </a:pPr>
            <a:r>
              <a:rPr lang="en-US" sz="4400" smtClean="0"/>
              <a:t>- to revise some grammar material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Say if these sentences are true or false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5791200"/>
          </a:xfrm>
        </p:spPr>
        <p:txBody>
          <a:bodyPr/>
          <a:lstStyle/>
          <a:p>
            <a:r>
              <a:rPr lang="en-US" smtClean="0"/>
              <a:t>Thanksgiving Day is British holiday.</a:t>
            </a:r>
          </a:p>
          <a:p>
            <a:r>
              <a:rPr lang="en-US" smtClean="0"/>
              <a:t>Thanksgiving Day is the most important day in American year.</a:t>
            </a:r>
          </a:p>
          <a:p>
            <a:r>
              <a:rPr lang="en-US" smtClean="0"/>
              <a:t>People celebrate this holiday in offices.</a:t>
            </a:r>
          </a:p>
          <a:p>
            <a:r>
              <a:rPr lang="en-US" smtClean="0"/>
              <a:t>They eat bacon and eggs to celebrate Thanksgiving Day.</a:t>
            </a:r>
          </a:p>
          <a:p>
            <a:r>
              <a:rPr lang="en-US" smtClean="0"/>
              <a:t>Thanksgiving Day is rather like Christmas.</a:t>
            </a:r>
          </a:p>
          <a:p>
            <a:r>
              <a:rPr lang="en-US" smtClean="0"/>
              <a:t>Since 1621 turkey has become a symbol of Thanksgiving Day 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Could you answer the following questions about Thanksgiving Day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990600" y="2286000"/>
            <a:ext cx="81534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When did people celebrate this holiday for the first time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Why did they do it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What is the traditional food of this holiday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Why do people call this holiday</a:t>
            </a:r>
            <a:r>
              <a:rPr lang="ru-RU" smtClean="0"/>
              <a:t>  </a:t>
            </a:r>
            <a:r>
              <a:rPr lang="en-US" smtClean="0"/>
              <a:t>Thanksgiving Day </a:t>
            </a:r>
            <a:r>
              <a:rPr lang="ru-RU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Подведение итогов . Рефлексия.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you like lesson</a:t>
            </a:r>
            <a:r>
              <a:rPr lang="ru-RU" smtClean="0"/>
              <a:t>?</a:t>
            </a:r>
          </a:p>
          <a:p>
            <a:r>
              <a:rPr lang="en-US" smtClean="0"/>
              <a:t>What do you like the most</a:t>
            </a:r>
            <a:r>
              <a:rPr lang="ru-RU" smtClean="0"/>
              <a:t>?</a:t>
            </a:r>
            <a:endParaRPr lang="en-US" smtClean="0"/>
          </a:p>
          <a:p>
            <a:r>
              <a:rPr lang="en-US" smtClean="0"/>
              <a:t>Thank you very much for your participation.</a:t>
            </a:r>
          </a:p>
          <a:p>
            <a:r>
              <a:rPr lang="en-US" smtClean="0"/>
              <a:t>I’ll put you marks, and wish you good health.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Информационные ресурсы: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1295400" y="838200"/>
            <a:ext cx="7497763" cy="4800600"/>
          </a:xfrm>
        </p:spPr>
        <p:txBody>
          <a:bodyPr/>
          <a:lstStyle/>
          <a:p>
            <a:r>
              <a:rPr lang="en-US" smtClean="0">
                <a:hlinkClick r:id="rId2"/>
              </a:rPr>
              <a:t>http</a:t>
            </a:r>
            <a:r>
              <a:rPr lang="ru-RU" smtClean="0">
                <a:hlinkClick r:id="rId2"/>
              </a:rPr>
              <a:t>://</a:t>
            </a:r>
            <a:r>
              <a:rPr lang="en-US" smtClean="0">
                <a:hlinkClick r:id="rId2"/>
              </a:rPr>
              <a:t>www.christmasintheusa.com</a:t>
            </a:r>
            <a:r>
              <a:rPr lang="ru-RU" smtClean="0">
                <a:hlinkClick r:id="rId2"/>
              </a:rPr>
              <a:t>/</a:t>
            </a:r>
            <a:endParaRPr lang="en-US" smtClean="0"/>
          </a:p>
          <a:p>
            <a:r>
              <a:rPr lang="en-US" smtClean="0">
                <a:hlinkClick r:id="rId3"/>
              </a:rPr>
              <a:t>http</a:t>
            </a:r>
            <a:r>
              <a:rPr lang="ru-RU" smtClean="0">
                <a:hlinkClick r:id="rId3"/>
              </a:rPr>
              <a:t>://</a:t>
            </a:r>
            <a:r>
              <a:rPr lang="en-US" smtClean="0">
                <a:hlinkClick r:id="rId3"/>
              </a:rPr>
              <a:t>www.Learningchocolate.com</a:t>
            </a:r>
            <a:r>
              <a:rPr lang="ru-RU" smtClean="0">
                <a:hlinkClick r:id="rId3"/>
              </a:rPr>
              <a:t>/</a:t>
            </a:r>
            <a:r>
              <a:rPr lang="ru-RU" smtClean="0"/>
              <a:t> </a:t>
            </a:r>
          </a:p>
          <a:p>
            <a:r>
              <a:rPr lang="en-US" smtClean="0">
                <a:hlinkClick r:id="rId4"/>
              </a:rPr>
              <a:t>http</a:t>
            </a:r>
            <a:r>
              <a:rPr lang="ru-RU" smtClean="0">
                <a:hlinkClick r:id="rId4"/>
              </a:rPr>
              <a:t>://</a:t>
            </a:r>
            <a:r>
              <a:rPr lang="en-US" smtClean="0">
                <a:hlinkClick r:id="rId4"/>
              </a:rPr>
              <a:t>www.native-english.ru</a:t>
            </a:r>
            <a:r>
              <a:rPr lang="ru-RU" smtClean="0">
                <a:hlinkClick r:id="rId4"/>
              </a:rPr>
              <a:t>/</a:t>
            </a:r>
            <a:r>
              <a:rPr lang="en-US" smtClean="0">
                <a:hlinkClick r:id="rId4"/>
              </a:rPr>
              <a:t>exercises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35843" name="Рисунок 3" descr="new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509838"/>
            <a:ext cx="76962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There are names of holidays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Christmas</a:t>
            </a:r>
          </a:p>
          <a:p>
            <a:r>
              <a:rPr lang="en-US" smtClean="0"/>
              <a:t>New Year</a:t>
            </a:r>
            <a:r>
              <a:rPr lang="en-US" smtClean="0">
                <a:latin typeface="Calibri" pitchFamily="34" charset="0"/>
              </a:rPr>
              <a:t>'</a:t>
            </a:r>
            <a:r>
              <a:rPr lang="en-US" smtClean="0"/>
              <a:t>s Day</a:t>
            </a:r>
          </a:p>
          <a:p>
            <a:r>
              <a:rPr lang="en-US" smtClean="0"/>
              <a:t>St. Patrick</a:t>
            </a:r>
            <a:r>
              <a:rPr lang="en-US" smtClean="0">
                <a:latin typeface="Calibri" pitchFamily="34" charset="0"/>
              </a:rPr>
              <a:t>'</a:t>
            </a:r>
            <a:r>
              <a:rPr lang="en-US" smtClean="0"/>
              <a:t>s Day</a:t>
            </a:r>
          </a:p>
          <a:p>
            <a:r>
              <a:rPr lang="en-US" smtClean="0"/>
              <a:t> April Fool</a:t>
            </a:r>
            <a:r>
              <a:rPr lang="en-US" smtClean="0">
                <a:latin typeface="Calibri" pitchFamily="34" charset="0"/>
              </a:rPr>
              <a:t>'</a:t>
            </a:r>
            <a:r>
              <a:rPr lang="en-US" smtClean="0"/>
              <a:t>s Day</a:t>
            </a:r>
          </a:p>
          <a:p>
            <a:r>
              <a:rPr lang="en-US" smtClean="0"/>
              <a:t> Mother</a:t>
            </a:r>
            <a:r>
              <a:rPr lang="en-US" smtClean="0">
                <a:latin typeface="Calibri" pitchFamily="34" charset="0"/>
              </a:rPr>
              <a:t>'</a:t>
            </a:r>
            <a:r>
              <a:rPr lang="en-US" smtClean="0"/>
              <a:t>s Day</a:t>
            </a:r>
          </a:p>
          <a:p>
            <a:r>
              <a:rPr lang="en-US" smtClean="0"/>
              <a:t> St. Valentine</a:t>
            </a:r>
            <a:r>
              <a:rPr lang="en-US" smtClean="0">
                <a:latin typeface="Calibri" pitchFamily="34" charset="0"/>
              </a:rPr>
              <a:t>'</a:t>
            </a:r>
            <a:r>
              <a:rPr lang="en-US" smtClean="0"/>
              <a:t>s Day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Dates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July, 4</a:t>
            </a:r>
          </a:p>
          <a:p>
            <a:r>
              <a:rPr lang="en-US" smtClean="0"/>
              <a:t>February, 14</a:t>
            </a:r>
          </a:p>
          <a:p>
            <a:r>
              <a:rPr lang="en-US" smtClean="0"/>
              <a:t>October, 31</a:t>
            </a:r>
          </a:p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Thursday , November</a:t>
            </a:r>
          </a:p>
          <a:p>
            <a:r>
              <a:rPr lang="en-US" smtClean="0"/>
              <a:t>March, 17</a:t>
            </a:r>
          </a:p>
          <a:p>
            <a:r>
              <a:rPr lang="en-US" smtClean="0"/>
              <a:t>December, 25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258888" y="1484313"/>
            <a:ext cx="7499350" cy="4608512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Mother’s Day</a:t>
            </a:r>
            <a:endParaRPr lang="en-US" smtClean="0"/>
          </a:p>
          <a:p>
            <a:r>
              <a:rPr lang="en-US" smtClean="0"/>
              <a:t>St. Valentine</a:t>
            </a:r>
            <a:r>
              <a:rPr lang="en-US" smtClean="0">
                <a:latin typeface="Calibri" pitchFamily="34" charset="0"/>
              </a:rPr>
              <a:t>'</a:t>
            </a:r>
            <a:r>
              <a:rPr lang="en-US" smtClean="0"/>
              <a:t>s Day</a:t>
            </a:r>
          </a:p>
          <a:p>
            <a:r>
              <a:rPr lang="en-US" smtClean="0"/>
              <a:t>St. Patrick</a:t>
            </a:r>
            <a:r>
              <a:rPr lang="en-US" smtClean="0">
                <a:latin typeface="Calibri" pitchFamily="34" charset="0"/>
              </a:rPr>
              <a:t>'</a:t>
            </a:r>
            <a:r>
              <a:rPr lang="en-US" smtClean="0"/>
              <a:t>s Day</a:t>
            </a:r>
          </a:p>
          <a:p>
            <a:r>
              <a:rPr lang="en-US" smtClean="0"/>
              <a:t>Halloween </a:t>
            </a:r>
          </a:p>
          <a:p>
            <a:r>
              <a:rPr lang="en-US" smtClean="0"/>
              <a:t>Thanksgiving</a:t>
            </a:r>
          </a:p>
          <a:p>
            <a:r>
              <a:rPr lang="en-US" smtClean="0"/>
              <a:t>Independence Day</a:t>
            </a:r>
          </a:p>
          <a:p>
            <a:r>
              <a:rPr lang="en-US" smtClean="0"/>
              <a:t>Christmas</a:t>
            </a:r>
          </a:p>
          <a:p>
            <a:r>
              <a:rPr lang="en-US" smtClean="0"/>
              <a:t> Easter </a:t>
            </a:r>
            <a:endParaRPr lang="ru-RU" smtClean="0">
              <a:latin typeface="Gill Sans MT" pitchFamily="34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1116013" y="260350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There are names of holidays </a:t>
            </a: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Match the words from the columns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8457" name="Group 25"/>
          <p:cNvGraphicFramePr>
            <a:graphicFrameLocks noGrp="1"/>
          </p:cNvGraphicFramePr>
          <p:nvPr/>
        </p:nvGraphicFramePr>
        <p:xfrm>
          <a:off x="1258888" y="1700213"/>
          <a:ext cx="7704137" cy="2652712"/>
        </p:xfrm>
        <a:graphic>
          <a:graphicData uri="http://schemas.openxmlformats.org/drawingml/2006/table">
            <a:tbl>
              <a:tblPr/>
              <a:tblGrid>
                <a:gridCol w="2663825"/>
                <a:gridCol w="744537"/>
                <a:gridCol w="4295775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Christmas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Easter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New Day                                                        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Mother’s Day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Halloween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April Fools’ Day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in May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on the 31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of October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on the 25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of December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late March or early April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on the 31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of  December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on the 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of January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Fill in was or were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9483" name="Group 27"/>
          <p:cNvGraphicFramePr>
            <a:graphicFrameLocks noGrp="1"/>
          </p:cNvGraphicFramePr>
          <p:nvPr/>
        </p:nvGraphicFramePr>
        <p:xfrm>
          <a:off x="1116013" y="1844675"/>
          <a:ext cx="7777162" cy="2609850"/>
        </p:xfrm>
        <a:graphic>
          <a:graphicData uri="http://schemas.openxmlformats.org/drawingml/2006/table">
            <a:tbl>
              <a:tblPr/>
              <a:tblGrid>
                <a:gridCol w="1727200"/>
                <a:gridCol w="1978025"/>
                <a:gridCol w="2149475"/>
                <a:gridCol w="1922462"/>
              </a:tblGrid>
              <a:tr h="260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My mother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My friend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My parents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My granny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was/wasn`t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413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were/weren`t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at home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in the country        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at the stadium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at the sports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ground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at school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last month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last December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last Christmas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990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Answer the questions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066800" y="1268413"/>
            <a:ext cx="80772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smtClean="0"/>
              <a:t>Which holidays are not widely celebrated in Russia</a:t>
            </a:r>
            <a:r>
              <a:rPr lang="ru-RU" sz="2800" smtClean="0"/>
              <a:t>?</a:t>
            </a:r>
          </a:p>
          <a:p>
            <a:pPr>
              <a:buFont typeface="Wingdings 2" pitchFamily="18" charset="2"/>
              <a:buNone/>
            </a:pP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Which is a holiday for playing tricks and jokes</a:t>
            </a:r>
            <a:r>
              <a:rPr lang="ru-RU" sz="2800" smtClean="0"/>
              <a:t>?</a:t>
            </a:r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On which holiday is everything green</a:t>
            </a:r>
            <a:r>
              <a:rPr lang="ru-RU" sz="2800" smtClean="0"/>
              <a:t>?</a:t>
            </a:r>
          </a:p>
          <a:p>
            <a:pPr>
              <a:buFont typeface="Wingdings 2" pitchFamily="18" charset="2"/>
              <a:buNone/>
            </a:pP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en-US" sz="2400" smtClean="0"/>
              <a:t>In Russia these holidays have different dates of observance</a:t>
            </a:r>
            <a:r>
              <a:rPr lang="ru-RU" sz="2400" smtClean="0"/>
              <a:t>?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en-US" sz="2400" smtClean="0"/>
              <a:t>Which holiday is very similar to the 8</a:t>
            </a:r>
            <a:r>
              <a:rPr lang="en-US" sz="2400" baseline="30000" smtClean="0"/>
              <a:t>th</a:t>
            </a:r>
            <a:r>
              <a:rPr lang="en-US" sz="2400" smtClean="0"/>
              <a:t> of March in Russia</a:t>
            </a:r>
            <a:r>
              <a:rPr lang="ru-RU" sz="24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Complete the dialogue and act it out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5257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00B050"/>
                </a:solidFill>
              </a:rPr>
              <a:t>Terry</a:t>
            </a:r>
            <a:r>
              <a:rPr lang="ru-RU" smtClean="0"/>
              <a:t>: … </a:t>
            </a:r>
            <a:r>
              <a:rPr lang="en-US" smtClean="0"/>
              <a:t>How are you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Sylvia</a:t>
            </a:r>
            <a:r>
              <a:rPr lang="ru-RU" smtClean="0"/>
              <a:t>: </a:t>
            </a:r>
            <a:r>
              <a:rPr lang="en-US" smtClean="0"/>
              <a:t>… And how are you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00B050"/>
                </a:solidFill>
              </a:rPr>
              <a:t>Terry</a:t>
            </a:r>
            <a:r>
              <a:rPr lang="ru-RU" smtClean="0"/>
              <a:t>: … </a:t>
            </a:r>
            <a:r>
              <a:rPr lang="en-US" smtClean="0"/>
              <a:t>Where were you at the end of December</a:t>
            </a:r>
            <a:r>
              <a:rPr lang="ru-RU" smtClean="0"/>
              <a:t>?</a:t>
            </a:r>
            <a:r>
              <a:rPr lang="en-US" smtClean="0"/>
              <a:t> What did you do</a:t>
            </a:r>
            <a:r>
              <a:rPr lang="ru-RU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Sylvia</a:t>
            </a:r>
            <a:r>
              <a:rPr lang="ru-RU" smtClean="0"/>
              <a:t>:</a:t>
            </a:r>
            <a:r>
              <a:rPr lang="en-US" smtClean="0"/>
              <a:t> … And what about you</a:t>
            </a:r>
            <a:r>
              <a:rPr lang="ru-RU" smtClean="0"/>
              <a:t>?</a:t>
            </a:r>
            <a:r>
              <a:rPr lang="en-US" smtClean="0"/>
              <a:t> Did you celebrate only Christmas or did you celebrate the New Year too</a:t>
            </a:r>
            <a:r>
              <a:rPr lang="ru-RU" smtClean="0"/>
              <a:t>?</a:t>
            </a:r>
            <a:r>
              <a:rPr lang="en-US" smtClean="0"/>
              <a:t> Did you decorate the  Christmas thee </a:t>
            </a:r>
            <a:r>
              <a:rPr lang="ru-RU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226</TotalTime>
  <Words>848</Words>
  <Application>Microsoft Office PowerPoint</Application>
  <PresentationFormat>Экран (4:3)</PresentationFormat>
  <Paragraphs>159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Gill Sans MT</vt:lpstr>
      <vt:lpstr>Arial</vt:lpstr>
      <vt:lpstr>Wingdings 2</vt:lpstr>
      <vt:lpstr>Verdana</vt:lpstr>
      <vt:lpstr>Calibri</vt:lpstr>
      <vt:lpstr>Corbel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Holidays in English-speaking countries</vt:lpstr>
      <vt:lpstr>The aims of the lesson are: </vt:lpstr>
      <vt:lpstr>There are names of holidays </vt:lpstr>
      <vt:lpstr>The Dates</vt:lpstr>
      <vt:lpstr>   </vt:lpstr>
      <vt:lpstr>Match the words from the columns:</vt:lpstr>
      <vt:lpstr>Fill in was or were</vt:lpstr>
      <vt:lpstr>Answer the questions</vt:lpstr>
      <vt:lpstr>Complete the dialogue and act it out</vt:lpstr>
      <vt:lpstr>There are symbols of holidays:</vt:lpstr>
      <vt:lpstr>Слайд 11</vt:lpstr>
      <vt:lpstr>Answer these questions:</vt:lpstr>
      <vt:lpstr>Слайд 13</vt:lpstr>
      <vt:lpstr>Fill was or were</vt:lpstr>
      <vt:lpstr>Complete the text using the past tense forms of the verbs given below</vt:lpstr>
      <vt:lpstr>Put the verbs in brackets into the Passive. Use the Present Simple or Past Simple tense</vt:lpstr>
      <vt:lpstr>Слайд 17</vt:lpstr>
      <vt:lpstr>Use the words below to write questions in the Passive Voice.</vt:lpstr>
      <vt:lpstr>Слайд 19</vt:lpstr>
      <vt:lpstr>Say if these sentences are true or false</vt:lpstr>
      <vt:lpstr>Could you answer the following questions about Thanksgiving Day ?</vt:lpstr>
      <vt:lpstr>Подведение итогов . Рефлексия.</vt:lpstr>
      <vt:lpstr>Информационные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Holidays in English-speaking countries</dc:title>
  <cp:lastModifiedBy>Admin</cp:lastModifiedBy>
  <cp:revision>31</cp:revision>
  <dcterms:modified xsi:type="dcterms:W3CDTF">2014-11-07T11:04:51Z</dcterms:modified>
</cp:coreProperties>
</file>