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5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Самая популярные социальные сети  среди учеников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874080475575658E-2"/>
          <c:y val="0.31075806391882438"/>
          <c:w val="0.50347308860035556"/>
          <c:h val="0.682485742324927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Самая популярные социальные сети  среди учеников 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4400">
                      <a:solidFill>
                        <a:srgbClr val="FFFF66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961987830131807"/>
                  <c:y val="-0.14557595452357142"/>
                </c:manualLayout>
              </c:layout>
              <c:tx>
                <c:rich>
                  <a:bodyPr/>
                  <a:lstStyle/>
                  <a:p>
                    <a:pPr>
                      <a:defRPr sz="4400">
                        <a:solidFill>
                          <a:srgbClr val="FFFF66"/>
                        </a:solidFill>
                      </a:defRPr>
                    </a:pPr>
                    <a:r>
                      <a:rPr lang="en-US" sz="4400" dirty="0">
                        <a:solidFill>
                          <a:srgbClr val="FFFF66"/>
                        </a:solidFill>
                      </a:rPr>
                      <a:t>30%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866963779981009E-2"/>
                  <c:y val="-1.6271031613771331E-2"/>
                </c:manualLayout>
              </c:layout>
              <c:tx>
                <c:rich>
                  <a:bodyPr/>
                  <a:lstStyle/>
                  <a:p>
                    <a:pPr>
                      <a:defRPr sz="4400">
                        <a:solidFill>
                          <a:srgbClr val="FFFF66"/>
                        </a:solidFill>
                      </a:defRPr>
                    </a:pPr>
                    <a:r>
                      <a:rPr lang="en-US" sz="4400" dirty="0">
                        <a:solidFill>
                          <a:srgbClr val="FFFF66"/>
                        </a:solidFill>
                      </a:rPr>
                      <a:t>6%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4400">
                      <a:solidFill>
                        <a:srgbClr val="FFFF66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5578840511345791E-2"/>
                  <c:y val="3.437642731054575E-2"/>
                </c:manualLayout>
              </c:layout>
              <c:spPr/>
              <c:txPr>
                <a:bodyPr/>
                <a:lstStyle/>
                <a:p>
                  <a:pPr>
                    <a:defRPr sz="4400">
                      <a:solidFill>
                        <a:srgbClr val="FFFF66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360919824937485E-2"/>
                  <c:y val="3.2944333345677652E-2"/>
                </c:manualLayout>
              </c:layout>
              <c:spPr/>
              <c:txPr>
                <a:bodyPr/>
                <a:lstStyle/>
                <a:p>
                  <a:pPr>
                    <a:defRPr sz="4400">
                      <a:solidFill>
                        <a:srgbClr val="FFFF66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4400" dirty="0">
                        <a:solidFill>
                          <a:srgbClr val="FFFF66"/>
                        </a:solidFill>
                      </a:rPr>
                      <a:t>6</a:t>
                    </a:r>
                    <a:r>
                      <a:rPr lang="en-US" dirty="0">
                        <a:solidFill>
                          <a:srgbClr val="FFFF66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Вконтакте</c:v>
                </c:pt>
                <c:pt idx="1">
                  <c:v>Одноклассники </c:v>
                </c:pt>
                <c:pt idx="2">
                  <c:v>Мой Мир@mail.ru</c:v>
                </c:pt>
                <c:pt idx="3">
                  <c:v>ICQ</c:v>
                </c:pt>
                <c:pt idx="4">
                  <c:v>FaceBook</c:v>
                </c:pt>
                <c:pt idx="5">
                  <c:v>Twitter</c:v>
                </c:pt>
                <c:pt idx="6">
                  <c:v>Нет ни в одной соцсети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</c:v>
                </c:pt>
                <c:pt idx="1">
                  <c:v>31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0.59627402510832139"/>
          <c:y val="0.2123168413386167"/>
          <c:w val="0.39360642533343293"/>
          <c:h val="0.77324294214223099"/>
        </c:manualLayout>
      </c:layout>
      <c:overlay val="0"/>
      <c:txPr>
        <a:bodyPr/>
        <a:lstStyle/>
        <a:p>
          <a:pPr>
            <a:defRPr sz="2400">
              <a:solidFill>
                <a:srgbClr val="FFFF66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Время, проведенное в социальных сетях</a:t>
            </a:r>
          </a:p>
          <a:p>
            <a:pPr algn="ctr" rtl="0"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(среди учеников )</a:t>
            </a:r>
          </a:p>
          <a:p>
            <a:pPr algn="ctr" rtl="0"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76847942821168"/>
          <c:y val="0.26401087863622386"/>
          <c:w val="0.52051404010665481"/>
          <c:h val="0.7262986606139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Время, проведенное в социальных сетях</c:v>
                </c:pt>
              </c:strCache>
            </c:strRef>
          </c:tx>
          <c:explosion val="10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 0-1ч</c:v>
                </c:pt>
                <c:pt idx="1">
                  <c:v> 1-3ч</c:v>
                </c:pt>
                <c:pt idx="2">
                  <c:v> 3-6ч</c:v>
                </c:pt>
                <c:pt idx="3">
                  <c:v>более 6ч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28</c:v>
                </c:pt>
                <c:pt idx="2">
                  <c:v>38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607">
          <a:noFill/>
        </a:ln>
      </c:spPr>
    </c:plotArea>
    <c:legend>
      <c:legendPos val="r"/>
      <c:layout>
        <c:manualLayout>
          <c:xMode val="edge"/>
          <c:yMode val="edge"/>
          <c:x val="0.67253441747213316"/>
          <c:y val="0.26889292662572378"/>
          <c:w val="0.31717737381031758"/>
          <c:h val="0.66103960025113551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0">
          <a:solidFill>
            <a:srgbClr val="FFFF66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Время, проведенное за выполнением д/з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 0-1ч</c:v>
                </c:pt>
                <c:pt idx="1">
                  <c:v> 1-3ч</c:v>
                </c:pt>
                <c:pt idx="2">
                  <c:v> 3-6ч</c:v>
                </c:pt>
                <c:pt idx="3">
                  <c:v>Вообще не делаю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19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440927314835884"/>
          <c:y val="0.17389646479398729"/>
          <c:w val="0.33639538891211213"/>
          <c:h val="0.6929295693103706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C00000"/>
                </a:solidFill>
              </a:defRPr>
            </a:pPr>
            <a:r>
              <a:rPr lang="ru-RU" sz="2800">
                <a:solidFill>
                  <a:srgbClr val="C00000"/>
                </a:solidFill>
              </a:rPr>
              <a:t>Время, посвященное живому общению.</a:t>
            </a:r>
          </a:p>
          <a:p>
            <a:pPr>
              <a:defRPr sz="2800">
                <a:solidFill>
                  <a:srgbClr val="C00000"/>
                </a:solidFill>
              </a:defRPr>
            </a:pPr>
            <a:r>
              <a:rPr lang="ru-RU" sz="2800">
                <a:solidFill>
                  <a:srgbClr val="C00000"/>
                </a:solidFill>
              </a:rPr>
              <a:t>(среди</a:t>
            </a:r>
            <a:r>
              <a:rPr lang="ru-RU" sz="2800" baseline="0">
                <a:solidFill>
                  <a:srgbClr val="C00000"/>
                </a:solidFill>
              </a:rPr>
              <a:t> учеников )</a:t>
            </a:r>
            <a:endParaRPr lang="ru-RU" sz="280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5870274778901605E-2"/>
          <c:y val="0.11956783150407281"/>
          <c:w val="0.62572283562018116"/>
          <c:h val="0.87450420399928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Время, посвященное живому общению.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 0-1ч</c:v>
                </c:pt>
                <c:pt idx="1">
                  <c:v> 1-3ч</c:v>
                </c:pt>
                <c:pt idx="2">
                  <c:v> 3-6ч</c:v>
                </c:pt>
                <c:pt idx="3">
                  <c:v> Больше 6ч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56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504262937292249"/>
          <c:y val="0.27857634184692681"/>
          <c:w val="0.2954336277611353"/>
          <c:h val="0.5813329855648923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FD354CE4-73A8-40B7-85CF-33C635CF6E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6F31F167-B508-457C-9F4B-96F6D2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FF66"/>
                </a:solidFill>
                <a:latin typeface="Bookman Old Style" pitchFamily="18" charset="0"/>
              </a:rPr>
              <a:t>«Мы в плену у ИНТЕРНЕТА… </a:t>
            </a:r>
            <a:endParaRPr lang="ru-RU" sz="3000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FF66"/>
                </a:solidFill>
                <a:latin typeface="Bookman Old Style" pitchFamily="18" charset="0"/>
              </a:rPr>
              <a:t>(влияние на подростков социальных сетей)»</a:t>
            </a:r>
          </a:p>
          <a:p>
            <a:endParaRPr lang="ru-RU" b="1" dirty="0" smtClean="0">
              <a:solidFill>
                <a:srgbClr val="FFFF66"/>
              </a:solidFill>
            </a:endParaRPr>
          </a:p>
          <a:p>
            <a:pPr algn="r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Автор:  </a:t>
            </a:r>
          </a:p>
          <a:p>
            <a:pPr algn="r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Терененкова Людмила Васильевна,</a:t>
            </a:r>
          </a:p>
          <a:p>
            <a:pPr algn="r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Заместитель директора по ВР</a:t>
            </a:r>
          </a:p>
          <a:p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«</a:t>
            </a:r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Засижьевская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средняя общеобразовательная школа»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лияние соц.сетей на подростков\б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616624" cy="35814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7281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Бесконтрольное посещение социальных сетей – это очень большая проблема…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92162"/>
            <a:ext cx="7215237" cy="463710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</a:t>
            </a:r>
            <a:r>
              <a:rPr lang="ru-RU" sz="7200" smtClean="0">
                <a:solidFill>
                  <a:srgbClr val="FF0000"/>
                </a:solidFill>
              </a:rPr>
              <a:t>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15370" cy="250033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ИНТЕРНЕТ – ПАРАДОКС: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СБЛИЖАЕТ ЛЮДЕЙ,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НАХОДЯЩИХСЯ ДАЛЕКО,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 ОТДАЛЯЕТ ТЕХ,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КОТОРЫЕ НАХОДЯТСЯ РЯДОМ.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0000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214686"/>
            <a:ext cx="4888795" cy="342902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108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Цель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мероприятия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7"/>
            <a:ext cx="7929618" cy="43938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Проследить влияние Всемирной глобальной компьютерной сети Интернет и социальных сетей на мировоззрение подростков.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	Раскрыть позитивные и негативные стороны влияния социальных сетей на подрастающее поколение.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	Отразить влияние отдельных составляющих социальных сетей на психику подростков</a:t>
            </a:r>
            <a:r>
              <a:rPr lang="ru-RU" sz="2800" b="1" dirty="0" smtClean="0">
                <a:solidFill>
                  <a:srgbClr val="FFFF66"/>
                </a:solidFill>
              </a:rPr>
              <a:t>.</a:t>
            </a:r>
            <a:endParaRPr lang="ru-RU" sz="2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14356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«Социальная сеть» – это социальная структура, состоящая из группы узлов, которыми являются социальные объекты (люди или организации), и связей между ними (социальных взаимоотношений).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лияние соц.сетей на подростков\computing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14072" cy="3960440"/>
          </a:xfrm>
          <a:prstGeom prst="rect">
            <a:avLst/>
          </a:prstGeom>
          <a:noFill/>
        </p:spPr>
      </p:pic>
      <p:pic>
        <p:nvPicPr>
          <p:cNvPr id="1027" name="Picture 3" descr="C:\Users\User\Desktop\Влияние соц.сетей на подростков\c240dc1c3a7eb5302fc5f844afdb60ae_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908611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Интернет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– это и есть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реальность сегодняшнего  дня?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3"/>
          <p:cNvGraphicFramePr>
            <a:graphicFrameLocks noGrp="1"/>
          </p:cNvGraphicFramePr>
          <p:nvPr>
            <p:ph idx="4294967295"/>
          </p:nvPr>
        </p:nvGraphicFramePr>
        <p:xfrm>
          <a:off x="179512" y="188640"/>
          <a:ext cx="8784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/>
          <p:cNvGraphicFramePr/>
          <p:nvPr/>
        </p:nvGraphicFramePr>
        <p:xfrm>
          <a:off x="251520" y="332656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2"/>
          <p:cNvGraphicFramePr/>
          <p:nvPr/>
        </p:nvGraphicFramePr>
        <p:xfrm>
          <a:off x="357159" y="857232"/>
          <a:ext cx="8286808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1"/>
          <p:cNvGraphicFramePr/>
          <p:nvPr/>
        </p:nvGraphicFramePr>
        <p:xfrm>
          <a:off x="428596" y="500042"/>
          <a:ext cx="8286808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140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Candara</vt:lpstr>
      <vt:lpstr>Comic Sans MS</vt:lpstr>
      <vt:lpstr>Moonlight</vt:lpstr>
      <vt:lpstr>Презентация PowerPoint</vt:lpstr>
      <vt:lpstr>ИНТЕРНЕТ – ПАРАДОКС:  ОН СБЛИЖАЕТ ЛЮДЕЙ,  НАХОДЯЩИХСЯ ДАЛЕКО,  НО ОТДАЛЯЕТ ТЕХ,  КОТОРЫЕ НАХОДЯТСЯ РЯДОМ.</vt:lpstr>
      <vt:lpstr>Цель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Бесконтрольное посещение социальных сетей – это очень большая проблема…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«Засижьевская средняя общеобразовательная школа</dc:title>
  <dc:creator>User</dc:creator>
  <cp:lastModifiedBy>Людмила Терененкова</cp:lastModifiedBy>
  <cp:revision>30</cp:revision>
  <dcterms:created xsi:type="dcterms:W3CDTF">2011-10-24T07:01:08Z</dcterms:created>
  <dcterms:modified xsi:type="dcterms:W3CDTF">2014-11-07T19:58:42Z</dcterms:modified>
</cp:coreProperties>
</file>