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A4CC8-DA8F-47C3-97D4-52CFC3BE407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019A1-B387-41DB-83A4-2D26783C0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929E8-17A5-479E-97C5-3474F96A9027}" type="slidenum">
              <a:rPr lang="ru-RU"/>
              <a:pPr/>
              <a:t>9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B33F-B667-42DE-B743-D350D229B5D2}" type="slidenum">
              <a:rPr lang="ru-RU"/>
              <a:pPr/>
              <a:t>10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1764-42A9-49CA-80DA-BFF346B6C35B}" type="slidenum">
              <a:rPr lang="ru-RU"/>
              <a:pPr/>
              <a:t>11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E01EB-CD28-4A8C-A1D7-2A9B3C7E566C}" type="slidenum">
              <a:rPr lang="ru-RU"/>
              <a:pPr/>
              <a:t>12</a:t>
            </a:fld>
            <a:endParaRPr lang="ru-R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4A390-929B-4042-B8D2-82142CF1FC7A}" type="slidenum">
              <a:rPr lang="ru-RU"/>
              <a:pPr/>
              <a:t>13</a:t>
            </a:fld>
            <a:endParaRPr lang="ru-RU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EEF3-BA4A-4ADD-8DC2-EF774732ED8A}" type="slidenum">
              <a:rPr lang="ru-RU"/>
              <a:pPr/>
              <a:t>14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019A1-B387-41DB-83A4-2D26783C0F7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proos.nso.ru/Lists/NewsLib/c3b8kologi-ogklima1.pn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media.paperblog.fr/i/641/6414459/bouleversement-climatique-symptome-dune-catas-L-9z0Q0t.jpe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.mota.ru/upload/wallpapers/2009/07/15/07/03/2957/avia_164-crop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cannao.com/news_pictures/233/uzhoc125530284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stavki.com/pictures/1366x768/2011/Creative_Wallpaper_Factory_tubes_030361_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ikirov.ru/files/1205/542-1181-769259.jpg" TargetMode="Externa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lynnews.com/files/news/2012/01-16/29536-1u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krasnoturinsk.info/wp-content/uploads/2013/07/134630_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em-house.com/wp-content/uploads/2010/12/zagryaz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m.io.ua/img_aa/medium/0559/59/05595907.jpg" TargetMode="External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vologda-portal.ru/upload/iblock/69c/pustinya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3.proshkolu.ru/content/media/pic/std/3000000/2917000/2916894-227d80a635085ebf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storage2.peteava.ro/serve/thumbnail/446250/resiz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mwblog.com/wp-content/uploads/Crowd-of-People-655x422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static.diary.ru/userdir/7/2/0/0/7200/60370566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071.radikal.ru/0901/78/be941f3b5028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t-saloon.ru/big/item_300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zglyad-naroda.ru/foto/kyoto_manhatten_flood_6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mirokeana.selgatrend.ru/uploads/posts/2012-05/thumbs/1336379469_0_4966a_c25c66d8_xl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ejnews.ru/upload/116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dailymail.co.uk/i/pix/2009/09/08/article-0-06575309000005DC-916_468x340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impactnews.ro/fullimg/224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cdn.lenta.ru/images/2013/11/01/09/20131101091540973/pic_eba9946265237e7c5d4adf25f116b67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hs-sparta.cz/img/clanky/male_339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proos.nso.ru/Lists/NewsLib/c3b8kologi-ogklima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00202"/>
            <a:ext cx="5157797" cy="5157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14290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Экология и культура. Будущее России.</a:t>
            </a:r>
            <a:endParaRPr lang="ru-RU" sz="5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9" name="Picture 17" descr="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317875" cy="3455988"/>
          </a:xfrm>
          <a:prstGeom prst="rect">
            <a:avLst/>
          </a:prstGeom>
          <a:noFill/>
        </p:spPr>
      </p:pic>
      <p:pic>
        <p:nvPicPr>
          <p:cNvPr id="151570" name="Picture 18" descr="spravochni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2244725"/>
            <a:ext cx="2520950" cy="2366963"/>
          </a:xfrm>
          <a:prstGeom prst="rect">
            <a:avLst/>
          </a:prstGeom>
          <a:noFill/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>
                <a:solidFill>
                  <a:srgbClr val="CC0000"/>
                </a:solidFill>
              </a:rPr>
              <a:t>Причины образования кислотных дождей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900">
                <a:latin typeface="Verdana" pitchFamily="34" charset="0"/>
              </a:rPr>
              <a:t>Искусственные источники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975350" y="5202238"/>
            <a:ext cx="3168650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600">
                <a:latin typeface="Verdana" pitchFamily="34" charset="0"/>
              </a:rPr>
              <a:t>минеральные удобрения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600">
                <a:latin typeface="Verdana" pitchFamily="34" charset="0"/>
              </a:rPr>
              <a:t>сжигание топлива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600">
                <a:latin typeface="Verdana" pitchFamily="34" charset="0"/>
              </a:rPr>
              <a:t>топливо самолетов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600">
                <a:latin typeface="Verdana" pitchFamily="34" charset="0"/>
              </a:rPr>
              <a:t>нефтепереработка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600">
                <a:latin typeface="Verdana" pitchFamily="34" charset="0"/>
              </a:rPr>
              <a:t>автотранспорт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ru-RU" sz="1600">
              <a:latin typeface="Verdana" pitchFamily="34" charset="0"/>
            </a:endParaRPr>
          </a:p>
        </p:txBody>
      </p:sp>
      <p:pic>
        <p:nvPicPr>
          <p:cNvPr id="151565" name="Picture 13" descr="00171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250825" y="2060575"/>
            <a:ext cx="2590800" cy="2376488"/>
          </a:xfrm>
          <a:prstGeom prst="rect">
            <a:avLst/>
          </a:prstGeom>
          <a:noFill/>
        </p:spPr>
      </p:pic>
      <p:pic>
        <p:nvPicPr>
          <p:cNvPr id="151568" name="Picture 16" descr="J01446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221163"/>
            <a:ext cx="3657600" cy="2401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9900"/>
                </a:solidFill>
              </a:rPr>
              <a:t>Последствия кислотных дождей</a:t>
            </a:r>
            <a:br>
              <a:rPr lang="ru-RU">
                <a:solidFill>
                  <a:srgbClr val="009900"/>
                </a:solidFill>
              </a:rPr>
            </a:br>
            <a:r>
              <a:rPr lang="ru-RU">
                <a:solidFill>
                  <a:srgbClr val="009900"/>
                </a:solidFill>
              </a:rPr>
              <a:t>в природе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3671887" cy="1728787"/>
          </a:xfrm>
          <a:noFill/>
          <a:ln/>
        </p:spPr>
        <p:txBody>
          <a:bodyPr>
            <a:noAutofit/>
          </a:bodyPr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результате выпадения кислотных осадков нарушается равновесие в экосистемах, ухудшается продуктивность сельскохозяйственных растений и питательные свойства почв.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9" name="Picture 13" descr="1131371029-s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962400" cy="5286375"/>
          </a:xfrm>
          <a:prstGeom prst="rect">
            <a:avLst/>
          </a:prstGeom>
          <a:noFill/>
        </p:spPr>
      </p:pic>
      <p:pic>
        <p:nvPicPr>
          <p:cNvPr id="14350" name="Picture 14" descr="378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59175"/>
            <a:ext cx="3298825" cy="2965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CC0000"/>
                </a:solidFill>
              </a:rPr>
              <a:t>Последствия кислотных дождей</a:t>
            </a:r>
            <a:br>
              <a:rPr lang="ru-RU">
                <a:solidFill>
                  <a:srgbClr val="CC0000"/>
                </a:solidFill>
              </a:rPr>
            </a:br>
            <a:r>
              <a:rPr lang="ru-RU">
                <a:solidFill>
                  <a:srgbClr val="CC0000"/>
                </a:solidFill>
              </a:rPr>
              <a:t>в технике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3671887" cy="1728787"/>
          </a:xfrm>
          <a:noFill/>
          <a:ln/>
        </p:spPr>
        <p:txBody>
          <a:bodyPr/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В результате коррозии разрушаются металлические конструкции.</a:t>
            </a:r>
            <a:br>
              <a:rPr lang="ru-RU" sz="2000"/>
            </a:br>
            <a:endParaRPr lang="ru-RU" sz="2000"/>
          </a:p>
        </p:txBody>
      </p:sp>
      <p:pic>
        <p:nvPicPr>
          <p:cNvPr id="191495" name="Picture 7" descr="00038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521075" cy="5229225"/>
          </a:xfrm>
          <a:prstGeom prst="rect">
            <a:avLst/>
          </a:prstGeom>
          <a:noFill/>
        </p:spPr>
      </p:pic>
      <p:pic>
        <p:nvPicPr>
          <p:cNvPr id="191496" name="Picture 8" descr="000345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68638"/>
            <a:ext cx="4606925" cy="3368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Последствия кислотных дождей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 архитектуре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3816350" cy="1728787"/>
          </a:xfrm>
          <a:noFill/>
          <a:ln/>
        </p:spPr>
        <p:txBody>
          <a:bodyPr>
            <a:noAutofit/>
          </a:bodyPr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Кислотные осадки разрушают сооружения из мрамора и известняка. 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Исторические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памятники Греции и Рима, простояв тысячелетия, за последние годы разрушаются прямо на глазах. </a:t>
            </a:r>
          </a:p>
        </p:txBody>
      </p:sp>
      <p:pic>
        <p:nvPicPr>
          <p:cNvPr id="177157" name="Picture 5" descr="00046762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/>
          <a:stretch>
            <a:fillRect/>
          </a:stretch>
        </p:blipFill>
        <p:spPr bwMode="auto">
          <a:xfrm>
            <a:off x="4859338" y="1341438"/>
            <a:ext cx="4067175" cy="4824412"/>
          </a:xfrm>
          <a:prstGeom prst="rect">
            <a:avLst/>
          </a:prstGeom>
          <a:noFill/>
        </p:spPr>
      </p:pic>
      <p:pic>
        <p:nvPicPr>
          <p:cNvPr id="177158" name="Picture 6" descr="00046766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250825" y="3808413"/>
            <a:ext cx="4968875" cy="286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Закисление водных объектов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076950"/>
            <a:ext cx="8496300" cy="781050"/>
          </a:xfrm>
          <a:noFill/>
          <a:ln/>
        </p:spPr>
        <p:txBody>
          <a:bodyPr/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В своей эволюции живые организмы выработали приспособления к среде обитания, однако они могут нормально существовать только в определенном интервале рН. Изменения рН влечет за собой глубокие биохимические перестройки водных экосистем.</a:t>
            </a:r>
          </a:p>
        </p:txBody>
      </p:sp>
      <p:pic>
        <p:nvPicPr>
          <p:cNvPr id="92167" name="Picture 7" descr="65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96975"/>
            <a:ext cx="6913563" cy="4792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.paperblog.fr/i/641/6414459/bouleversement-climatique-symptome-dune-catas-L-9z0Q0t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977222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9"/>
            <a:ext cx="8072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Антарктикой год от года происходит медленное, но устойчивое снижение концентрации стратосферного озона. Это явление получило название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«озоновая дыра»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Причины разрушения озона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32861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Распыление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аэрозолей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(лак, освежитель воздуха, дезодорант и другие)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Углекислый газ- источниками являются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вулканы.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Антропогенный источник вызванный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горением лесов, заводов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Самолеты и ракеты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5842" name="Picture 2" descr="http://www.cannao.com/news_pictures/233/uzhoc125530284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94" y="785794"/>
            <a:ext cx="2881306" cy="1916069"/>
          </a:xfrm>
          <a:prstGeom prst="rect">
            <a:avLst/>
          </a:prstGeom>
          <a:noFill/>
        </p:spPr>
      </p:pic>
      <p:pic>
        <p:nvPicPr>
          <p:cNvPr id="35844" name="Picture 4" descr="http://www.ikirov.ru/files/1205/542-1181-76925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714620"/>
            <a:ext cx="2895956" cy="1928826"/>
          </a:xfrm>
          <a:prstGeom prst="rect">
            <a:avLst/>
          </a:prstGeom>
          <a:noFill/>
        </p:spPr>
      </p:pic>
      <p:pic>
        <p:nvPicPr>
          <p:cNvPr id="35846" name="Picture 6" descr="http://www.zastavki.com/pictures/1366x768/2011/Creative_Wallpaper_Factory_tubes_030361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6744" y="4572008"/>
            <a:ext cx="3820379" cy="2143140"/>
          </a:xfrm>
          <a:prstGeom prst="rect">
            <a:avLst/>
          </a:prstGeom>
          <a:noFill/>
        </p:spPr>
      </p:pic>
      <p:pic>
        <p:nvPicPr>
          <p:cNvPr id="35848" name="Picture 8" descr="http://img.mota.ru/upload/wallpapers/2009/07/15/07/03/2957/avia_164-crop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286256"/>
            <a:ext cx="3244578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667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Обеднение видового состава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50286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Вырубка лесов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Осушение водных систем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Выбросы промышленных отходов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Браконьерство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572140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данным «Красной Книги», за последние 500 лет было зафиксировано исчезновение видов 844 животных и растений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krasnoturinsk.info/wp-content/uploads/2013/07/134630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85794"/>
            <a:ext cx="2857520" cy="2122089"/>
          </a:xfrm>
          <a:prstGeom prst="rect">
            <a:avLst/>
          </a:prstGeom>
          <a:noFill/>
        </p:spPr>
      </p:pic>
      <p:pic>
        <p:nvPicPr>
          <p:cNvPr id="36868" name="Picture 4" descr="http://m.io.ua/img_aa/medium/0559/59/055959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2789952" cy="1743066"/>
          </a:xfrm>
          <a:prstGeom prst="rect">
            <a:avLst/>
          </a:prstGeom>
          <a:noFill/>
        </p:spPr>
      </p:pic>
      <p:pic>
        <p:nvPicPr>
          <p:cNvPr id="36870" name="Picture 6" descr="http://www.edem-house.com/wp-content/uploads/2010/12/zagryaz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500306"/>
            <a:ext cx="2143122" cy="3174996"/>
          </a:xfrm>
          <a:prstGeom prst="rect">
            <a:avLst/>
          </a:prstGeom>
          <a:noFill/>
        </p:spPr>
      </p:pic>
      <p:pic>
        <p:nvPicPr>
          <p:cNvPr id="36872" name="Picture 8" descr="http://www.volynnews.com/files/news/2012/01-16/29536-1u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3000372"/>
            <a:ext cx="3435469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4581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Опустынивание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6572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Чрезмерный выпас скота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Вырубка деревьев и кустарников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Распашка земель, малопригодных для земледелия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7890" name="Picture 2" descr="http://vologda-portal.ru/upload/iblock/69c/pustiny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929618" cy="3486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657671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Опустынивание, развивающееся в результате неумелой и неумеренной хозяйственной деятельности, не раз разрушало целые цивилизации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 descr="http://img3.proshkolu.ru/content/media/pic/std/3000000/2917000/2916894-227d80a635085ebf.gif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0175" y="-1608138"/>
            <a:ext cx="45720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AutoShape 7" descr="http://img3.proshkolu.ru/content/media/pic/std/3000000/2917000/2916894-227d80a635085ebf.gif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1357354" y="-1681163"/>
            <a:ext cx="45720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1" name="Picture 9" descr="http://storage2.peteava.ro/serve/thumbnail/446250/resiz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"/>
            <a:ext cx="9144000" cy="7315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64344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хотим сделать природе и себе добро, то должны использовать её ресурсы (воду, топливо) разумно, экономно, без излишеств.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Экономят ресурсы не только жадные люди, а все, кому это небезразлично. </a:t>
            </a: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жить дружно с природой нужны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ЗНАНИЯ И КУЛЬТУРА!!!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643182"/>
            <a:ext cx="385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как способ взаимодействия с окружающей средой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mwblog.com/wp-content/uploads/Crowd-of-People-655x42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857232"/>
            <a:ext cx="7286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Население Земли – 7 миллиардов человек!!!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63579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Экономим воду: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Закрывайте краны, когда вода вам не нужна.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Если увидите сломанный кран или прорванную трубу с текущей водой, идите к взрослым, расскажите им об этом, просите починить.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Когда есть возможность, собирайте и используйте дождевую воду (для полива и бытовых нужд, но не питья!).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 душе расходуется меньше воды, чем для заполнения ванны, - лучше принимайте душ!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://static.diary.ru/userdir/7/2/0/0/7200/6037056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428604"/>
            <a:ext cx="2914650" cy="609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omnaru.ru/content/Image/art09/jul/7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527" cy="6851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Экономим электричество, тепло (и топливо!):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Дома и в школе на холодное время года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заклейте оконные рамы.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дверях, ведущих на улицу, должны быть пружины,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двери сами закрывались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выпускали тепло.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из-под земли пошёл пар и бьют струи горячей воды - это не гейзер, а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авария.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Скорее всего, прорвались трубы: бегите и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сообщите взрослым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Выключайте свет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телевизор, электрические приборы, если ими никто не пользуется.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Чем меньше вещей мы потребляем и мусора производим, тем больше энергии экономим - на производство и перевозку товаров, их упаковку, уборку мусора. Не выбрасывайте стеклянные бутылки, банки и использованную бумагу -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отдайте их на переработку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5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071.radikal.ru/0901/78/be941f3b502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857232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не можем решить эти проблемы по одиночке. Они решаются только сообща, но хотя бы маленький шаг на пути к решению экологических проблем должен сделать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из нас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-saloon.ru/big/item_3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428868"/>
            <a:ext cx="5111091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Проблемы человека с окружающей средой: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1857364"/>
            <a:ext cx="38576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Изменение климата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Воздушная среда,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Здоровье,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Земельные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ресурсы,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Климат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Опустынивание,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 Горные районы,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 Лесные ресурсы,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 Полярные районы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Пресноводные ресурсы,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11. Прибрежные и морские зоны,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12. Экосистемы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28604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1.Изменение климата.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61436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середины 1800 - ого года средняя мировая температура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повысилась примерно на 0,6 градуса по Цельсию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vzglyad-naroda.ru/foto/kyoto_manhatten_flood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785926"/>
            <a:ext cx="4143404" cy="2565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5" y="1928802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течении 20 века средний уровень Мирового океана повысился на 10-20 см;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14884"/>
            <a:ext cx="4429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общий объем ледников в Швейцарии сократился на 2/3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mirokeana.selgatrend.ru/uploads/posts/2012-05/thumbs/1336379469_0_4966a_c25c66d8_x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8074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14102.vk.me/c540103/v540103585/f5ab/Qu_D3z6uS0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32628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было бы, если бы весь лед на Земле, а это больше 20 миллионов кубических километров, растаял?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3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2.Нерациональное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природоиспользование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ejnews.ru/upload/116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5076825" cy="3629025"/>
          </a:xfrm>
          <a:prstGeom prst="rect">
            <a:avLst/>
          </a:prstGeom>
          <a:noFill/>
        </p:spPr>
      </p:pic>
      <p:pic>
        <p:nvPicPr>
          <p:cNvPr id="18436" name="Picture 4" descr="http://www.impactnews.ro/fullimg/224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40207"/>
            <a:ext cx="4357686" cy="3417793"/>
          </a:xfrm>
          <a:prstGeom prst="rect">
            <a:avLst/>
          </a:prstGeom>
          <a:noFill/>
        </p:spPr>
      </p:pic>
      <p:pic>
        <p:nvPicPr>
          <p:cNvPr id="18438" name="Picture 6" descr="http://i.dailymail.co.uk/i/pix/2009/09/08/article-0-06575309000005DC-916_468x34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84561"/>
            <a:ext cx="4643438" cy="3373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Загрязнения атмосферы.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загрязнений: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Выбросы автотранспорта</a:t>
            </a: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Выбросы предприятий химической и нефтехимической промышленности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cdn.lenta.ru/images/2013/11/01/09/20131101091540973/pic_eba9946265237e7c5d4adf25f116b67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hs-sparta.cz/img/clanky/male_33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86149"/>
            <a:ext cx="5076825" cy="33718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4214818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 Выбросы предприятий химической и нефтехимической промышленности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07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9"/>
            <a:ext cx="9358346" cy="70203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001941" y="2917818"/>
            <a:ext cx="5976938" cy="3671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FBFB25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b="1" dirty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Термин </a:t>
            </a:r>
            <a:r>
              <a:rPr lang="ru-RU" sz="2800" b="1" dirty="0">
                <a:latin typeface="Verdana" pitchFamily="34" charset="0"/>
              </a:rPr>
              <a:t>"кислотный дождь" </a:t>
            </a:r>
            <a:endParaRPr lang="ru-RU" sz="2800" b="1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latin typeface="Verdana" pitchFamily="34" charset="0"/>
              </a:rPr>
              <a:t>Существует уже </a:t>
            </a:r>
            <a:r>
              <a:rPr lang="ru-RU" sz="1600" b="1" dirty="0">
                <a:latin typeface="Verdana" pitchFamily="34" charset="0"/>
              </a:rPr>
              <a:t>более 100 лет; впервые его </a:t>
            </a:r>
            <a:endParaRPr lang="ru-RU" sz="1600" b="1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latin typeface="Verdana" pitchFamily="34" charset="0"/>
              </a:rPr>
              <a:t>использовал </a:t>
            </a: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британский исследователь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Роберт </a:t>
            </a:r>
            <a:r>
              <a:rPr lang="ru-RU" sz="1600" b="1" dirty="0" err="1">
                <a:latin typeface="Verdana" pitchFamily="34" charset="0"/>
              </a:rPr>
              <a:t>Ангус</a:t>
            </a:r>
            <a:r>
              <a:rPr lang="ru-RU" sz="1600" b="1" dirty="0">
                <a:latin typeface="Verdana" pitchFamily="34" charset="0"/>
              </a:rPr>
              <a:t> Смит в 1882 году,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когда опубликовал книгу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"Воздух и дождь: начало химической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климатологии ".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ru-RU" sz="1600" b="1" dirty="0"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600" b="1" dirty="0">
                <a:latin typeface="Verdana" pitchFamily="34" charset="0"/>
              </a:rPr>
              <a:t>Кислотные дожди (или более правильно,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кислотные осадки, так как выпадение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вредных веществ может происходить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как в виде дождя, так и в виде снега, града)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наносят значительный экологический, </a:t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>экономический и эстетический ущерб.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ru-RU" sz="16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>
                <a:solidFill>
                  <a:srgbClr val="CC0000"/>
                </a:solidFill>
              </a:rPr>
              <a:t>Причины образования кислотных дождей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4888" y="6453188"/>
            <a:ext cx="1728787" cy="404812"/>
          </a:xfrm>
          <a:noFill/>
          <a:ln/>
        </p:spPr>
        <p:txBody>
          <a:bodyPr/>
          <a:lstStyle/>
          <a:p>
            <a:pPr marL="0" indent="179388">
              <a:lnSpc>
                <a:spcPct val="80000"/>
              </a:lnSpc>
              <a:buClr>
                <a:srgbClr val="CC0000"/>
              </a:buClr>
            </a:pPr>
            <a:r>
              <a:rPr lang="ru-RU" sz="1900"/>
              <a:t>вулканы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900">
                <a:latin typeface="Verdana" pitchFamily="34" charset="0"/>
              </a:rPr>
              <a:t>Естественные причины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76375" y="6497638"/>
            <a:ext cx="12954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900">
                <a:latin typeface="Verdana" pitchFamily="34" charset="0"/>
              </a:rPr>
              <a:t>гроза</a:t>
            </a:r>
          </a:p>
        </p:txBody>
      </p:sp>
      <p:pic>
        <p:nvPicPr>
          <p:cNvPr id="12297" name="Picture 9" descr="000407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3317875" cy="4176713"/>
          </a:xfrm>
          <a:prstGeom prst="rect">
            <a:avLst/>
          </a:prstGeom>
          <a:noFill/>
        </p:spPr>
      </p:pic>
      <p:pic>
        <p:nvPicPr>
          <p:cNvPr id="12301" name="Picture 13" descr="vulcan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557338"/>
            <a:ext cx="3959225" cy="2616200"/>
          </a:xfrm>
          <a:prstGeom prst="rect">
            <a:avLst/>
          </a:prstGeom>
          <a:noFill/>
        </p:spPr>
      </p:pic>
      <p:pic>
        <p:nvPicPr>
          <p:cNvPr id="12300" name="Picture 12" descr="Kluch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956050"/>
            <a:ext cx="3529013" cy="2352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724</Words>
  <PresentationFormat>Экран (4:3)</PresentationFormat>
  <Paragraphs>100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Причины образования кислотных дождей</vt:lpstr>
      <vt:lpstr>Причины образования кислотных дождей</vt:lpstr>
      <vt:lpstr>Последствия кислотных дождей в природе</vt:lpstr>
      <vt:lpstr>Последствия кислотных дождей в технике</vt:lpstr>
      <vt:lpstr>Последствия кислотных дождей в архитектуре</vt:lpstr>
      <vt:lpstr>Закисление водных объектов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 Ксюха Федя</dc:creator>
  <cp:lastModifiedBy>Леха Ксюха Федя</cp:lastModifiedBy>
  <cp:revision>22</cp:revision>
  <dcterms:created xsi:type="dcterms:W3CDTF">2013-11-10T16:38:20Z</dcterms:created>
  <dcterms:modified xsi:type="dcterms:W3CDTF">2014-01-12T13:46:07Z</dcterms:modified>
</cp:coreProperties>
</file>