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2" r:id="rId3"/>
    <p:sldId id="257" r:id="rId4"/>
    <p:sldId id="275" r:id="rId5"/>
    <p:sldId id="267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68" r:id="rId14"/>
    <p:sldId id="270" r:id="rId15"/>
    <p:sldId id="271" r:id="rId16"/>
    <p:sldId id="269" r:id="rId17"/>
    <p:sldId id="274" r:id="rId18"/>
    <p:sldId id="276" r:id="rId19"/>
    <p:sldId id="277" r:id="rId2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19F724"/>
    <a:srgbClr val="A50021"/>
    <a:srgbClr val="FCF600"/>
    <a:srgbClr val="AE1517"/>
    <a:srgbClr val="B3F4AA"/>
    <a:srgbClr val="758C3A"/>
    <a:srgbClr val="7DD330"/>
    <a:srgbClr val="0C7CD2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47" autoAdjust="0"/>
    <p:restoredTop sz="94719" autoAdjust="0"/>
  </p:normalViewPr>
  <p:slideViewPr>
    <p:cSldViewPr>
      <p:cViewPr>
        <p:scale>
          <a:sx n="69" d="100"/>
          <a:sy n="69" d="100"/>
        </p:scale>
        <p:origin x="-63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2073E-B1BC-4144-8B4B-7B143F9BDC54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CB1BB-15FC-4EDE-BB5A-E29194119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CB1BB-15FC-4EDE-BB5A-E2919411910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CB1BB-15FC-4EDE-BB5A-E2919411910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dsf dsfz fze ey ytkuilhk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Page </a:t>
            </a:r>
            <a:fld id="{8D5AF99B-A06B-4482-9F01-ECA6198CB650}" type="slidenum">
              <a:rPr lang="fr-FR" b="1">
                <a:solidFill>
                  <a:schemeClr val="bg1"/>
                </a:solidFill>
              </a:rPr>
              <a:pPr/>
              <a:t>‹#›</a:t>
            </a:fld>
            <a:endParaRPr lang="fr-FR" b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13.xml"/><Relationship Id="rId7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9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sdqvdsvd geg ey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285852" y="214290"/>
            <a:ext cx="7345363" cy="313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 Math" pitchFamily="18" charset="0"/>
                <a:ea typeface="Cambria Math" pitchFamily="18" charset="0"/>
              </a:rPr>
              <a:t>Суд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 Math" pitchFamily="18" charset="0"/>
                <a:ea typeface="Cambria Math" pitchFamily="18" charset="0"/>
              </a:rPr>
              <a:t>над   компьютерными вирусами</a:t>
            </a:r>
            <a:r>
              <a:rPr lang="ru-RU" sz="4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4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</a:br>
            <a:endParaRPr lang="fr-FR" sz="3600" b="1" i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2" descr="http://mirinfi.info/_nw/0/884727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714620"/>
            <a:ext cx="2500310" cy="25003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7" name="Группа 16"/>
          <p:cNvGrpSpPr/>
          <p:nvPr/>
        </p:nvGrpSpPr>
        <p:grpSpPr>
          <a:xfrm>
            <a:off x="1042966" y="5972196"/>
            <a:ext cx="457200" cy="457200"/>
            <a:chOff x="1143008" y="6400800"/>
            <a:chExt cx="457200" cy="457200"/>
          </a:xfrm>
        </p:grpSpPr>
        <p:sp>
          <p:nvSpPr>
            <p:cNvPr id="18" name="Блок-схема: узел 17"/>
            <p:cNvSpPr/>
            <p:nvPr/>
          </p:nvSpPr>
          <p:spPr>
            <a:xfrm>
              <a:off x="1143008" y="6400800"/>
              <a:ext cx="457200" cy="457200"/>
            </a:xfrm>
            <a:prstGeom prst="flowChartConnector">
              <a:avLst/>
            </a:prstGeom>
            <a:solidFill>
              <a:schemeClr val="accent5">
                <a:lumMod val="1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Нашивка 18">
              <a:hlinkClick r:id="" action="ppaction://hlinkshowjump?jump=nextslide"/>
            </p:cNvPr>
            <p:cNvSpPr/>
            <p:nvPr/>
          </p:nvSpPr>
          <p:spPr>
            <a:xfrm>
              <a:off x="1244287" y="6514689"/>
              <a:ext cx="285752" cy="214314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571604" y="5972196"/>
            <a:ext cx="457200" cy="457200"/>
            <a:chOff x="1685940" y="6400800"/>
            <a:chExt cx="457200" cy="457200"/>
          </a:xfrm>
        </p:grpSpPr>
        <p:sp>
          <p:nvSpPr>
            <p:cNvPr id="13" name="Блок-схема: узел 12">
              <a:hlinkClick r:id="" action="ppaction://hlinkshowjump?jump=lastslide"/>
            </p:cNvPr>
            <p:cNvSpPr/>
            <p:nvPr/>
          </p:nvSpPr>
          <p:spPr>
            <a:xfrm>
              <a:off x="1685940" y="6400800"/>
              <a:ext cx="457200" cy="4572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>
              <a:hlinkClick r:id="" action="ppaction://hlinkshowjump?jump=lastslide"/>
            </p:cNvPr>
            <p:cNvSpPr/>
            <p:nvPr/>
          </p:nvSpPr>
          <p:spPr>
            <a:xfrm rot="5400000">
              <a:off x="1749149" y="6521593"/>
              <a:ext cx="287915" cy="214314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hlinkClick r:id="" action="ppaction://hlinkshowjump?jump=lastslide"/>
            </p:cNvPr>
            <p:cNvSpPr/>
            <p:nvPr/>
          </p:nvSpPr>
          <p:spPr>
            <a:xfrm flipH="1">
              <a:off x="1956504" y="6514689"/>
              <a:ext cx="94994" cy="23986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4786322"/>
            <a:ext cx="8425844" cy="1082939"/>
          </a:xfrm>
        </p:spPr>
        <p:txBody>
          <a:bodyPr>
            <a:noAutofit/>
          </a:bodyPr>
          <a:lstStyle/>
          <a:p>
            <a:pPr>
              <a:defRPr/>
            </a:pPr>
            <a:endParaRPr lang="ru-RU" altLang="zh-CN" b="1" dirty="0" smtClean="0">
              <a:solidFill>
                <a:schemeClr val="accent6">
                  <a:lumMod val="75000"/>
                </a:schemeClr>
              </a:solidFill>
              <a:latin typeface="MS PGothic"/>
              <a:ea typeface="MS PGothic"/>
              <a:cs typeface="MS PGothic"/>
            </a:endParaRPr>
          </a:p>
          <a:p>
            <a:pPr>
              <a:defRPr/>
            </a:pPr>
            <a:r>
              <a:rPr lang="ru-RU" altLang="zh-CN" sz="28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itchFamily="18" charset="0"/>
                <a:ea typeface="MS PGothic"/>
                <a:cs typeface="MS PGothic"/>
              </a:rPr>
              <a:t>Автор:  учитель информатики </a:t>
            </a:r>
          </a:p>
          <a:p>
            <a:pPr>
              <a:defRPr/>
            </a:pPr>
            <a:r>
              <a:rPr lang="ru-RU" altLang="zh-CN" sz="28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itchFamily="18" charset="0"/>
                <a:ea typeface="MS PGothic"/>
                <a:cs typeface="MS PGothic"/>
              </a:rPr>
              <a:t>МОБУ Лицей № </a:t>
            </a:r>
            <a:r>
              <a:rPr lang="ru-RU" altLang="zh-CN" sz="28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itchFamily="18" charset="0"/>
                <a:ea typeface="MS PGothic"/>
                <a:cs typeface="MS PGothic"/>
              </a:rPr>
              <a:t>95  г.Сочи</a:t>
            </a:r>
            <a:endParaRPr lang="ru-RU" altLang="zh-CN" sz="2800" b="1" dirty="0" smtClean="0">
              <a:ln>
                <a:solidFill>
                  <a:srgbClr val="C00000"/>
                </a:solidFill>
              </a:ln>
              <a:solidFill>
                <a:srgbClr val="FF00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Georgia" pitchFamily="18" charset="0"/>
              <a:ea typeface="MS PGothic"/>
              <a:cs typeface="MS PGothic"/>
            </a:endParaRPr>
          </a:p>
          <a:p>
            <a:pPr>
              <a:defRPr/>
            </a:pPr>
            <a:r>
              <a:rPr lang="ru-RU" altLang="zh-CN" sz="2800" b="1" i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itchFamily="18" charset="0"/>
                <a:ea typeface="MS PGothic"/>
                <a:cs typeface="MS PGothic"/>
              </a:rPr>
              <a:t>                     Мусаева </a:t>
            </a:r>
            <a:r>
              <a:rPr lang="ru-RU" altLang="zh-CN" sz="2800" b="1" i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itchFamily="18" charset="0"/>
                <a:ea typeface="MS PGothic"/>
                <a:cs typeface="MS PGothic"/>
              </a:rPr>
              <a:t>Н.Г</a:t>
            </a:r>
            <a:r>
              <a:rPr lang="ru-RU" altLang="zh-CN" sz="2800" b="1" i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itchFamily="18" charset="0"/>
                <a:ea typeface="MS PGothic"/>
                <a:cs typeface="MS PGothic"/>
              </a:rPr>
              <a:t>.             2014г.</a:t>
            </a:r>
            <a:endParaRPr lang="ru-RU" altLang="zh-CN" sz="2800" b="1" i="1" dirty="0" smtClean="0">
              <a:ln>
                <a:solidFill>
                  <a:srgbClr val="C00000"/>
                </a:solidFill>
              </a:ln>
              <a:solidFill>
                <a:srgbClr val="FF00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Georgia" pitchFamily="18" charset="0"/>
              <a:ea typeface="MS PGothic"/>
              <a:cs typeface="MS PGothic"/>
            </a:endParaRPr>
          </a:p>
          <a:p>
            <a:pPr>
              <a:defRPr/>
            </a:pPr>
            <a:endParaRPr lang="ru-RU" altLang="zh-CN" dirty="0" smtClean="0">
              <a:solidFill>
                <a:schemeClr val="accent6">
                  <a:lumMod val="75000"/>
                </a:schemeClr>
              </a:solidFill>
              <a:latin typeface="MS PGothic"/>
              <a:ea typeface="MS PGothic"/>
              <a:cs typeface="MS PGothic"/>
            </a:endParaRPr>
          </a:p>
          <a:p>
            <a:pPr>
              <a:defRPr/>
            </a:pPr>
            <a:endParaRPr lang="ru-RU" altLang="zh-CN" dirty="0" smtClean="0">
              <a:solidFill>
                <a:schemeClr val="accent6">
                  <a:lumMod val="75000"/>
                </a:schemeClr>
              </a:solidFill>
              <a:latin typeface="MS PGothic"/>
              <a:ea typeface="MS PGothic"/>
              <a:cs typeface="MS PGothic"/>
            </a:endParaRPr>
          </a:p>
          <a:p>
            <a:pPr>
              <a:defRPr/>
            </a:pPr>
            <a:endParaRPr lang="ru-RU" altLang="zh-CN" dirty="0" smtClean="0">
              <a:solidFill>
                <a:schemeClr val="accent6">
                  <a:lumMod val="75000"/>
                </a:schemeClr>
              </a:solidFill>
              <a:latin typeface="MS PGothic"/>
              <a:ea typeface="MS PGothic"/>
              <a:cs typeface="MS PGothic"/>
            </a:endParaRPr>
          </a:p>
          <a:p>
            <a:pPr>
              <a:defRPr/>
            </a:pPr>
            <a:r>
              <a:rPr lang="ru-RU" altLang="zh-CN" b="1" i="1" dirty="0" smtClean="0">
                <a:solidFill>
                  <a:schemeClr val="accent6">
                    <a:lumMod val="75000"/>
                  </a:schemeClr>
                </a:solidFill>
                <a:latin typeface="MS PGothic"/>
                <a:ea typeface="MS PGothic"/>
                <a:cs typeface="MS PGothic"/>
              </a:rPr>
              <a:t>                                                                                              </a:t>
            </a:r>
            <a:r>
              <a:rPr lang="ru-RU" altLang="zh-CN" b="1" i="1" dirty="0" smtClean="0">
                <a:latin typeface="MS PGothic"/>
                <a:ea typeface="MS PGothic"/>
                <a:cs typeface="MS PGothic"/>
              </a:rPr>
              <a:t>г. Сочи, 2013г.</a:t>
            </a:r>
            <a:endParaRPr lang="ru-RU" b="0" i="0" dirty="0">
              <a:effectLst>
                <a:outerShdw blurRad="50800" algn="ctr">
                  <a:prstClr val="black">
                    <a:alpha val="35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6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6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1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6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1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86710" y="6143644"/>
            <a:ext cx="1143008" cy="64291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14414" y="0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  <a:ea typeface="+mj-ea"/>
                <a:cs typeface="+mj-cs"/>
              </a:rPr>
              <a:t>Почтовый вирус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ru-RU" sz="44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  <a:ea typeface="+mj-ea"/>
                <a:cs typeface="+mj-cs"/>
              </a:rPr>
              <a:t>«</a:t>
            </a:r>
            <a:r>
              <a:rPr lang="en-US" sz="4400" b="1" kern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  <a:ea typeface="+mj-ea"/>
                <a:cs typeface="+mj-cs"/>
              </a:rPr>
              <a:t>Milissa</a:t>
            </a:r>
            <a:r>
              <a:rPr kumimoji="0" lang="ru-RU" sz="4400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Century Gothic" pitchFamily="34" charset="0"/>
                <a:ea typeface="+mj-ea"/>
                <a:cs typeface="+mj-cs"/>
              </a:rPr>
              <a:t>»                    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628" y="1571612"/>
            <a:ext cx="41433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</a:t>
            </a:r>
            <a:r>
              <a:rPr lang="ru-RU" sz="2800" dirty="0" smtClean="0">
                <a:solidFill>
                  <a:srgbClr val="FF0000"/>
                </a:solidFill>
              </a:rPr>
              <a:t>Состав преступления: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  Засорила миллионы компьютеров корпоративных сетей, рассылая свои копии первым 50 контактам адресной книги.   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    Распространение </a:t>
            </a:r>
            <a:r>
              <a:rPr lang="ru-RU" sz="2800" dirty="0">
                <a:solidFill>
                  <a:schemeClr val="bg1"/>
                </a:solidFill>
              </a:rPr>
              <a:t>получили </a:t>
            </a:r>
            <a:r>
              <a:rPr lang="ru-RU" sz="2800" dirty="0" smtClean="0">
                <a:solidFill>
                  <a:schemeClr val="bg1"/>
                </a:solidFill>
              </a:rPr>
              <a:t>четыре </a:t>
            </a:r>
            <a:r>
              <a:rPr lang="ru-RU" sz="2800" dirty="0">
                <a:solidFill>
                  <a:schemeClr val="bg1"/>
                </a:solidFill>
              </a:rPr>
              <a:t>подвида </a:t>
            </a:r>
            <a:r>
              <a:rPr lang="ru-RU" sz="2800" dirty="0" smtClean="0">
                <a:solidFill>
                  <a:schemeClr val="bg1"/>
                </a:solidFill>
              </a:rPr>
              <a:t>вируса. </a:t>
            </a:r>
            <a:endParaRPr lang="ru-RU" sz="28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2" descr="http://lider-comp.ru/images/stories/virusi-lider/cher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357298"/>
            <a:ext cx="3500462" cy="3512130"/>
          </a:xfrm>
          <a:prstGeom prst="roundRect">
            <a:avLst>
              <a:gd name="adj" fmla="val 16667"/>
            </a:avLst>
          </a:prstGeom>
          <a:ln w="76200">
            <a:solidFill>
              <a:srgbClr val="FFFF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000232" y="5143512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Ущерб 80 000 000 долларов</a:t>
            </a:r>
            <a:endParaRPr lang="ru-RU" sz="2400" dirty="0">
              <a:solidFill>
                <a:srgbClr val="FFFF00"/>
              </a:solidFill>
            </a:endParaRPr>
          </a:p>
        </p:txBody>
      </p:sp>
      <p:grpSp>
        <p:nvGrpSpPr>
          <p:cNvPr id="2" name="Группа 22"/>
          <p:cNvGrpSpPr/>
          <p:nvPr/>
        </p:nvGrpSpPr>
        <p:grpSpPr>
          <a:xfrm>
            <a:off x="1142976" y="6043634"/>
            <a:ext cx="457200" cy="457200"/>
            <a:chOff x="1143008" y="6400800"/>
            <a:chExt cx="457200" cy="457200"/>
          </a:xfrm>
        </p:grpSpPr>
        <p:sp>
          <p:nvSpPr>
            <p:cNvPr id="24" name="Блок-схема: узел 23"/>
            <p:cNvSpPr/>
            <p:nvPr/>
          </p:nvSpPr>
          <p:spPr>
            <a:xfrm>
              <a:off x="1143008" y="6400800"/>
              <a:ext cx="457200" cy="457200"/>
            </a:xfrm>
            <a:prstGeom prst="flowChartConnector">
              <a:avLst/>
            </a:prstGeom>
            <a:solidFill>
              <a:schemeClr val="accent5">
                <a:lumMod val="1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Нашивка 24">
              <a:hlinkClick r:id="" action="ppaction://hlinkshowjump?jump=nextslide"/>
            </p:cNvPr>
            <p:cNvSpPr/>
            <p:nvPr/>
          </p:nvSpPr>
          <p:spPr>
            <a:xfrm>
              <a:off x="1244287" y="6514689"/>
              <a:ext cx="285752" cy="214314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25"/>
          <p:cNvGrpSpPr/>
          <p:nvPr/>
        </p:nvGrpSpPr>
        <p:grpSpPr>
          <a:xfrm>
            <a:off x="571472" y="6043634"/>
            <a:ext cx="457200" cy="457200"/>
            <a:chOff x="571504" y="6400800"/>
            <a:chExt cx="457200" cy="457200"/>
          </a:xfrm>
        </p:grpSpPr>
        <p:sp>
          <p:nvSpPr>
            <p:cNvPr id="27" name="Блок-схема: узел 26"/>
            <p:cNvSpPr/>
            <p:nvPr/>
          </p:nvSpPr>
          <p:spPr>
            <a:xfrm>
              <a:off x="571504" y="6400800"/>
              <a:ext cx="457200" cy="457200"/>
            </a:xfrm>
            <a:prstGeom prst="flowChartConnector">
              <a:avLst/>
            </a:prstGeom>
            <a:solidFill>
              <a:schemeClr val="accent5">
                <a:lumMod val="1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Нашивка 27">
              <a:hlinkClick r:id="" action="ppaction://hlinkshowjump?jump=previousslide"/>
            </p:cNvPr>
            <p:cNvSpPr/>
            <p:nvPr/>
          </p:nvSpPr>
          <p:spPr>
            <a:xfrm flipH="1">
              <a:off x="642910" y="6514689"/>
              <a:ext cx="285752" cy="214314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28"/>
          <p:cNvGrpSpPr/>
          <p:nvPr/>
        </p:nvGrpSpPr>
        <p:grpSpPr>
          <a:xfrm>
            <a:off x="1685908" y="6043634"/>
            <a:ext cx="457200" cy="457200"/>
            <a:chOff x="1685940" y="6400800"/>
            <a:chExt cx="457200" cy="457200"/>
          </a:xfrm>
        </p:grpSpPr>
        <p:sp>
          <p:nvSpPr>
            <p:cNvPr id="30" name="Блок-схема: узел 29">
              <a:hlinkClick r:id="" action="ppaction://hlinkshowjump?jump=lastslide"/>
            </p:cNvPr>
            <p:cNvSpPr/>
            <p:nvPr/>
          </p:nvSpPr>
          <p:spPr>
            <a:xfrm>
              <a:off x="1685940" y="6400800"/>
              <a:ext cx="457200" cy="4572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lastslide"/>
            </p:cNvPr>
            <p:cNvSpPr/>
            <p:nvPr/>
          </p:nvSpPr>
          <p:spPr>
            <a:xfrm rot="5400000">
              <a:off x="1764054" y="6532846"/>
              <a:ext cx="250033" cy="178595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>
              <a:hlinkClick r:id="" action="ppaction://hlinkshowjump?jump=lastslide"/>
            </p:cNvPr>
            <p:cNvSpPr/>
            <p:nvPr/>
          </p:nvSpPr>
          <p:spPr>
            <a:xfrm flipH="1">
              <a:off x="1956504" y="6514689"/>
              <a:ext cx="94994" cy="23986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32"/>
          <p:cNvGrpSpPr/>
          <p:nvPr/>
        </p:nvGrpSpPr>
        <p:grpSpPr>
          <a:xfrm flipH="1">
            <a:off x="-32" y="6043634"/>
            <a:ext cx="457200" cy="457200"/>
            <a:chOff x="1685940" y="6400800"/>
            <a:chExt cx="457200" cy="457200"/>
          </a:xfrm>
        </p:grpSpPr>
        <p:sp>
          <p:nvSpPr>
            <p:cNvPr id="34" name="Блок-схема: узел 33">
              <a:hlinkClick r:id="" action="ppaction://hlinkshowjump?jump=firstslide"/>
            </p:cNvPr>
            <p:cNvSpPr/>
            <p:nvPr/>
          </p:nvSpPr>
          <p:spPr>
            <a:xfrm>
              <a:off x="1685940" y="6400800"/>
              <a:ext cx="457200" cy="4572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Равнобедренный треугольник 34">
              <a:hlinkClick r:id="" action="ppaction://hlinkshowjump?jump=firstslide"/>
            </p:cNvPr>
            <p:cNvSpPr/>
            <p:nvPr/>
          </p:nvSpPr>
          <p:spPr>
            <a:xfrm rot="5400000">
              <a:off x="1764054" y="6532846"/>
              <a:ext cx="250033" cy="178595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hlinkClick r:id="" action="ppaction://hlinkshowjump?jump=firstslide"/>
            </p:cNvPr>
            <p:cNvSpPr/>
            <p:nvPr/>
          </p:nvSpPr>
          <p:spPr>
            <a:xfrm flipH="1">
              <a:off x="1956504" y="6514689"/>
              <a:ext cx="94994" cy="23986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Овал 40"/>
          <p:cNvSpPr/>
          <p:nvPr/>
        </p:nvSpPr>
        <p:spPr>
          <a:xfrm>
            <a:off x="7500958" y="0"/>
            <a:ext cx="1643042" cy="15001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 Black" pitchFamily="34" charset="0"/>
                <a:hlinkClick r:id="rId3" action="ppaction://hlinksldjump"/>
              </a:rPr>
              <a:t>Показания вирусов</a:t>
            </a:r>
            <a:endParaRPr lang="ru-RU" sz="1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6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6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86710" y="6143644"/>
            <a:ext cx="1143008" cy="64291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71604" y="0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  <a:ea typeface="+mj-ea"/>
                <a:cs typeface="+mj-cs"/>
              </a:rPr>
              <a:t>DDoS</a:t>
            </a:r>
            <a:r>
              <a:rPr lang="ru-RU" sz="44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  <a:ea typeface="+mj-ea"/>
                <a:cs typeface="+mj-cs"/>
              </a:rPr>
              <a:t>-</a:t>
            </a:r>
            <a:r>
              <a:rPr lang="ru-RU" sz="44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  <a:ea typeface="+mj-ea"/>
                <a:cs typeface="+mj-cs"/>
              </a:rPr>
              <a:t>атака</a:t>
            </a:r>
            <a:r>
              <a:rPr lang="en-US" sz="44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  <a:ea typeface="+mj-ea"/>
                <a:cs typeface="+mj-cs"/>
              </a:rPr>
              <a:t> </a:t>
            </a:r>
            <a:endParaRPr lang="ru-RU" sz="4400" b="1" kern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 Gothic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  <a:ea typeface="+mj-ea"/>
                <a:cs typeface="+mj-cs"/>
              </a:rPr>
              <a:t>«</a:t>
            </a:r>
            <a:r>
              <a:rPr lang="en-US" sz="4400" b="1" kern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  <a:ea typeface="+mj-ea"/>
                <a:cs typeface="+mj-cs"/>
              </a:rPr>
              <a:t>LiveJournal</a:t>
            </a:r>
            <a:r>
              <a:rPr kumimoji="0" lang="ru-RU" sz="4400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Century Gothic" pitchFamily="34" charset="0"/>
                <a:ea typeface="+mj-ea"/>
                <a:cs typeface="+mj-cs"/>
              </a:rPr>
              <a:t>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9190" y="1571612"/>
            <a:ext cx="44291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</a:t>
            </a:r>
            <a:r>
              <a:rPr lang="ru-RU" sz="2800" dirty="0" smtClean="0">
                <a:solidFill>
                  <a:srgbClr val="FF0000"/>
                </a:solidFill>
              </a:rPr>
              <a:t>Состав преступления: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Внедрение и запуск вирусов с десятков тысяч компьютеров с целью обвала крупнейшего </a:t>
            </a:r>
            <a:r>
              <a:rPr lang="ru-RU" sz="2800" dirty="0" err="1" smtClean="0">
                <a:solidFill>
                  <a:schemeClr val="bg1"/>
                </a:solidFill>
              </a:rPr>
              <a:t>блогохостинга</a:t>
            </a:r>
            <a:r>
              <a:rPr lang="ru-RU" sz="2800" dirty="0" smtClean="0">
                <a:solidFill>
                  <a:schemeClr val="bg1"/>
                </a:solidFill>
              </a:rPr>
              <a:t> России «</a:t>
            </a:r>
            <a:r>
              <a:rPr lang="en-US" sz="2800" dirty="0" err="1" smtClean="0">
                <a:solidFill>
                  <a:schemeClr val="bg1"/>
                </a:solidFill>
              </a:rPr>
              <a:t>LiveJournal</a:t>
            </a:r>
            <a:r>
              <a:rPr lang="ru-RU" sz="2800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endParaRPr lang="ru-RU" sz="2800" dirty="0" smtClean="0">
              <a:solidFill>
                <a:schemeClr val="bg1"/>
              </a:solidFill>
            </a:endParaRPr>
          </a:p>
        </p:txBody>
      </p:sp>
      <p:grpSp>
        <p:nvGrpSpPr>
          <p:cNvPr id="2" name="Группа 24"/>
          <p:cNvGrpSpPr/>
          <p:nvPr/>
        </p:nvGrpSpPr>
        <p:grpSpPr>
          <a:xfrm>
            <a:off x="-71470" y="1000108"/>
            <a:ext cx="5314987" cy="5419734"/>
            <a:chOff x="-142908" y="1000108"/>
            <a:chExt cx="5314987" cy="5419734"/>
          </a:xfrm>
        </p:grpSpPr>
        <p:pic>
          <p:nvPicPr>
            <p:cNvPr id="9" name="Picture 4" descr="&amp;Kcy;&amp;acy;&amp;rcy;&amp;tcy;&amp;icy;&amp;ncy;&amp;kcy;&amp;acy; &amp;kcy; &amp;scy;&amp;tcy;&amp;rcy;&amp;acy;&amp;ncy;&amp;icy;&amp;tscy;&amp;iecy;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4348" y="1000108"/>
              <a:ext cx="4457731" cy="3714776"/>
            </a:xfrm>
            <a:prstGeom prst="roundRect">
              <a:avLst>
                <a:gd name="adj" fmla="val 16667"/>
              </a:avLst>
            </a:prstGeom>
            <a:ln w="76200">
              <a:solidFill>
                <a:srgbClr val="FFFF00"/>
              </a:solidFill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8" name="Picture 2" descr="Ddos &amp;acy;&amp;tcy;&amp;acy;&amp;kcy;&amp;acy;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42908" y="3429000"/>
              <a:ext cx="5000660" cy="2990842"/>
            </a:xfrm>
            <a:prstGeom prst="roundRect">
              <a:avLst>
                <a:gd name="adj" fmla="val 16667"/>
              </a:avLst>
            </a:prstGeom>
            <a:ln w="76200">
              <a:solidFill>
                <a:srgbClr val="FFFF00"/>
              </a:solidFill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sp>
        <p:nvSpPr>
          <p:cNvPr id="10" name="TextBox 9"/>
          <p:cNvSpPr txBox="1"/>
          <p:nvPr/>
        </p:nvSpPr>
        <p:spPr>
          <a:xfrm>
            <a:off x="4714844" y="5286388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Ущерб </a:t>
            </a:r>
            <a:r>
              <a:rPr lang="en-US" sz="2400" dirty="0" smtClean="0">
                <a:solidFill>
                  <a:srgbClr val="FFFF00"/>
                </a:solidFill>
              </a:rPr>
              <a:t> - </a:t>
            </a:r>
            <a:r>
              <a:rPr lang="ru-RU" sz="2400" dirty="0" smtClean="0">
                <a:solidFill>
                  <a:srgbClr val="FFFF00"/>
                </a:solidFill>
              </a:rPr>
              <a:t>отказ в работе ресурса 33 миллионам  российских пользователей</a:t>
            </a:r>
            <a:endParaRPr lang="ru-RU" sz="2400" dirty="0">
              <a:solidFill>
                <a:srgbClr val="FFFF00"/>
              </a:solidFill>
            </a:endParaRPr>
          </a:p>
        </p:txBody>
      </p:sp>
      <p:grpSp>
        <p:nvGrpSpPr>
          <p:cNvPr id="3" name="Группа 25"/>
          <p:cNvGrpSpPr/>
          <p:nvPr/>
        </p:nvGrpSpPr>
        <p:grpSpPr>
          <a:xfrm>
            <a:off x="1142976" y="6043634"/>
            <a:ext cx="457200" cy="457200"/>
            <a:chOff x="1143008" y="6400800"/>
            <a:chExt cx="457200" cy="457200"/>
          </a:xfrm>
        </p:grpSpPr>
        <p:sp>
          <p:nvSpPr>
            <p:cNvPr id="27" name="Блок-схема: узел 26"/>
            <p:cNvSpPr/>
            <p:nvPr/>
          </p:nvSpPr>
          <p:spPr>
            <a:xfrm>
              <a:off x="1143008" y="6400800"/>
              <a:ext cx="457200" cy="457200"/>
            </a:xfrm>
            <a:prstGeom prst="flowChartConnector">
              <a:avLst/>
            </a:prstGeom>
            <a:solidFill>
              <a:schemeClr val="accent5">
                <a:lumMod val="1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Нашивка 27">
              <a:hlinkClick r:id="" action="ppaction://hlinkshowjump?jump=nextslide"/>
            </p:cNvPr>
            <p:cNvSpPr/>
            <p:nvPr/>
          </p:nvSpPr>
          <p:spPr>
            <a:xfrm>
              <a:off x="1244287" y="6514689"/>
              <a:ext cx="285752" cy="214314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Группа 28"/>
          <p:cNvGrpSpPr/>
          <p:nvPr/>
        </p:nvGrpSpPr>
        <p:grpSpPr>
          <a:xfrm>
            <a:off x="571472" y="6043634"/>
            <a:ext cx="457200" cy="457200"/>
            <a:chOff x="571504" y="6400800"/>
            <a:chExt cx="457200" cy="457200"/>
          </a:xfrm>
        </p:grpSpPr>
        <p:sp>
          <p:nvSpPr>
            <p:cNvPr id="30" name="Блок-схема: узел 29"/>
            <p:cNvSpPr/>
            <p:nvPr/>
          </p:nvSpPr>
          <p:spPr>
            <a:xfrm>
              <a:off x="571504" y="6400800"/>
              <a:ext cx="457200" cy="457200"/>
            </a:xfrm>
            <a:prstGeom prst="flowChartConnector">
              <a:avLst/>
            </a:prstGeom>
            <a:solidFill>
              <a:schemeClr val="accent5">
                <a:lumMod val="1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Нашивка 30">
              <a:hlinkClick r:id="" action="ppaction://hlinkshowjump?jump=previousslide"/>
            </p:cNvPr>
            <p:cNvSpPr/>
            <p:nvPr/>
          </p:nvSpPr>
          <p:spPr>
            <a:xfrm flipH="1">
              <a:off x="642910" y="6514689"/>
              <a:ext cx="285752" cy="214314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Группа 31"/>
          <p:cNvGrpSpPr/>
          <p:nvPr/>
        </p:nvGrpSpPr>
        <p:grpSpPr>
          <a:xfrm>
            <a:off x="1685908" y="6043634"/>
            <a:ext cx="457200" cy="457200"/>
            <a:chOff x="1685940" y="6400800"/>
            <a:chExt cx="457200" cy="457200"/>
          </a:xfrm>
        </p:grpSpPr>
        <p:sp>
          <p:nvSpPr>
            <p:cNvPr id="33" name="Блок-схема: узел 32">
              <a:hlinkClick r:id="" action="ppaction://hlinkshowjump?jump=lastslide"/>
            </p:cNvPr>
            <p:cNvSpPr/>
            <p:nvPr/>
          </p:nvSpPr>
          <p:spPr>
            <a:xfrm>
              <a:off x="1685940" y="6400800"/>
              <a:ext cx="457200" cy="4572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Равнобедренный треугольник 33">
              <a:hlinkClick r:id="" action="ppaction://hlinkshowjump?jump=lastslide"/>
            </p:cNvPr>
            <p:cNvSpPr/>
            <p:nvPr/>
          </p:nvSpPr>
          <p:spPr>
            <a:xfrm rot="5400000">
              <a:off x="1764054" y="6532846"/>
              <a:ext cx="250033" cy="178595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hlinkClick r:id="" action="ppaction://hlinkshowjump?jump=lastslide"/>
            </p:cNvPr>
            <p:cNvSpPr/>
            <p:nvPr/>
          </p:nvSpPr>
          <p:spPr>
            <a:xfrm flipH="1">
              <a:off x="1956504" y="6514689"/>
              <a:ext cx="94994" cy="23986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35"/>
          <p:cNvGrpSpPr/>
          <p:nvPr/>
        </p:nvGrpSpPr>
        <p:grpSpPr>
          <a:xfrm flipH="1">
            <a:off x="-32" y="6043634"/>
            <a:ext cx="457200" cy="457200"/>
            <a:chOff x="1685940" y="6400800"/>
            <a:chExt cx="457200" cy="457200"/>
          </a:xfrm>
        </p:grpSpPr>
        <p:sp>
          <p:nvSpPr>
            <p:cNvPr id="37" name="Блок-схема: узел 36">
              <a:hlinkClick r:id="" action="ppaction://hlinkshowjump?jump=firstslide"/>
            </p:cNvPr>
            <p:cNvSpPr/>
            <p:nvPr/>
          </p:nvSpPr>
          <p:spPr>
            <a:xfrm>
              <a:off x="1685940" y="6400800"/>
              <a:ext cx="457200" cy="4572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Равнобедренный треугольник 37">
              <a:hlinkClick r:id="" action="ppaction://hlinkshowjump?jump=firstslide"/>
            </p:cNvPr>
            <p:cNvSpPr/>
            <p:nvPr/>
          </p:nvSpPr>
          <p:spPr>
            <a:xfrm rot="5400000">
              <a:off x="1764054" y="6532846"/>
              <a:ext cx="250033" cy="178595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hlinkClick r:id="" action="ppaction://hlinkshowjump?jump=firstslide"/>
            </p:cNvPr>
            <p:cNvSpPr/>
            <p:nvPr/>
          </p:nvSpPr>
          <p:spPr>
            <a:xfrm flipH="1">
              <a:off x="1956504" y="6514689"/>
              <a:ext cx="94994" cy="23986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4" name="Овал 43"/>
          <p:cNvSpPr/>
          <p:nvPr/>
        </p:nvSpPr>
        <p:spPr>
          <a:xfrm>
            <a:off x="7500958" y="0"/>
            <a:ext cx="1643042" cy="15001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 Black" pitchFamily="34" charset="0"/>
                <a:hlinkClick r:id="rId4" action="ppaction://hlinksldjump"/>
              </a:rPr>
              <a:t>Показания вирусов</a:t>
            </a:r>
            <a:endParaRPr lang="ru-RU" sz="1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6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86710" y="6143644"/>
            <a:ext cx="1143008" cy="64291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42910" y="142852"/>
            <a:ext cx="8786874" cy="20002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  <a:ea typeface="+mj-ea"/>
                <a:cs typeface="+mj-cs"/>
              </a:rPr>
              <a:t>Фишинг-атака</a:t>
            </a:r>
            <a:endParaRPr lang="ru-RU" sz="4400" b="1" kern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 Gothic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  <a:ea typeface="+mj-ea"/>
                <a:cs typeface="+mj-cs"/>
              </a:rPr>
              <a:t> «</a:t>
            </a:r>
            <a:r>
              <a:rPr lang="en-US" sz="4400" b="1" kern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  <a:ea typeface="+mj-ea"/>
                <a:cs typeface="+mj-cs"/>
              </a:rPr>
              <a:t>Dynamophone</a:t>
            </a:r>
            <a:r>
              <a:rPr kumimoji="0" lang="ru-RU" sz="4400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Century Gothic" pitchFamily="34" charset="0"/>
                <a:ea typeface="+mj-ea"/>
                <a:cs typeface="+mj-cs"/>
              </a:rPr>
              <a:t>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628" y="1571612"/>
            <a:ext cx="414337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</a:t>
            </a:r>
            <a:r>
              <a:rPr lang="ru-RU" sz="2800" dirty="0" smtClean="0">
                <a:solidFill>
                  <a:srgbClr val="FF0000"/>
                </a:solidFill>
              </a:rPr>
              <a:t>Состав преступления: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Рассылка сообщений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 на электронную почту жертв с целью заполнения ими идентификационных банковских реквизитов на подложном сайте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Взлом более 900 банковских </a:t>
            </a:r>
            <a:r>
              <a:rPr lang="ru-RU" sz="2800" dirty="0" err="1" smtClean="0">
                <a:solidFill>
                  <a:schemeClr val="bg1"/>
                </a:solidFill>
              </a:rPr>
              <a:t>аккаунтов</a:t>
            </a:r>
            <a:r>
              <a:rPr lang="ru-RU" sz="2800" dirty="0" smtClean="0">
                <a:solidFill>
                  <a:schemeClr val="bg1"/>
                </a:solidFill>
              </a:rPr>
              <a:t> и 10 000 кредитных карт.</a:t>
            </a:r>
          </a:p>
          <a:p>
            <a:pPr algn="ctr"/>
            <a:endParaRPr lang="ru-RU" sz="28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endParaRPr lang="ru-RU" sz="28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9698" name="Picture 2" descr="http://www.useit2.ru/blog/wp-content/uploads/fish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02"/>
            <a:ext cx="4286280" cy="2891785"/>
          </a:xfrm>
          <a:prstGeom prst="roundRect">
            <a:avLst>
              <a:gd name="adj" fmla="val 16667"/>
            </a:avLst>
          </a:prstGeom>
          <a:ln w="76200">
            <a:solidFill>
              <a:srgbClr val="FFFF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000232" y="5214950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Ущерб 3 000 000 фунтов</a:t>
            </a:r>
            <a:endParaRPr lang="ru-RU" sz="2400" dirty="0">
              <a:solidFill>
                <a:srgbClr val="FFFF00"/>
              </a:solidFill>
            </a:endParaRPr>
          </a:p>
        </p:txBody>
      </p:sp>
      <p:grpSp>
        <p:nvGrpSpPr>
          <p:cNvPr id="2" name="Группа 21"/>
          <p:cNvGrpSpPr/>
          <p:nvPr/>
        </p:nvGrpSpPr>
        <p:grpSpPr>
          <a:xfrm>
            <a:off x="1142976" y="6043634"/>
            <a:ext cx="457200" cy="457200"/>
            <a:chOff x="1143008" y="6400800"/>
            <a:chExt cx="457200" cy="457200"/>
          </a:xfrm>
        </p:grpSpPr>
        <p:sp>
          <p:nvSpPr>
            <p:cNvPr id="23" name="Блок-схема: узел 22"/>
            <p:cNvSpPr/>
            <p:nvPr/>
          </p:nvSpPr>
          <p:spPr>
            <a:xfrm>
              <a:off x="1143008" y="6400800"/>
              <a:ext cx="457200" cy="457200"/>
            </a:xfrm>
            <a:prstGeom prst="flowChartConnector">
              <a:avLst/>
            </a:prstGeom>
            <a:solidFill>
              <a:schemeClr val="accent5">
                <a:lumMod val="1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Нашивка 23">
              <a:hlinkClick r:id="" action="ppaction://hlinkshowjump?jump=nextslide"/>
            </p:cNvPr>
            <p:cNvSpPr/>
            <p:nvPr/>
          </p:nvSpPr>
          <p:spPr>
            <a:xfrm>
              <a:off x="1244287" y="6514689"/>
              <a:ext cx="285752" cy="214314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24"/>
          <p:cNvGrpSpPr/>
          <p:nvPr/>
        </p:nvGrpSpPr>
        <p:grpSpPr>
          <a:xfrm>
            <a:off x="571472" y="6043634"/>
            <a:ext cx="457200" cy="457200"/>
            <a:chOff x="571504" y="6400800"/>
            <a:chExt cx="457200" cy="457200"/>
          </a:xfrm>
        </p:grpSpPr>
        <p:sp>
          <p:nvSpPr>
            <p:cNvPr id="26" name="Блок-схема: узел 25"/>
            <p:cNvSpPr/>
            <p:nvPr/>
          </p:nvSpPr>
          <p:spPr>
            <a:xfrm>
              <a:off x="571504" y="6400800"/>
              <a:ext cx="457200" cy="457200"/>
            </a:xfrm>
            <a:prstGeom prst="flowChartConnector">
              <a:avLst/>
            </a:prstGeom>
            <a:solidFill>
              <a:schemeClr val="accent5">
                <a:lumMod val="1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Нашивка 26">
              <a:hlinkClick r:id="" action="ppaction://hlinkshowjump?jump=previousslide"/>
            </p:cNvPr>
            <p:cNvSpPr/>
            <p:nvPr/>
          </p:nvSpPr>
          <p:spPr>
            <a:xfrm flipH="1">
              <a:off x="642910" y="6514689"/>
              <a:ext cx="285752" cy="214314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Группа 27"/>
          <p:cNvGrpSpPr/>
          <p:nvPr/>
        </p:nvGrpSpPr>
        <p:grpSpPr>
          <a:xfrm>
            <a:off x="1685908" y="6043634"/>
            <a:ext cx="457200" cy="457200"/>
            <a:chOff x="1685940" y="6400800"/>
            <a:chExt cx="457200" cy="457200"/>
          </a:xfrm>
        </p:grpSpPr>
        <p:sp>
          <p:nvSpPr>
            <p:cNvPr id="29" name="Блок-схема: узел 28">
              <a:hlinkClick r:id="" action="ppaction://hlinkshowjump?jump=lastslide"/>
            </p:cNvPr>
            <p:cNvSpPr/>
            <p:nvPr/>
          </p:nvSpPr>
          <p:spPr>
            <a:xfrm>
              <a:off x="1685940" y="6400800"/>
              <a:ext cx="457200" cy="4572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Равнобедренный треугольник 29">
              <a:hlinkClick r:id="" action="ppaction://hlinkshowjump?jump=lastslide"/>
            </p:cNvPr>
            <p:cNvSpPr/>
            <p:nvPr/>
          </p:nvSpPr>
          <p:spPr>
            <a:xfrm rot="5400000">
              <a:off x="1764054" y="6532846"/>
              <a:ext cx="250033" cy="178595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hlinkClick r:id="" action="ppaction://hlinkshowjump?jump=lastslide"/>
            </p:cNvPr>
            <p:cNvSpPr/>
            <p:nvPr/>
          </p:nvSpPr>
          <p:spPr>
            <a:xfrm flipH="1">
              <a:off x="1956504" y="6514689"/>
              <a:ext cx="94994" cy="23986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31"/>
          <p:cNvGrpSpPr/>
          <p:nvPr/>
        </p:nvGrpSpPr>
        <p:grpSpPr>
          <a:xfrm flipH="1">
            <a:off x="-32" y="6043634"/>
            <a:ext cx="457200" cy="457200"/>
            <a:chOff x="1685940" y="6400800"/>
            <a:chExt cx="457200" cy="457200"/>
          </a:xfrm>
        </p:grpSpPr>
        <p:sp>
          <p:nvSpPr>
            <p:cNvPr id="33" name="Блок-схема: узел 32">
              <a:hlinkClick r:id="" action="ppaction://hlinkshowjump?jump=firstslide"/>
            </p:cNvPr>
            <p:cNvSpPr/>
            <p:nvPr/>
          </p:nvSpPr>
          <p:spPr>
            <a:xfrm>
              <a:off x="1685940" y="6400800"/>
              <a:ext cx="457200" cy="4572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Равнобедренный треугольник 33">
              <a:hlinkClick r:id="" action="ppaction://hlinkshowjump?jump=firstslide"/>
            </p:cNvPr>
            <p:cNvSpPr/>
            <p:nvPr/>
          </p:nvSpPr>
          <p:spPr>
            <a:xfrm rot="5400000">
              <a:off x="1764054" y="6532846"/>
              <a:ext cx="250033" cy="178595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hlinkClick r:id="" action="ppaction://hlinkshowjump?jump=firstslide"/>
            </p:cNvPr>
            <p:cNvSpPr/>
            <p:nvPr/>
          </p:nvSpPr>
          <p:spPr>
            <a:xfrm flipH="1">
              <a:off x="1956504" y="6514689"/>
              <a:ext cx="94994" cy="23986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Овал 39"/>
          <p:cNvSpPr/>
          <p:nvPr/>
        </p:nvSpPr>
        <p:spPr>
          <a:xfrm>
            <a:off x="7500958" y="0"/>
            <a:ext cx="1643042" cy="15001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 Black" pitchFamily="34" charset="0"/>
                <a:hlinkClick r:id="rId3" action="ppaction://hlinksldjump"/>
              </a:rPr>
              <a:t>Показания вирусов</a:t>
            </a:r>
            <a:endParaRPr lang="ru-RU" sz="1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6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6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86710" y="6143644"/>
            <a:ext cx="1143008" cy="64291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14414" y="214291"/>
            <a:ext cx="8786874" cy="20002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  <a:ea typeface="+mj-ea"/>
                <a:cs typeface="+mj-cs"/>
              </a:rPr>
              <a:t>Решение  судейской коллегии</a:t>
            </a:r>
            <a:endParaRPr kumimoji="0" lang="ru-RU" sz="4400" b="1" i="0" u="none" strike="noStrike" kern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071538" y="2357430"/>
            <a:ext cx="2357454" cy="2286016"/>
          </a:xfrm>
          <a:prstGeom prst="ellipse">
            <a:avLst/>
          </a:prstGeom>
          <a:solidFill>
            <a:srgbClr val="00CC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Arial Unicode MS" pitchFamily="34" charset="-128"/>
              </a:rPr>
              <a:t>Лечить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714744" y="2357430"/>
            <a:ext cx="2428892" cy="2357454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Arial Unicode MS" pitchFamily="34" charset="-128"/>
              </a:rPr>
              <a:t>Карантин</a:t>
            </a:r>
            <a:endParaRPr lang="ru-RU" sz="2400" b="1" dirty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500826" y="2357430"/>
            <a:ext cx="2428892" cy="2357454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Arial Unicode MS" pitchFamily="34" charset="-128"/>
              </a:rPr>
              <a:t>Удалить</a:t>
            </a:r>
            <a:endParaRPr lang="ru-RU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  <a:cs typeface="Arial Unicode MS" pitchFamily="34" charset="-128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1142976" y="6043634"/>
            <a:ext cx="457200" cy="457200"/>
            <a:chOff x="1143008" y="6400800"/>
            <a:chExt cx="457200" cy="457200"/>
          </a:xfrm>
        </p:grpSpPr>
        <p:sp>
          <p:nvSpPr>
            <p:cNvPr id="25" name="Блок-схема: узел 24"/>
            <p:cNvSpPr/>
            <p:nvPr/>
          </p:nvSpPr>
          <p:spPr>
            <a:xfrm>
              <a:off x="1143008" y="6400800"/>
              <a:ext cx="457200" cy="457200"/>
            </a:xfrm>
            <a:prstGeom prst="flowChartConnector">
              <a:avLst/>
            </a:prstGeom>
            <a:solidFill>
              <a:schemeClr val="accent5">
                <a:lumMod val="1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Нашивка 25">
              <a:hlinkClick r:id="" action="ppaction://hlinkshowjump?jump=nextslide"/>
            </p:cNvPr>
            <p:cNvSpPr/>
            <p:nvPr/>
          </p:nvSpPr>
          <p:spPr>
            <a:xfrm>
              <a:off x="1244287" y="6514689"/>
              <a:ext cx="285752" cy="214314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71472" y="6043634"/>
            <a:ext cx="457200" cy="457200"/>
            <a:chOff x="571504" y="6400800"/>
            <a:chExt cx="457200" cy="457200"/>
          </a:xfrm>
        </p:grpSpPr>
        <p:sp>
          <p:nvSpPr>
            <p:cNvPr id="28" name="Блок-схема: узел 27"/>
            <p:cNvSpPr/>
            <p:nvPr/>
          </p:nvSpPr>
          <p:spPr>
            <a:xfrm>
              <a:off x="571504" y="6400800"/>
              <a:ext cx="457200" cy="457200"/>
            </a:xfrm>
            <a:prstGeom prst="flowChartConnector">
              <a:avLst/>
            </a:prstGeom>
            <a:solidFill>
              <a:schemeClr val="accent5">
                <a:lumMod val="1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Нашивка 28">
              <a:hlinkClick r:id="" action="ppaction://hlinkshowjump?jump=previousslide"/>
            </p:cNvPr>
            <p:cNvSpPr/>
            <p:nvPr/>
          </p:nvSpPr>
          <p:spPr>
            <a:xfrm flipH="1">
              <a:off x="642910" y="6514689"/>
              <a:ext cx="285752" cy="214314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685908" y="6043634"/>
            <a:ext cx="457200" cy="457200"/>
            <a:chOff x="1685940" y="6400800"/>
            <a:chExt cx="457200" cy="457200"/>
          </a:xfrm>
        </p:grpSpPr>
        <p:sp>
          <p:nvSpPr>
            <p:cNvPr id="31" name="Блок-схема: узел 30">
              <a:hlinkClick r:id="" action="ppaction://hlinkshowjump?jump=lastslide"/>
            </p:cNvPr>
            <p:cNvSpPr/>
            <p:nvPr/>
          </p:nvSpPr>
          <p:spPr>
            <a:xfrm>
              <a:off x="1685940" y="6400800"/>
              <a:ext cx="457200" cy="4572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Равнобедренный треугольник 31">
              <a:hlinkClick r:id="" action="ppaction://hlinkshowjump?jump=lastslide"/>
            </p:cNvPr>
            <p:cNvSpPr/>
            <p:nvPr/>
          </p:nvSpPr>
          <p:spPr>
            <a:xfrm rot="5400000">
              <a:off x="1764054" y="6532846"/>
              <a:ext cx="250033" cy="178595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hlinkClick r:id="" action="ppaction://hlinkshowjump?jump=lastslide"/>
            </p:cNvPr>
            <p:cNvSpPr/>
            <p:nvPr/>
          </p:nvSpPr>
          <p:spPr>
            <a:xfrm flipH="1">
              <a:off x="1956504" y="6514689"/>
              <a:ext cx="94994" cy="23986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 flipH="1">
            <a:off x="-32" y="6043634"/>
            <a:ext cx="457200" cy="457200"/>
            <a:chOff x="1685940" y="6400800"/>
            <a:chExt cx="457200" cy="457200"/>
          </a:xfrm>
        </p:grpSpPr>
        <p:sp>
          <p:nvSpPr>
            <p:cNvPr id="35" name="Блок-схема: узел 34">
              <a:hlinkClick r:id="" action="ppaction://hlinkshowjump?jump=firstslide"/>
            </p:cNvPr>
            <p:cNvSpPr/>
            <p:nvPr/>
          </p:nvSpPr>
          <p:spPr>
            <a:xfrm>
              <a:off x="1685940" y="6400800"/>
              <a:ext cx="457200" cy="4572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Равнобедренный треугольник 35">
              <a:hlinkClick r:id="" action="ppaction://hlinkshowjump?jump=firstslide"/>
            </p:cNvPr>
            <p:cNvSpPr/>
            <p:nvPr/>
          </p:nvSpPr>
          <p:spPr>
            <a:xfrm rot="5400000">
              <a:off x="1764054" y="6532846"/>
              <a:ext cx="250033" cy="178595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hlinkClick r:id="" action="ppaction://hlinkshowjump?jump=firstslide"/>
            </p:cNvPr>
            <p:cNvSpPr/>
            <p:nvPr/>
          </p:nvSpPr>
          <p:spPr>
            <a:xfrm flipH="1">
              <a:off x="1956504" y="6514689"/>
              <a:ext cx="94994" cy="23986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86710" y="6143644"/>
            <a:ext cx="1143008" cy="64291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14414" y="214291"/>
            <a:ext cx="8786874" cy="20002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  <a:ea typeface="+mj-ea"/>
                <a:cs typeface="+mj-cs"/>
              </a:rPr>
              <a:t>«Слово  в защиту»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5852" y="1214422"/>
            <a:ext cx="450059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Мое исследование,  что «вирусы – продукт развития самого компьютера» было всего лишь игрой ума. У настоящего компьютерною вируса должны быть вполне человеческие родители. Компьютерные вирусы появляются лишь с помощью человека. Прошу суд смягчить наказание, так как виновны в действиях вирусов в первую очередь – люди.</a:t>
            </a:r>
          </a:p>
          <a:p>
            <a:pPr algn="ctr"/>
            <a:endParaRPr lang="ru-RU" sz="2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 descr="JohnvonNeumann-LosAlam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285860"/>
            <a:ext cx="3095632" cy="37429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C7CD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072198" y="5286388"/>
            <a:ext cx="38576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Джон </a:t>
            </a:r>
          </a:p>
          <a:p>
            <a:pPr lvl="0"/>
            <a:r>
              <a:rPr lang="ru-RU" sz="28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Фон-Нейман</a:t>
            </a:r>
          </a:p>
          <a:p>
            <a:endParaRPr lang="ru-RU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1142976" y="6043634"/>
            <a:ext cx="457200" cy="457200"/>
            <a:chOff x="1143008" y="6400800"/>
            <a:chExt cx="457200" cy="457200"/>
          </a:xfrm>
        </p:grpSpPr>
        <p:sp>
          <p:nvSpPr>
            <p:cNvPr id="23" name="Блок-схема: узел 22"/>
            <p:cNvSpPr/>
            <p:nvPr/>
          </p:nvSpPr>
          <p:spPr>
            <a:xfrm>
              <a:off x="1143008" y="6400800"/>
              <a:ext cx="457200" cy="457200"/>
            </a:xfrm>
            <a:prstGeom prst="flowChartConnector">
              <a:avLst/>
            </a:prstGeom>
            <a:solidFill>
              <a:schemeClr val="accent5">
                <a:lumMod val="1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Нашивка 23">
              <a:hlinkClick r:id="" action="ppaction://hlinkshowjump?jump=nextslide"/>
            </p:cNvPr>
            <p:cNvSpPr/>
            <p:nvPr/>
          </p:nvSpPr>
          <p:spPr>
            <a:xfrm>
              <a:off x="1244287" y="6514689"/>
              <a:ext cx="285752" cy="214314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71472" y="6043634"/>
            <a:ext cx="457200" cy="457200"/>
            <a:chOff x="571504" y="6400800"/>
            <a:chExt cx="457200" cy="457200"/>
          </a:xfrm>
        </p:grpSpPr>
        <p:sp>
          <p:nvSpPr>
            <p:cNvPr id="26" name="Блок-схема: узел 25"/>
            <p:cNvSpPr/>
            <p:nvPr/>
          </p:nvSpPr>
          <p:spPr>
            <a:xfrm>
              <a:off x="571504" y="6400800"/>
              <a:ext cx="457200" cy="457200"/>
            </a:xfrm>
            <a:prstGeom prst="flowChartConnector">
              <a:avLst/>
            </a:prstGeom>
            <a:solidFill>
              <a:schemeClr val="accent5">
                <a:lumMod val="1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Нашивка 26">
              <a:hlinkClick r:id="" action="ppaction://hlinkshowjump?jump=previousslide"/>
            </p:cNvPr>
            <p:cNvSpPr/>
            <p:nvPr/>
          </p:nvSpPr>
          <p:spPr>
            <a:xfrm flipH="1">
              <a:off x="642910" y="6514689"/>
              <a:ext cx="285752" cy="214314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685908" y="6043634"/>
            <a:ext cx="457200" cy="457200"/>
            <a:chOff x="1685940" y="6400800"/>
            <a:chExt cx="457200" cy="457200"/>
          </a:xfrm>
        </p:grpSpPr>
        <p:sp>
          <p:nvSpPr>
            <p:cNvPr id="29" name="Блок-схема: узел 28">
              <a:hlinkClick r:id="" action="ppaction://hlinkshowjump?jump=lastslide"/>
            </p:cNvPr>
            <p:cNvSpPr/>
            <p:nvPr/>
          </p:nvSpPr>
          <p:spPr>
            <a:xfrm>
              <a:off x="1685940" y="6400800"/>
              <a:ext cx="457200" cy="4572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Равнобедренный треугольник 29">
              <a:hlinkClick r:id="" action="ppaction://hlinkshowjump?jump=lastslide"/>
            </p:cNvPr>
            <p:cNvSpPr/>
            <p:nvPr/>
          </p:nvSpPr>
          <p:spPr>
            <a:xfrm rot="5400000">
              <a:off x="1764054" y="6532846"/>
              <a:ext cx="250033" cy="178595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hlinkClick r:id="" action="ppaction://hlinkshowjump?jump=lastslide"/>
            </p:cNvPr>
            <p:cNvSpPr/>
            <p:nvPr/>
          </p:nvSpPr>
          <p:spPr>
            <a:xfrm flipH="1">
              <a:off x="1956504" y="6514689"/>
              <a:ext cx="94994" cy="23986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 flipH="1">
            <a:off x="-32" y="6043634"/>
            <a:ext cx="457200" cy="457200"/>
            <a:chOff x="1685940" y="6400800"/>
            <a:chExt cx="457200" cy="457200"/>
          </a:xfrm>
        </p:grpSpPr>
        <p:sp>
          <p:nvSpPr>
            <p:cNvPr id="33" name="Блок-схема: узел 32">
              <a:hlinkClick r:id="" action="ppaction://hlinkshowjump?jump=firstslide"/>
            </p:cNvPr>
            <p:cNvSpPr/>
            <p:nvPr/>
          </p:nvSpPr>
          <p:spPr>
            <a:xfrm>
              <a:off x="1685940" y="6400800"/>
              <a:ext cx="457200" cy="4572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Равнобедренный треугольник 33">
              <a:hlinkClick r:id="" action="ppaction://hlinkshowjump?jump=firstslide"/>
            </p:cNvPr>
            <p:cNvSpPr/>
            <p:nvPr/>
          </p:nvSpPr>
          <p:spPr>
            <a:xfrm rot="5400000">
              <a:off x="1764054" y="6532846"/>
              <a:ext cx="250033" cy="178595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hlinkClick r:id="" action="ppaction://hlinkshowjump?jump=firstslide"/>
            </p:cNvPr>
            <p:cNvSpPr/>
            <p:nvPr/>
          </p:nvSpPr>
          <p:spPr>
            <a:xfrm flipH="1">
              <a:off x="1956504" y="6514689"/>
              <a:ext cx="94994" cy="23986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9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86710" y="6143644"/>
            <a:ext cx="1143008" cy="64291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71600" y="785794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Заседание окончено.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Спасибо всем участникам!</a:t>
            </a:r>
            <a:endParaRPr kumimoji="0" lang="ru-RU" sz="3600" b="1" i="0" u="none" strike="noStrike" kern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85" name="Picture 13" descr="http://fasuo.arbitr.ru/sites/fasuo.arbitr.ru/files/images/%D0%97%D0%B0%D0%BB%20%D1%81%D1%83%D0%B4%D0%B5%D0%B1%D0%BD%D1%8B%D1%85%20%D0%B7%D0%B0%D1%81%D0%B5%D0%B4%D0%B0%D0%BD%D0%B8%D0%B9%2017%20%D0%90%D0%90%D0%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357430"/>
            <a:ext cx="5346715" cy="4010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0" name="Группа 19"/>
          <p:cNvGrpSpPr/>
          <p:nvPr/>
        </p:nvGrpSpPr>
        <p:grpSpPr>
          <a:xfrm>
            <a:off x="1142976" y="6043634"/>
            <a:ext cx="457200" cy="457200"/>
            <a:chOff x="1143008" y="6400800"/>
            <a:chExt cx="457200" cy="457200"/>
          </a:xfrm>
        </p:grpSpPr>
        <p:sp>
          <p:nvSpPr>
            <p:cNvPr id="21" name="Блок-схема: узел 20"/>
            <p:cNvSpPr/>
            <p:nvPr/>
          </p:nvSpPr>
          <p:spPr>
            <a:xfrm>
              <a:off x="1143008" y="6400800"/>
              <a:ext cx="457200" cy="457200"/>
            </a:xfrm>
            <a:prstGeom prst="flowChartConnector">
              <a:avLst/>
            </a:prstGeom>
            <a:solidFill>
              <a:schemeClr val="accent5">
                <a:lumMod val="1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Нашивка 21">
              <a:hlinkClick r:id="" action="ppaction://hlinkshowjump?jump=nextslide"/>
            </p:cNvPr>
            <p:cNvSpPr/>
            <p:nvPr/>
          </p:nvSpPr>
          <p:spPr>
            <a:xfrm>
              <a:off x="1244287" y="6514689"/>
              <a:ext cx="285752" cy="214314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71472" y="6043634"/>
            <a:ext cx="457200" cy="457200"/>
            <a:chOff x="571504" y="6400800"/>
            <a:chExt cx="457200" cy="457200"/>
          </a:xfrm>
        </p:grpSpPr>
        <p:sp>
          <p:nvSpPr>
            <p:cNvPr id="24" name="Блок-схема: узел 23"/>
            <p:cNvSpPr/>
            <p:nvPr/>
          </p:nvSpPr>
          <p:spPr>
            <a:xfrm>
              <a:off x="571504" y="6400800"/>
              <a:ext cx="457200" cy="457200"/>
            </a:xfrm>
            <a:prstGeom prst="flowChartConnector">
              <a:avLst/>
            </a:prstGeom>
            <a:solidFill>
              <a:schemeClr val="accent5">
                <a:lumMod val="1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Нашивка 24">
              <a:hlinkClick r:id="" action="ppaction://hlinkshowjump?jump=previousslide"/>
            </p:cNvPr>
            <p:cNvSpPr/>
            <p:nvPr/>
          </p:nvSpPr>
          <p:spPr>
            <a:xfrm flipH="1">
              <a:off x="642910" y="6514689"/>
              <a:ext cx="285752" cy="214314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685908" y="6043634"/>
            <a:ext cx="457200" cy="457200"/>
            <a:chOff x="1685940" y="6400800"/>
            <a:chExt cx="457200" cy="457200"/>
          </a:xfrm>
        </p:grpSpPr>
        <p:sp>
          <p:nvSpPr>
            <p:cNvPr id="27" name="Блок-схема: узел 26">
              <a:hlinkClick r:id="" action="ppaction://hlinkshowjump?jump=lastslide"/>
            </p:cNvPr>
            <p:cNvSpPr/>
            <p:nvPr/>
          </p:nvSpPr>
          <p:spPr>
            <a:xfrm>
              <a:off x="1685940" y="6400800"/>
              <a:ext cx="457200" cy="4572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Равнобедренный треугольник 27">
              <a:hlinkClick r:id="" action="ppaction://hlinkshowjump?jump=lastslide"/>
            </p:cNvPr>
            <p:cNvSpPr/>
            <p:nvPr/>
          </p:nvSpPr>
          <p:spPr>
            <a:xfrm rot="5400000">
              <a:off x="1764054" y="6532846"/>
              <a:ext cx="250033" cy="178595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hlinkClick r:id="" action="ppaction://hlinkshowjump?jump=lastslide"/>
            </p:cNvPr>
            <p:cNvSpPr/>
            <p:nvPr/>
          </p:nvSpPr>
          <p:spPr>
            <a:xfrm flipH="1">
              <a:off x="1956504" y="6514689"/>
              <a:ext cx="94994" cy="23986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 flipH="1">
            <a:off x="-32" y="6043634"/>
            <a:ext cx="457200" cy="457200"/>
            <a:chOff x="1685940" y="6400800"/>
            <a:chExt cx="457200" cy="457200"/>
          </a:xfrm>
        </p:grpSpPr>
        <p:sp>
          <p:nvSpPr>
            <p:cNvPr id="31" name="Блок-схема: узел 30">
              <a:hlinkClick r:id="" action="ppaction://hlinkshowjump?jump=firstslide"/>
            </p:cNvPr>
            <p:cNvSpPr/>
            <p:nvPr/>
          </p:nvSpPr>
          <p:spPr>
            <a:xfrm>
              <a:off x="1685940" y="6400800"/>
              <a:ext cx="457200" cy="4572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Равнобедренный треугольник 31">
              <a:hlinkClick r:id="" action="ppaction://hlinkshowjump?jump=firstslide"/>
            </p:cNvPr>
            <p:cNvSpPr/>
            <p:nvPr/>
          </p:nvSpPr>
          <p:spPr>
            <a:xfrm rot="5400000">
              <a:off x="1764054" y="6532846"/>
              <a:ext cx="250033" cy="178595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hlinkClick r:id="" action="ppaction://hlinkshowjump?jump=firstslide"/>
            </p:cNvPr>
            <p:cNvSpPr/>
            <p:nvPr/>
          </p:nvSpPr>
          <p:spPr>
            <a:xfrm flipH="1">
              <a:off x="1956504" y="6514689"/>
              <a:ext cx="94994" cy="23986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86710" y="6143644"/>
            <a:ext cx="1143008" cy="64291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14414" y="214291"/>
            <a:ext cx="8786874" cy="20002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  <a:ea typeface="+mj-ea"/>
                <a:cs typeface="+mj-cs"/>
              </a:rPr>
              <a:t>Предупреждение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  <a:ea typeface="+mj-ea"/>
                <a:cs typeface="+mj-cs"/>
              </a:rPr>
              <a:t>и борьба с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  <a:ea typeface="+mj-ea"/>
                <a:cs typeface="+mj-cs"/>
              </a:rPr>
              <a:t>нарушениями</a:t>
            </a:r>
            <a:endParaRPr kumimoji="0" lang="ru-RU" sz="4400" b="1" i="0" u="none" strike="noStrike" kern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7" name="Picture 2" descr="http://wiki.iteach.ru/images/7/79/%D0%91%D0%BE%D1%80%D1%8C%D0%B1%D0%B0%D1%81%D0%B2%D0%B8%D1%80%D1%83%D1%81%D0%BE%D0%BC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29256" y="2857496"/>
            <a:ext cx="3429024" cy="29626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214414" y="2643182"/>
            <a:ext cx="4214842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19F724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Практическая работа: </a:t>
            </a:r>
            <a:endParaRPr lang="en-US" sz="2800" b="1" dirty="0" smtClean="0">
              <a:ln w="18000">
                <a:solidFill>
                  <a:srgbClr val="92D050"/>
                </a:solidFill>
                <a:prstDash val="solid"/>
                <a:miter lim="800000"/>
              </a:ln>
              <a:solidFill>
                <a:srgbClr val="19F724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Изучение настроек антивирусного ПО </a:t>
            </a:r>
            <a:r>
              <a:rPr lang="en-US" sz="2800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“</a:t>
            </a:r>
            <a:r>
              <a:rPr lang="en-US" sz="2800" b="1" dirty="0" err="1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Kaspersky</a:t>
            </a:r>
            <a:r>
              <a:rPr lang="en-US" sz="2800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Anti-Virus”</a:t>
            </a:r>
            <a:endParaRPr lang="ru-RU" sz="2800" b="1" dirty="0">
              <a:ln w="18000">
                <a:solidFill>
                  <a:srgbClr val="92D05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142976" y="6043634"/>
            <a:ext cx="457200" cy="457200"/>
            <a:chOff x="1143008" y="6400800"/>
            <a:chExt cx="457200" cy="457200"/>
          </a:xfrm>
        </p:grpSpPr>
        <p:sp>
          <p:nvSpPr>
            <p:cNvPr id="21" name="Блок-схема: узел 20"/>
            <p:cNvSpPr/>
            <p:nvPr/>
          </p:nvSpPr>
          <p:spPr>
            <a:xfrm>
              <a:off x="1143008" y="6400800"/>
              <a:ext cx="457200" cy="457200"/>
            </a:xfrm>
            <a:prstGeom prst="flowChartConnector">
              <a:avLst/>
            </a:prstGeom>
            <a:solidFill>
              <a:schemeClr val="accent5">
                <a:lumMod val="1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Нашивка 35">
              <a:hlinkClick r:id="" action="ppaction://hlinkshowjump?jump=nextslide"/>
            </p:cNvPr>
            <p:cNvSpPr/>
            <p:nvPr/>
          </p:nvSpPr>
          <p:spPr>
            <a:xfrm>
              <a:off x="1244287" y="6514689"/>
              <a:ext cx="285752" cy="214314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571472" y="6043634"/>
            <a:ext cx="457200" cy="457200"/>
            <a:chOff x="571504" y="6400800"/>
            <a:chExt cx="457200" cy="457200"/>
          </a:xfrm>
        </p:grpSpPr>
        <p:sp>
          <p:nvSpPr>
            <p:cNvPr id="38" name="Блок-схема: узел 37"/>
            <p:cNvSpPr/>
            <p:nvPr/>
          </p:nvSpPr>
          <p:spPr>
            <a:xfrm>
              <a:off x="571504" y="6400800"/>
              <a:ext cx="457200" cy="457200"/>
            </a:xfrm>
            <a:prstGeom prst="flowChartConnector">
              <a:avLst/>
            </a:prstGeom>
            <a:solidFill>
              <a:schemeClr val="accent5">
                <a:lumMod val="1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Нашивка 38">
              <a:hlinkClick r:id="" action="ppaction://hlinkshowjump?jump=previousslide"/>
            </p:cNvPr>
            <p:cNvSpPr/>
            <p:nvPr/>
          </p:nvSpPr>
          <p:spPr>
            <a:xfrm flipH="1">
              <a:off x="642910" y="6514689"/>
              <a:ext cx="285752" cy="214314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685908" y="6043634"/>
            <a:ext cx="457200" cy="457200"/>
            <a:chOff x="1685940" y="6400800"/>
            <a:chExt cx="457200" cy="457200"/>
          </a:xfrm>
        </p:grpSpPr>
        <p:sp>
          <p:nvSpPr>
            <p:cNvPr id="41" name="Блок-схема: узел 40">
              <a:hlinkClick r:id="" action="ppaction://hlinkshowjump?jump=lastslide"/>
            </p:cNvPr>
            <p:cNvSpPr/>
            <p:nvPr/>
          </p:nvSpPr>
          <p:spPr>
            <a:xfrm>
              <a:off x="1685940" y="6400800"/>
              <a:ext cx="457200" cy="4572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Равнобедренный треугольник 41">
              <a:hlinkClick r:id="" action="ppaction://hlinkshowjump?jump=lastslide"/>
            </p:cNvPr>
            <p:cNvSpPr/>
            <p:nvPr/>
          </p:nvSpPr>
          <p:spPr>
            <a:xfrm rot="5400000">
              <a:off x="1749149" y="6521593"/>
              <a:ext cx="287915" cy="214314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hlinkClick r:id="" action="ppaction://hlinkshowjump?jump=lastslide"/>
            </p:cNvPr>
            <p:cNvSpPr/>
            <p:nvPr/>
          </p:nvSpPr>
          <p:spPr>
            <a:xfrm flipH="1">
              <a:off x="1956504" y="6514689"/>
              <a:ext cx="94994" cy="23986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/>
          <p:cNvGrpSpPr/>
          <p:nvPr/>
        </p:nvGrpSpPr>
        <p:grpSpPr>
          <a:xfrm flipH="1">
            <a:off x="-32" y="6043634"/>
            <a:ext cx="457200" cy="457200"/>
            <a:chOff x="1685940" y="6400800"/>
            <a:chExt cx="457200" cy="457200"/>
          </a:xfrm>
        </p:grpSpPr>
        <p:sp>
          <p:nvSpPr>
            <p:cNvPr id="45" name="Блок-схема: узел 44"/>
            <p:cNvSpPr/>
            <p:nvPr/>
          </p:nvSpPr>
          <p:spPr>
            <a:xfrm>
              <a:off x="1685940" y="6400800"/>
              <a:ext cx="457200" cy="4572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Равнобедренный треугольник 45">
              <a:hlinkClick r:id="" action="ppaction://hlinkshowjump?jump=firstslide"/>
            </p:cNvPr>
            <p:cNvSpPr/>
            <p:nvPr/>
          </p:nvSpPr>
          <p:spPr>
            <a:xfrm rot="5400000">
              <a:off x="1764407" y="6520833"/>
              <a:ext cx="289435" cy="214314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>
              <a:hlinkClick r:id="" action="ppaction://hlinkshowjump?jump=firstslide"/>
            </p:cNvPr>
            <p:cNvSpPr/>
            <p:nvPr/>
          </p:nvSpPr>
          <p:spPr>
            <a:xfrm flipH="1">
              <a:off x="1956504" y="6514689"/>
              <a:ext cx="94994" cy="23986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>
          <a:xfrm>
            <a:off x="1214414" y="214291"/>
            <a:ext cx="8786874" cy="20002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  <a:ea typeface="+mj-ea"/>
                <a:cs typeface="+mj-cs"/>
              </a:rPr>
              <a:t>Рефлексия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  <a:ea typeface="+mj-ea"/>
                <a:cs typeface="+mj-cs"/>
              </a:rPr>
              <a:t>Вернемся к строкам У.Шекспира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371600" y="2500306"/>
            <a:ext cx="7772400" cy="1470025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«Учти все прегрешения мои, </a:t>
            </a:r>
          </a:p>
          <a:p>
            <a:pPr lvl="0" algn="ctr">
              <a:defRPr/>
            </a:pP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Я жду покорно твоего упрека, </a:t>
            </a:r>
          </a:p>
          <a:p>
            <a:pPr lvl="0" algn="ctr">
              <a:defRPr/>
            </a:pP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Но стрелы гнева не пускай свои </a:t>
            </a:r>
          </a:p>
          <a:p>
            <a:pPr lvl="0" algn="ctr">
              <a:defRPr/>
            </a:pP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И ненавистью не казни жестоко!»</a:t>
            </a:r>
          </a:p>
          <a:p>
            <a:pPr lvl="0" algn="ctr">
              <a:defRPr/>
            </a:pPr>
            <a:endParaRPr kumimoji="0" lang="ru-RU" sz="3600" b="1" i="0" u="none" strike="noStrike" kern="0" normalizeH="0" baseline="0" noProof="0" dirty="0" smtClean="0">
              <a:ln>
                <a:solidFill>
                  <a:srgbClr val="FF0000"/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defRPr/>
            </a:pPr>
            <a:r>
              <a:rPr lang="ru-RU" sz="3600" b="1" kern="0" dirty="0" smtClean="0">
                <a:ln>
                  <a:solidFill>
                    <a:srgbClr val="FF0000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				Сонет 117</a:t>
            </a:r>
            <a:endParaRPr kumimoji="0" lang="ru-RU" sz="3600" b="1" i="0" u="none" strike="noStrike" kern="0" normalizeH="0" baseline="0" noProof="0" dirty="0" smtClean="0">
              <a:ln>
                <a:solidFill>
                  <a:srgbClr val="FF0000"/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786710" y="6143644"/>
            <a:ext cx="1143008" cy="64291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1142976" y="6043634"/>
            <a:ext cx="457200" cy="457200"/>
            <a:chOff x="1143008" y="6400800"/>
            <a:chExt cx="457200" cy="457200"/>
          </a:xfrm>
        </p:grpSpPr>
        <p:sp>
          <p:nvSpPr>
            <p:cNvPr id="22" name="Блок-схема: узел 21"/>
            <p:cNvSpPr/>
            <p:nvPr/>
          </p:nvSpPr>
          <p:spPr>
            <a:xfrm>
              <a:off x="1143008" y="6400800"/>
              <a:ext cx="457200" cy="457200"/>
            </a:xfrm>
            <a:prstGeom prst="flowChartConnector">
              <a:avLst/>
            </a:prstGeom>
            <a:solidFill>
              <a:schemeClr val="accent5">
                <a:lumMod val="1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Нашивка 22">
              <a:hlinkClick r:id="" action="ppaction://hlinkshowjump?jump=nextslide"/>
            </p:cNvPr>
            <p:cNvSpPr/>
            <p:nvPr/>
          </p:nvSpPr>
          <p:spPr>
            <a:xfrm>
              <a:off x="1244287" y="6514689"/>
              <a:ext cx="285752" cy="214314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71472" y="6043634"/>
            <a:ext cx="457200" cy="457200"/>
            <a:chOff x="571504" y="6400800"/>
            <a:chExt cx="457200" cy="457200"/>
          </a:xfrm>
        </p:grpSpPr>
        <p:sp>
          <p:nvSpPr>
            <p:cNvPr id="25" name="Блок-схема: узел 24"/>
            <p:cNvSpPr/>
            <p:nvPr/>
          </p:nvSpPr>
          <p:spPr>
            <a:xfrm>
              <a:off x="571504" y="6400800"/>
              <a:ext cx="457200" cy="457200"/>
            </a:xfrm>
            <a:prstGeom prst="flowChartConnector">
              <a:avLst/>
            </a:prstGeom>
            <a:solidFill>
              <a:schemeClr val="accent5">
                <a:lumMod val="1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Нашивка 25">
              <a:hlinkClick r:id="" action="ppaction://hlinkshowjump?jump=previousslide"/>
            </p:cNvPr>
            <p:cNvSpPr/>
            <p:nvPr/>
          </p:nvSpPr>
          <p:spPr>
            <a:xfrm flipH="1">
              <a:off x="642910" y="6514689"/>
              <a:ext cx="285752" cy="214314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685908" y="6043634"/>
            <a:ext cx="457200" cy="457200"/>
            <a:chOff x="1685940" y="6400800"/>
            <a:chExt cx="457200" cy="457200"/>
          </a:xfrm>
        </p:grpSpPr>
        <p:sp>
          <p:nvSpPr>
            <p:cNvPr id="28" name="Блок-схема: узел 27">
              <a:hlinkClick r:id="" action="ppaction://hlinkshowjump?jump=lastslide"/>
            </p:cNvPr>
            <p:cNvSpPr/>
            <p:nvPr/>
          </p:nvSpPr>
          <p:spPr>
            <a:xfrm>
              <a:off x="1685940" y="6400800"/>
              <a:ext cx="457200" cy="4572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Равнобедренный треугольник 28">
              <a:hlinkClick r:id="" action="ppaction://hlinkshowjump?jump=lastslide"/>
            </p:cNvPr>
            <p:cNvSpPr/>
            <p:nvPr/>
          </p:nvSpPr>
          <p:spPr>
            <a:xfrm rot="5400000">
              <a:off x="1749149" y="6521593"/>
              <a:ext cx="287915" cy="214314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hlinkClick r:id="" action="ppaction://hlinkshowjump?jump=lastslide"/>
            </p:cNvPr>
            <p:cNvSpPr/>
            <p:nvPr/>
          </p:nvSpPr>
          <p:spPr>
            <a:xfrm flipH="1">
              <a:off x="1956504" y="6514689"/>
              <a:ext cx="94994" cy="23986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 flipH="1">
            <a:off x="-32" y="6043634"/>
            <a:ext cx="457200" cy="457200"/>
            <a:chOff x="1685940" y="6400800"/>
            <a:chExt cx="457200" cy="457200"/>
          </a:xfrm>
        </p:grpSpPr>
        <p:sp>
          <p:nvSpPr>
            <p:cNvPr id="32" name="Блок-схема: узел 31"/>
            <p:cNvSpPr/>
            <p:nvPr/>
          </p:nvSpPr>
          <p:spPr>
            <a:xfrm>
              <a:off x="1685940" y="6400800"/>
              <a:ext cx="457200" cy="4572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Равнобедренный треугольник 32">
              <a:hlinkClick r:id="" action="ppaction://hlinkshowjump?jump=firstslide"/>
            </p:cNvPr>
            <p:cNvSpPr/>
            <p:nvPr/>
          </p:nvSpPr>
          <p:spPr>
            <a:xfrm rot="5400000">
              <a:off x="1764407" y="6520833"/>
              <a:ext cx="289435" cy="214314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>
              <a:hlinkClick r:id="" action="ppaction://hlinkshowjump?jump=firstslide"/>
            </p:cNvPr>
            <p:cNvSpPr/>
            <p:nvPr/>
          </p:nvSpPr>
          <p:spPr>
            <a:xfrm flipH="1">
              <a:off x="1956504" y="6514689"/>
              <a:ext cx="94994" cy="23986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7786710" y="6143644"/>
            <a:ext cx="1143008" cy="64291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071670" y="214290"/>
            <a:ext cx="6715140" cy="20002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  <a:ea typeface="+mj-ea"/>
                <a:cs typeface="+mj-cs"/>
              </a:rPr>
              <a:t>Выводы:</a:t>
            </a:r>
            <a:endParaRPr lang="en-US" sz="4400" b="1" kern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 Gothic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entury Gothic" pitchFamily="34" charset="0"/>
                <a:ea typeface="+mj-ea"/>
                <a:cs typeface="+mj-cs"/>
              </a:rPr>
              <a:t>Для эффективной борьбы с вирусами необходимо</a:t>
            </a:r>
          </a:p>
          <a:p>
            <a:pPr lvl="0" algn="just">
              <a:buFont typeface="Arial" pitchFamily="34" charset="0"/>
              <a:buChar char="•"/>
              <a:defRPr/>
            </a:pPr>
            <a:r>
              <a:rPr lang="ru-RU" sz="3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  установить антивирусное ПО на компьютер;</a:t>
            </a:r>
          </a:p>
          <a:p>
            <a:pPr lvl="0" algn="just">
              <a:buFont typeface="Arial" pitchFamily="34" charset="0"/>
              <a:buChar char="•"/>
              <a:defRPr/>
            </a:pPr>
            <a:r>
              <a:rPr lang="ru-RU" sz="3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  соблюдать профилактические меры предосторожности при работе на компьютере;</a:t>
            </a:r>
          </a:p>
          <a:p>
            <a:pPr lvl="0" algn="just">
              <a:buFont typeface="Arial" pitchFamily="34" charset="0"/>
              <a:buChar char="•"/>
              <a:defRPr/>
            </a:pPr>
            <a:r>
              <a:rPr lang="ru-RU" sz="3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   слушать мнение специалистов по борьбе с компьютерными вирусами.</a:t>
            </a:r>
            <a:endParaRPr lang="ru-RU" sz="3200" b="1" kern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0000"/>
                  <a:lumOff val="8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  <a:ea typeface="+mj-ea"/>
                <a:cs typeface="+mj-cs"/>
              </a:rPr>
              <a:t>Домашнее задание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1142976" y="6043634"/>
            <a:ext cx="457200" cy="457200"/>
            <a:chOff x="1143008" y="6400800"/>
            <a:chExt cx="457200" cy="457200"/>
          </a:xfrm>
        </p:grpSpPr>
        <p:sp>
          <p:nvSpPr>
            <p:cNvPr id="19" name="Блок-схема: узел 18"/>
            <p:cNvSpPr/>
            <p:nvPr/>
          </p:nvSpPr>
          <p:spPr>
            <a:xfrm>
              <a:off x="1143008" y="6400800"/>
              <a:ext cx="457200" cy="457200"/>
            </a:xfrm>
            <a:prstGeom prst="flowChartConnector">
              <a:avLst/>
            </a:prstGeom>
            <a:solidFill>
              <a:schemeClr val="accent5">
                <a:lumMod val="1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Нашивка 34">
              <a:hlinkClick r:id="" action="ppaction://hlinkshowjump?jump=nextslide"/>
            </p:cNvPr>
            <p:cNvSpPr/>
            <p:nvPr/>
          </p:nvSpPr>
          <p:spPr>
            <a:xfrm>
              <a:off x="1244287" y="6514689"/>
              <a:ext cx="285752" cy="214314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71472" y="6043634"/>
            <a:ext cx="457200" cy="457200"/>
            <a:chOff x="571504" y="6400800"/>
            <a:chExt cx="457200" cy="457200"/>
          </a:xfrm>
        </p:grpSpPr>
        <p:sp>
          <p:nvSpPr>
            <p:cNvPr id="37" name="Блок-схема: узел 36"/>
            <p:cNvSpPr/>
            <p:nvPr/>
          </p:nvSpPr>
          <p:spPr>
            <a:xfrm>
              <a:off x="571504" y="6400800"/>
              <a:ext cx="457200" cy="457200"/>
            </a:xfrm>
            <a:prstGeom prst="flowChartConnector">
              <a:avLst/>
            </a:prstGeom>
            <a:solidFill>
              <a:schemeClr val="accent5">
                <a:lumMod val="1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Нашивка 37">
              <a:hlinkClick r:id="" action="ppaction://hlinkshowjump?jump=previousslide"/>
            </p:cNvPr>
            <p:cNvSpPr/>
            <p:nvPr/>
          </p:nvSpPr>
          <p:spPr>
            <a:xfrm flipH="1">
              <a:off x="642910" y="6514689"/>
              <a:ext cx="285752" cy="214314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685908" y="6043634"/>
            <a:ext cx="457200" cy="457200"/>
            <a:chOff x="1685940" y="6400800"/>
            <a:chExt cx="457200" cy="457200"/>
          </a:xfrm>
        </p:grpSpPr>
        <p:sp>
          <p:nvSpPr>
            <p:cNvPr id="40" name="Блок-схема: узел 39">
              <a:hlinkClick r:id="" action="ppaction://hlinkshowjump?jump=lastslide"/>
            </p:cNvPr>
            <p:cNvSpPr/>
            <p:nvPr/>
          </p:nvSpPr>
          <p:spPr>
            <a:xfrm>
              <a:off x="1685940" y="6400800"/>
              <a:ext cx="457200" cy="4572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Равнобедренный треугольник 40">
              <a:hlinkClick r:id="" action="ppaction://hlinkshowjump?jump=lastslide"/>
            </p:cNvPr>
            <p:cNvSpPr/>
            <p:nvPr/>
          </p:nvSpPr>
          <p:spPr>
            <a:xfrm rot="5400000">
              <a:off x="1749149" y="6521593"/>
              <a:ext cx="287915" cy="214314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>
              <a:hlinkClick r:id="" action="ppaction://hlinkshowjump?jump=lastslide"/>
            </p:cNvPr>
            <p:cNvSpPr/>
            <p:nvPr/>
          </p:nvSpPr>
          <p:spPr>
            <a:xfrm flipH="1">
              <a:off x="1956504" y="6514689"/>
              <a:ext cx="94994" cy="23986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 flipH="1">
            <a:off x="-32" y="6043634"/>
            <a:ext cx="457200" cy="457200"/>
            <a:chOff x="1685940" y="6400800"/>
            <a:chExt cx="457200" cy="457200"/>
          </a:xfrm>
        </p:grpSpPr>
        <p:sp>
          <p:nvSpPr>
            <p:cNvPr id="44" name="Блок-схема: узел 43"/>
            <p:cNvSpPr/>
            <p:nvPr/>
          </p:nvSpPr>
          <p:spPr>
            <a:xfrm>
              <a:off x="1685940" y="6400800"/>
              <a:ext cx="457200" cy="4572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Равнобедренный треугольник 44">
              <a:hlinkClick r:id="" action="ppaction://hlinkshowjump?jump=firstslide"/>
            </p:cNvPr>
            <p:cNvSpPr/>
            <p:nvPr/>
          </p:nvSpPr>
          <p:spPr>
            <a:xfrm rot="5400000">
              <a:off x="1764407" y="6520833"/>
              <a:ext cx="289435" cy="214314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>
              <a:hlinkClick r:id="" action="ppaction://hlinkshowjump?jump=firstslide"/>
            </p:cNvPr>
            <p:cNvSpPr/>
            <p:nvPr/>
          </p:nvSpPr>
          <p:spPr>
            <a:xfrm flipH="1">
              <a:off x="1956504" y="6514689"/>
              <a:ext cx="94994" cy="23986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>
          <a:xfrm>
            <a:off x="2143108" y="1500174"/>
            <a:ext cx="6715140" cy="20002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  <a:ea typeface="+mj-ea"/>
                <a:cs typeface="+mj-cs"/>
              </a:rPr>
              <a:t>Спасибо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  <a:ea typeface="+mj-ea"/>
                <a:cs typeface="+mj-cs"/>
              </a:rPr>
              <a:t> за работу на уроке!</a:t>
            </a:r>
          </a:p>
          <a:p>
            <a:pPr lvl="0" algn="just">
              <a:defRPr/>
            </a:pPr>
            <a:endParaRPr lang="ru-RU" sz="4400" b="1" kern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786710" y="6143644"/>
            <a:ext cx="1143008" cy="64291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1142976" y="6043634"/>
            <a:ext cx="457200" cy="457200"/>
            <a:chOff x="1143008" y="6400800"/>
            <a:chExt cx="457200" cy="457200"/>
          </a:xfrm>
        </p:grpSpPr>
        <p:sp>
          <p:nvSpPr>
            <p:cNvPr id="34" name="Блок-схема: узел 33"/>
            <p:cNvSpPr/>
            <p:nvPr/>
          </p:nvSpPr>
          <p:spPr>
            <a:xfrm>
              <a:off x="1143008" y="6400800"/>
              <a:ext cx="457200" cy="457200"/>
            </a:xfrm>
            <a:prstGeom prst="flowChartConnector">
              <a:avLst/>
            </a:prstGeom>
            <a:solidFill>
              <a:schemeClr val="accent5">
                <a:lumMod val="1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Нашивка 34">
              <a:hlinkClick r:id="" action="ppaction://hlinkshowjump?jump=nextslide"/>
            </p:cNvPr>
            <p:cNvSpPr/>
            <p:nvPr/>
          </p:nvSpPr>
          <p:spPr>
            <a:xfrm>
              <a:off x="1244287" y="6514689"/>
              <a:ext cx="285752" cy="214314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71472" y="6043634"/>
            <a:ext cx="457200" cy="457200"/>
            <a:chOff x="571504" y="6400800"/>
            <a:chExt cx="457200" cy="457200"/>
          </a:xfrm>
        </p:grpSpPr>
        <p:sp>
          <p:nvSpPr>
            <p:cNvPr id="37" name="Блок-схема: узел 36"/>
            <p:cNvSpPr/>
            <p:nvPr/>
          </p:nvSpPr>
          <p:spPr>
            <a:xfrm>
              <a:off x="571504" y="6400800"/>
              <a:ext cx="457200" cy="457200"/>
            </a:xfrm>
            <a:prstGeom prst="flowChartConnector">
              <a:avLst/>
            </a:prstGeom>
            <a:solidFill>
              <a:schemeClr val="accent5">
                <a:lumMod val="1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Нашивка 37">
              <a:hlinkClick r:id="" action="ppaction://hlinkshowjump?jump=previousslide"/>
            </p:cNvPr>
            <p:cNvSpPr/>
            <p:nvPr/>
          </p:nvSpPr>
          <p:spPr>
            <a:xfrm flipH="1">
              <a:off x="642910" y="6514689"/>
              <a:ext cx="285752" cy="214314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685908" y="6043634"/>
            <a:ext cx="457200" cy="457200"/>
            <a:chOff x="1685940" y="6400800"/>
            <a:chExt cx="457200" cy="457200"/>
          </a:xfrm>
        </p:grpSpPr>
        <p:sp>
          <p:nvSpPr>
            <p:cNvPr id="40" name="Блок-схема: узел 39">
              <a:hlinkClick r:id="" action="ppaction://hlinkshowjump?jump=lastslide"/>
            </p:cNvPr>
            <p:cNvSpPr/>
            <p:nvPr/>
          </p:nvSpPr>
          <p:spPr>
            <a:xfrm>
              <a:off x="1685940" y="6400800"/>
              <a:ext cx="457200" cy="4572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Равнобедренный треугольник 40">
              <a:hlinkClick r:id="" action="ppaction://hlinkshowjump?jump=lastslide"/>
            </p:cNvPr>
            <p:cNvSpPr/>
            <p:nvPr/>
          </p:nvSpPr>
          <p:spPr>
            <a:xfrm rot="5400000">
              <a:off x="1749149" y="6521593"/>
              <a:ext cx="287915" cy="214314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>
              <a:hlinkClick r:id="" action="ppaction://hlinkshowjump?jump=lastslide"/>
            </p:cNvPr>
            <p:cNvSpPr/>
            <p:nvPr/>
          </p:nvSpPr>
          <p:spPr>
            <a:xfrm flipH="1">
              <a:off x="1956504" y="6514689"/>
              <a:ext cx="94994" cy="23986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 flipH="1">
            <a:off x="-32" y="6043634"/>
            <a:ext cx="457200" cy="457200"/>
            <a:chOff x="1685940" y="6400800"/>
            <a:chExt cx="457200" cy="457200"/>
          </a:xfrm>
        </p:grpSpPr>
        <p:sp>
          <p:nvSpPr>
            <p:cNvPr id="44" name="Блок-схема: узел 43"/>
            <p:cNvSpPr/>
            <p:nvPr/>
          </p:nvSpPr>
          <p:spPr>
            <a:xfrm>
              <a:off x="1685940" y="6400800"/>
              <a:ext cx="457200" cy="4572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Равнобедренный треугольник 44">
              <a:hlinkClick r:id="" action="ppaction://hlinkshowjump?jump=firstslide"/>
            </p:cNvPr>
            <p:cNvSpPr/>
            <p:nvPr/>
          </p:nvSpPr>
          <p:spPr>
            <a:xfrm rot="5400000">
              <a:off x="1764407" y="6520833"/>
              <a:ext cx="289435" cy="214314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>
              <a:hlinkClick r:id="" action="ppaction://hlinkshowjump?jump=firstslide"/>
            </p:cNvPr>
            <p:cNvSpPr/>
            <p:nvPr/>
          </p:nvSpPr>
          <p:spPr>
            <a:xfrm flipH="1">
              <a:off x="1956504" y="6514689"/>
              <a:ext cx="94994" cy="23986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Цели и задачи урока: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643050"/>
            <a:ext cx="7715272" cy="4525963"/>
          </a:xfrm>
        </p:spPr>
        <p:txBody>
          <a:bodyPr/>
          <a:lstStyle/>
          <a:p>
            <a:r>
              <a:rPr lang="ru-RU" sz="24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mbria Math" pitchFamily="18" charset="0"/>
                <a:ea typeface="Cambria Math" pitchFamily="18" charset="0"/>
              </a:rPr>
              <a:t>- формирование знаний по теме </a:t>
            </a:r>
          </a:p>
          <a:p>
            <a:pPr>
              <a:buNone/>
            </a:pPr>
            <a:r>
              <a:rPr lang="ru-RU" sz="24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mbria Math" pitchFamily="18" charset="0"/>
                <a:ea typeface="Cambria Math" pitchFamily="18" charset="0"/>
              </a:rPr>
              <a:t>    «Компьютерные вирусы» с помощью проведения деловой игры;</a:t>
            </a:r>
          </a:p>
          <a:p>
            <a:r>
              <a:rPr lang="ru-RU" sz="24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mbria Math" pitchFamily="18" charset="0"/>
                <a:ea typeface="Cambria Math" pitchFamily="18" charset="0"/>
              </a:rPr>
              <a:t>-развитие познавательного интереса;</a:t>
            </a:r>
          </a:p>
          <a:p>
            <a:r>
              <a:rPr lang="ru-RU" sz="24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mbria Math" pitchFamily="18" charset="0"/>
                <a:ea typeface="Cambria Math" pitchFamily="18" charset="0"/>
              </a:rPr>
              <a:t>- развитие умения презентовать результаты своих исследований, грамотно выражать мысли и оценивать работу других;</a:t>
            </a:r>
          </a:p>
          <a:p>
            <a:r>
              <a:rPr lang="ru-RU" sz="24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mbria Math" pitchFamily="18" charset="0"/>
                <a:ea typeface="Cambria Math" pitchFamily="18" charset="0"/>
              </a:rPr>
              <a:t>- развитие умения обоснованно убеждать других;</a:t>
            </a:r>
          </a:p>
          <a:p>
            <a:r>
              <a:rPr lang="ru-RU" sz="24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mbria Math" pitchFamily="18" charset="0"/>
                <a:ea typeface="Cambria Math" pitchFamily="18" charset="0"/>
              </a:rPr>
              <a:t>-</a:t>
            </a:r>
            <a:r>
              <a:rPr lang="en-US" sz="24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mbria Math" pitchFamily="18" charset="0"/>
                <a:ea typeface="Cambria Math" pitchFamily="18" charset="0"/>
              </a:rPr>
              <a:t>  </a:t>
            </a:r>
            <a:r>
              <a:rPr lang="ru-RU" sz="24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mbria Math" pitchFamily="18" charset="0"/>
                <a:ea typeface="Cambria Math" pitchFamily="18" charset="0"/>
              </a:rPr>
              <a:t>расширение знаний в области современных информационных технологий.</a:t>
            </a:r>
            <a:endParaRPr lang="ru-RU" sz="2400" i="1" dirty="0">
              <a:solidFill>
                <a:schemeClr val="bg2">
                  <a:lumMod val="20000"/>
                  <a:lumOff val="8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86710" y="6143644"/>
            <a:ext cx="1143008" cy="64291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1142976" y="6043634"/>
            <a:ext cx="457200" cy="457200"/>
            <a:chOff x="1143008" y="6400800"/>
            <a:chExt cx="457200" cy="457200"/>
          </a:xfrm>
        </p:grpSpPr>
        <p:sp>
          <p:nvSpPr>
            <p:cNvPr id="6" name="Блок-схема: узел 5"/>
            <p:cNvSpPr/>
            <p:nvPr/>
          </p:nvSpPr>
          <p:spPr>
            <a:xfrm>
              <a:off x="1143008" y="6400800"/>
              <a:ext cx="457200" cy="457200"/>
            </a:xfrm>
            <a:prstGeom prst="flowChartConnector">
              <a:avLst/>
            </a:prstGeom>
            <a:solidFill>
              <a:schemeClr val="accent5">
                <a:lumMod val="1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Нашивка 8">
              <a:hlinkClick r:id="" action="ppaction://hlinkshowjump?jump=nextslide"/>
            </p:cNvPr>
            <p:cNvSpPr/>
            <p:nvPr/>
          </p:nvSpPr>
          <p:spPr>
            <a:xfrm>
              <a:off x="1244287" y="6514689"/>
              <a:ext cx="285752" cy="214314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71472" y="6043634"/>
            <a:ext cx="457200" cy="457200"/>
            <a:chOff x="571504" y="6400800"/>
            <a:chExt cx="457200" cy="457200"/>
          </a:xfrm>
        </p:grpSpPr>
        <p:sp>
          <p:nvSpPr>
            <p:cNvPr id="5" name="Блок-схема: узел 4"/>
            <p:cNvSpPr/>
            <p:nvPr/>
          </p:nvSpPr>
          <p:spPr>
            <a:xfrm>
              <a:off x="571504" y="6400800"/>
              <a:ext cx="457200" cy="457200"/>
            </a:xfrm>
            <a:prstGeom prst="flowChartConnector">
              <a:avLst/>
            </a:prstGeom>
            <a:solidFill>
              <a:schemeClr val="accent5">
                <a:lumMod val="1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Нашивка 9">
              <a:hlinkClick r:id="" action="ppaction://hlinkshowjump?jump=previousslide"/>
            </p:cNvPr>
            <p:cNvSpPr/>
            <p:nvPr/>
          </p:nvSpPr>
          <p:spPr>
            <a:xfrm flipH="1">
              <a:off x="642910" y="6514689"/>
              <a:ext cx="285752" cy="214314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685908" y="6043634"/>
            <a:ext cx="457200" cy="457200"/>
            <a:chOff x="1685940" y="6400800"/>
            <a:chExt cx="457200" cy="457200"/>
          </a:xfrm>
        </p:grpSpPr>
        <p:sp>
          <p:nvSpPr>
            <p:cNvPr id="8" name="Блок-схема: узел 7">
              <a:hlinkClick r:id="" action="ppaction://hlinkshowjump?jump=lastslide"/>
            </p:cNvPr>
            <p:cNvSpPr/>
            <p:nvPr/>
          </p:nvSpPr>
          <p:spPr>
            <a:xfrm>
              <a:off x="1685940" y="6400800"/>
              <a:ext cx="457200" cy="4572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>
              <a:hlinkClick r:id="" action="ppaction://hlinkshowjump?jump=lastslide"/>
            </p:cNvPr>
            <p:cNvSpPr/>
            <p:nvPr/>
          </p:nvSpPr>
          <p:spPr>
            <a:xfrm rot="5400000">
              <a:off x="1749149" y="6521593"/>
              <a:ext cx="287915" cy="214314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hlinkClick r:id="" action="ppaction://hlinkshowjump?jump=lastslide"/>
            </p:cNvPr>
            <p:cNvSpPr/>
            <p:nvPr/>
          </p:nvSpPr>
          <p:spPr>
            <a:xfrm flipH="1">
              <a:off x="1956504" y="6514689"/>
              <a:ext cx="94994" cy="23986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 flipH="1">
            <a:off x="-32" y="6043634"/>
            <a:ext cx="457200" cy="457200"/>
            <a:chOff x="1685940" y="6400800"/>
            <a:chExt cx="457200" cy="457200"/>
          </a:xfrm>
        </p:grpSpPr>
        <p:sp>
          <p:nvSpPr>
            <p:cNvPr id="17" name="Блок-схема: узел 16"/>
            <p:cNvSpPr/>
            <p:nvPr/>
          </p:nvSpPr>
          <p:spPr>
            <a:xfrm>
              <a:off x="1685940" y="6400800"/>
              <a:ext cx="457200" cy="4572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авнобедренный треугольник 17">
              <a:hlinkClick r:id="" action="ppaction://hlinkshowjump?jump=firstslide"/>
            </p:cNvPr>
            <p:cNvSpPr/>
            <p:nvPr/>
          </p:nvSpPr>
          <p:spPr>
            <a:xfrm rot="5400000">
              <a:off x="1764407" y="6520833"/>
              <a:ext cx="289435" cy="214314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hlinkClick r:id="" action="ppaction://hlinkshowjump?jump=firstslide"/>
            </p:cNvPr>
            <p:cNvSpPr/>
            <p:nvPr/>
          </p:nvSpPr>
          <p:spPr>
            <a:xfrm flipH="1">
              <a:off x="1956504" y="6514689"/>
              <a:ext cx="94994" cy="23986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86710" y="6143644"/>
            <a:ext cx="1143008" cy="64291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71600" y="2500306"/>
            <a:ext cx="7772400" cy="1470025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«Учти все прегрешения мои, </a:t>
            </a:r>
          </a:p>
          <a:p>
            <a:pPr lvl="0" algn="ctr">
              <a:defRPr/>
            </a:pP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Я жду покорно твоего упрека, </a:t>
            </a:r>
          </a:p>
          <a:p>
            <a:pPr lvl="0" algn="ctr">
              <a:defRPr/>
            </a:pP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Но стрелы гнева не пускай свои </a:t>
            </a:r>
          </a:p>
          <a:p>
            <a:pPr lvl="0" algn="ctr">
              <a:defRPr/>
            </a:pP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И ненавистью не казни жестоко!»</a:t>
            </a:r>
          </a:p>
          <a:p>
            <a:pPr lvl="0" algn="ctr">
              <a:defRPr/>
            </a:pPr>
            <a:endParaRPr kumimoji="0" lang="ru-RU" sz="3600" b="1" i="0" u="none" strike="noStrike" kern="0" normalizeH="0" baseline="0" noProof="0" dirty="0" smtClean="0">
              <a:ln>
                <a:solidFill>
                  <a:srgbClr val="FF0000"/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defRPr/>
            </a:pPr>
            <a:r>
              <a:rPr lang="ru-RU" sz="3600" b="1" kern="0" dirty="0" smtClean="0">
                <a:ln>
                  <a:solidFill>
                    <a:srgbClr val="FF0000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				Сонет 117</a:t>
            </a:r>
            <a:endParaRPr kumimoji="0" lang="ru-RU" sz="3600" b="1" i="0" u="none" strike="noStrike" kern="0" normalizeH="0" baseline="0" noProof="0" dirty="0" smtClean="0">
              <a:ln>
                <a:solidFill>
                  <a:srgbClr val="FF0000"/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71600" y="785794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Вспомним слова великого Уильяма Шекспира 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1142976" y="6043634"/>
            <a:ext cx="457200" cy="457200"/>
            <a:chOff x="1143008" y="6400800"/>
            <a:chExt cx="457200" cy="457200"/>
          </a:xfrm>
        </p:grpSpPr>
        <p:sp>
          <p:nvSpPr>
            <p:cNvPr id="22" name="Блок-схема: узел 21"/>
            <p:cNvSpPr/>
            <p:nvPr/>
          </p:nvSpPr>
          <p:spPr>
            <a:xfrm>
              <a:off x="1143008" y="6400800"/>
              <a:ext cx="457200" cy="457200"/>
            </a:xfrm>
            <a:prstGeom prst="flowChartConnector">
              <a:avLst/>
            </a:prstGeom>
            <a:solidFill>
              <a:schemeClr val="accent5">
                <a:lumMod val="1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Нашивка 22">
              <a:hlinkClick r:id="" action="ppaction://hlinkshowjump?jump=nextslide"/>
            </p:cNvPr>
            <p:cNvSpPr/>
            <p:nvPr/>
          </p:nvSpPr>
          <p:spPr>
            <a:xfrm>
              <a:off x="1244287" y="6514689"/>
              <a:ext cx="285752" cy="214314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71472" y="6043634"/>
            <a:ext cx="457200" cy="457200"/>
            <a:chOff x="571504" y="6400800"/>
            <a:chExt cx="457200" cy="457200"/>
          </a:xfrm>
        </p:grpSpPr>
        <p:sp>
          <p:nvSpPr>
            <p:cNvPr id="25" name="Блок-схема: узел 24"/>
            <p:cNvSpPr/>
            <p:nvPr/>
          </p:nvSpPr>
          <p:spPr>
            <a:xfrm>
              <a:off x="571504" y="6400800"/>
              <a:ext cx="457200" cy="457200"/>
            </a:xfrm>
            <a:prstGeom prst="flowChartConnector">
              <a:avLst/>
            </a:prstGeom>
            <a:solidFill>
              <a:schemeClr val="accent5">
                <a:lumMod val="1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Нашивка 25">
              <a:hlinkClick r:id="" action="ppaction://hlinkshowjump?jump=previousslide"/>
            </p:cNvPr>
            <p:cNvSpPr/>
            <p:nvPr/>
          </p:nvSpPr>
          <p:spPr>
            <a:xfrm flipH="1">
              <a:off x="642910" y="6514689"/>
              <a:ext cx="285752" cy="214314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685908" y="6043634"/>
            <a:ext cx="457200" cy="457200"/>
            <a:chOff x="1685940" y="6400800"/>
            <a:chExt cx="457200" cy="457200"/>
          </a:xfrm>
        </p:grpSpPr>
        <p:sp>
          <p:nvSpPr>
            <p:cNvPr id="28" name="Блок-схема: узел 27">
              <a:hlinkClick r:id="" action="ppaction://hlinkshowjump?jump=lastslide"/>
            </p:cNvPr>
            <p:cNvSpPr/>
            <p:nvPr/>
          </p:nvSpPr>
          <p:spPr>
            <a:xfrm>
              <a:off x="1685940" y="6400800"/>
              <a:ext cx="457200" cy="4572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Равнобедренный треугольник 28">
              <a:hlinkClick r:id="" action="ppaction://hlinkshowjump?jump=lastslide"/>
            </p:cNvPr>
            <p:cNvSpPr/>
            <p:nvPr/>
          </p:nvSpPr>
          <p:spPr>
            <a:xfrm rot="5400000">
              <a:off x="1749149" y="6521593"/>
              <a:ext cx="287915" cy="214314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hlinkClick r:id="" action="ppaction://hlinkshowjump?jump=lastslide"/>
            </p:cNvPr>
            <p:cNvSpPr/>
            <p:nvPr/>
          </p:nvSpPr>
          <p:spPr>
            <a:xfrm flipH="1">
              <a:off x="1956504" y="6514689"/>
              <a:ext cx="94994" cy="23986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 flipH="1">
            <a:off x="-32" y="6043634"/>
            <a:ext cx="457200" cy="457200"/>
            <a:chOff x="1685940" y="6400800"/>
            <a:chExt cx="457200" cy="457200"/>
          </a:xfrm>
        </p:grpSpPr>
        <p:sp>
          <p:nvSpPr>
            <p:cNvPr id="32" name="Блок-схема: узел 31"/>
            <p:cNvSpPr/>
            <p:nvPr/>
          </p:nvSpPr>
          <p:spPr>
            <a:xfrm>
              <a:off x="1685940" y="6400800"/>
              <a:ext cx="457200" cy="4572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Равнобедренный треугольник 32">
              <a:hlinkClick r:id="" action="ppaction://hlinkshowjump?jump=firstslide"/>
            </p:cNvPr>
            <p:cNvSpPr/>
            <p:nvPr/>
          </p:nvSpPr>
          <p:spPr>
            <a:xfrm rot="5400000">
              <a:off x="1764407" y="6520833"/>
              <a:ext cx="289435" cy="214314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>
              <a:hlinkClick r:id="" action="ppaction://hlinkshowjump?jump=firstslide"/>
            </p:cNvPr>
            <p:cNvSpPr/>
            <p:nvPr/>
          </p:nvSpPr>
          <p:spPr>
            <a:xfrm flipH="1">
              <a:off x="1956504" y="6514689"/>
              <a:ext cx="94994" cy="23986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86710" y="6143644"/>
            <a:ext cx="1143008" cy="64291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71600" y="785794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Приглашаем в учебный зал</a:t>
            </a:r>
            <a:br>
              <a:rPr kumimoji="0" lang="ru-RU" sz="3600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судебных заседаний</a:t>
            </a:r>
          </a:p>
        </p:txBody>
      </p:sp>
      <p:pic>
        <p:nvPicPr>
          <p:cNvPr id="3085" name="Picture 13" descr="http://fasuo.arbitr.ru/sites/fasuo.arbitr.ru/files/images/%D0%97%D0%B0%D0%BB%20%D1%81%D1%83%D0%B4%D0%B5%D0%B1%D0%BD%D1%8B%D1%85%20%D0%B7%D0%B0%D1%81%D0%B5%D0%B4%D0%B0%D0%BD%D0%B8%D0%B9%2017%20%D0%90%D0%90%D0%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357430"/>
            <a:ext cx="5346715" cy="4010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0" name="Группа 19"/>
          <p:cNvGrpSpPr/>
          <p:nvPr/>
        </p:nvGrpSpPr>
        <p:grpSpPr>
          <a:xfrm>
            <a:off x="1142976" y="6043634"/>
            <a:ext cx="457200" cy="457200"/>
            <a:chOff x="1143008" y="6400800"/>
            <a:chExt cx="457200" cy="457200"/>
          </a:xfrm>
        </p:grpSpPr>
        <p:sp>
          <p:nvSpPr>
            <p:cNvPr id="21" name="Блок-схема: узел 20"/>
            <p:cNvSpPr/>
            <p:nvPr/>
          </p:nvSpPr>
          <p:spPr>
            <a:xfrm>
              <a:off x="1143008" y="6400800"/>
              <a:ext cx="457200" cy="457200"/>
            </a:xfrm>
            <a:prstGeom prst="flowChartConnector">
              <a:avLst/>
            </a:prstGeom>
            <a:solidFill>
              <a:schemeClr val="accent5">
                <a:lumMod val="1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Нашивка 21">
              <a:hlinkClick r:id="" action="ppaction://hlinkshowjump?jump=nextslide"/>
            </p:cNvPr>
            <p:cNvSpPr/>
            <p:nvPr/>
          </p:nvSpPr>
          <p:spPr>
            <a:xfrm>
              <a:off x="1244287" y="6514689"/>
              <a:ext cx="285752" cy="214314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71472" y="6043634"/>
            <a:ext cx="457200" cy="457200"/>
            <a:chOff x="571504" y="6400800"/>
            <a:chExt cx="457200" cy="457200"/>
          </a:xfrm>
        </p:grpSpPr>
        <p:sp>
          <p:nvSpPr>
            <p:cNvPr id="24" name="Блок-схема: узел 23"/>
            <p:cNvSpPr/>
            <p:nvPr/>
          </p:nvSpPr>
          <p:spPr>
            <a:xfrm>
              <a:off x="571504" y="6400800"/>
              <a:ext cx="457200" cy="457200"/>
            </a:xfrm>
            <a:prstGeom prst="flowChartConnector">
              <a:avLst/>
            </a:prstGeom>
            <a:solidFill>
              <a:schemeClr val="accent5">
                <a:lumMod val="1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Нашивка 24">
              <a:hlinkClick r:id="" action="ppaction://hlinkshowjump?jump=previousslide"/>
            </p:cNvPr>
            <p:cNvSpPr/>
            <p:nvPr/>
          </p:nvSpPr>
          <p:spPr>
            <a:xfrm flipH="1">
              <a:off x="642910" y="6514689"/>
              <a:ext cx="285752" cy="214314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685908" y="6043634"/>
            <a:ext cx="457200" cy="457200"/>
            <a:chOff x="1685940" y="6400800"/>
            <a:chExt cx="457200" cy="457200"/>
          </a:xfrm>
        </p:grpSpPr>
        <p:sp>
          <p:nvSpPr>
            <p:cNvPr id="27" name="Блок-схема: узел 26">
              <a:hlinkClick r:id="" action="ppaction://hlinkshowjump?jump=lastslide"/>
            </p:cNvPr>
            <p:cNvSpPr/>
            <p:nvPr/>
          </p:nvSpPr>
          <p:spPr>
            <a:xfrm>
              <a:off x="1685940" y="6400800"/>
              <a:ext cx="457200" cy="4572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Равнобедренный треугольник 27">
              <a:hlinkClick r:id="" action="ppaction://hlinkshowjump?jump=lastslide"/>
            </p:cNvPr>
            <p:cNvSpPr/>
            <p:nvPr/>
          </p:nvSpPr>
          <p:spPr>
            <a:xfrm rot="5400000">
              <a:off x="1749149" y="6521593"/>
              <a:ext cx="287915" cy="214314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hlinkClick r:id="" action="ppaction://hlinkshowjump?jump=lastslide"/>
            </p:cNvPr>
            <p:cNvSpPr/>
            <p:nvPr/>
          </p:nvSpPr>
          <p:spPr>
            <a:xfrm flipH="1">
              <a:off x="1956504" y="6514689"/>
              <a:ext cx="94994" cy="23986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 flipH="1">
            <a:off x="-32" y="6043634"/>
            <a:ext cx="457200" cy="457200"/>
            <a:chOff x="1685940" y="6400800"/>
            <a:chExt cx="457200" cy="457200"/>
          </a:xfrm>
        </p:grpSpPr>
        <p:sp>
          <p:nvSpPr>
            <p:cNvPr id="31" name="Блок-схема: узел 30"/>
            <p:cNvSpPr/>
            <p:nvPr/>
          </p:nvSpPr>
          <p:spPr>
            <a:xfrm>
              <a:off x="1685940" y="6400800"/>
              <a:ext cx="457200" cy="4572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Равнобедренный треугольник 31">
              <a:hlinkClick r:id="" action="ppaction://hlinkshowjump?jump=firstslide"/>
            </p:cNvPr>
            <p:cNvSpPr/>
            <p:nvPr/>
          </p:nvSpPr>
          <p:spPr>
            <a:xfrm rot="5400000">
              <a:off x="1764407" y="6520833"/>
              <a:ext cx="289435" cy="214314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hlinkClick r:id="" action="ppaction://hlinkshowjump?jump=firstslide"/>
            </p:cNvPr>
            <p:cNvSpPr/>
            <p:nvPr/>
          </p:nvSpPr>
          <p:spPr>
            <a:xfrm flipH="1">
              <a:off x="1956504" y="6514689"/>
              <a:ext cx="94994" cy="23986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86710" y="6143644"/>
            <a:ext cx="1143008" cy="64291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43042" y="0"/>
            <a:ext cx="7772400" cy="14287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+mj-cs"/>
              </a:rPr>
              <a:t>Повестка заседания: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Понять состав преступления.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Подтвердить состав преступной  </a:t>
            </a:r>
          </a:p>
          <a:p>
            <a:pPr lvl="0">
              <a:buClr>
                <a:srgbClr val="FF0000"/>
              </a:buClr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деятельности.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Заслушать показания </a:t>
            </a:r>
          </a:p>
          <a:p>
            <a:pPr lvl="0">
              <a:buClr>
                <a:srgbClr val="FF0000"/>
              </a:buClr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обвиняемых.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Познакомиться с показаниями </a:t>
            </a:r>
          </a:p>
          <a:p>
            <a:pPr lvl="0">
              <a:buClr>
                <a:srgbClr val="FF0000"/>
              </a:buClr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защитников обвиняемых.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Принять справедливое решение.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Анализ профилактики и борьбы           </a:t>
            </a:r>
          </a:p>
          <a:p>
            <a:pPr lvl="0">
              <a:buClr>
                <a:srgbClr val="FF0000"/>
              </a:buClr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с нарушениями.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142976" y="6043634"/>
            <a:ext cx="457200" cy="457200"/>
            <a:chOff x="1143008" y="6400800"/>
            <a:chExt cx="457200" cy="457200"/>
          </a:xfrm>
        </p:grpSpPr>
        <p:sp>
          <p:nvSpPr>
            <p:cNvPr id="21" name="Блок-схема: узел 20"/>
            <p:cNvSpPr/>
            <p:nvPr/>
          </p:nvSpPr>
          <p:spPr>
            <a:xfrm>
              <a:off x="1143008" y="6400800"/>
              <a:ext cx="457200" cy="457200"/>
            </a:xfrm>
            <a:prstGeom prst="flowChartConnector">
              <a:avLst/>
            </a:prstGeom>
            <a:solidFill>
              <a:schemeClr val="accent5">
                <a:lumMod val="1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Нашивка 21">
              <a:hlinkClick r:id="" action="ppaction://hlinkshowjump?jump=nextslide"/>
            </p:cNvPr>
            <p:cNvSpPr/>
            <p:nvPr/>
          </p:nvSpPr>
          <p:spPr>
            <a:xfrm>
              <a:off x="1244287" y="6514689"/>
              <a:ext cx="285752" cy="214314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71472" y="6043634"/>
            <a:ext cx="457200" cy="457200"/>
            <a:chOff x="571504" y="6400800"/>
            <a:chExt cx="457200" cy="457200"/>
          </a:xfrm>
        </p:grpSpPr>
        <p:sp>
          <p:nvSpPr>
            <p:cNvPr id="24" name="Блок-схема: узел 23"/>
            <p:cNvSpPr/>
            <p:nvPr/>
          </p:nvSpPr>
          <p:spPr>
            <a:xfrm>
              <a:off x="571504" y="6400800"/>
              <a:ext cx="457200" cy="457200"/>
            </a:xfrm>
            <a:prstGeom prst="flowChartConnector">
              <a:avLst/>
            </a:prstGeom>
            <a:solidFill>
              <a:schemeClr val="accent5">
                <a:lumMod val="1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Нашивка 24">
              <a:hlinkClick r:id="" action="ppaction://hlinkshowjump?jump=previousslide"/>
            </p:cNvPr>
            <p:cNvSpPr/>
            <p:nvPr/>
          </p:nvSpPr>
          <p:spPr>
            <a:xfrm flipH="1">
              <a:off x="642910" y="6514689"/>
              <a:ext cx="285752" cy="214314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685908" y="6043634"/>
            <a:ext cx="457200" cy="457200"/>
            <a:chOff x="1685940" y="6400800"/>
            <a:chExt cx="457200" cy="457200"/>
          </a:xfrm>
        </p:grpSpPr>
        <p:sp>
          <p:nvSpPr>
            <p:cNvPr id="27" name="Блок-схема: узел 26">
              <a:hlinkClick r:id="" action="ppaction://hlinkshowjump?jump=lastslide"/>
            </p:cNvPr>
            <p:cNvSpPr/>
            <p:nvPr/>
          </p:nvSpPr>
          <p:spPr>
            <a:xfrm>
              <a:off x="1685940" y="6400800"/>
              <a:ext cx="457200" cy="4572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Равнобедренный треугольник 27">
              <a:hlinkClick r:id="" action="ppaction://hlinkshowjump?jump=lastslide"/>
            </p:cNvPr>
            <p:cNvSpPr/>
            <p:nvPr/>
          </p:nvSpPr>
          <p:spPr>
            <a:xfrm rot="5400000">
              <a:off x="1749149" y="6521593"/>
              <a:ext cx="287915" cy="214314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hlinkClick r:id="" action="ppaction://hlinkshowjump?jump=lastslide"/>
            </p:cNvPr>
            <p:cNvSpPr/>
            <p:nvPr/>
          </p:nvSpPr>
          <p:spPr>
            <a:xfrm flipH="1">
              <a:off x="1956504" y="6514689"/>
              <a:ext cx="94994" cy="23986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 flipH="1">
            <a:off x="-32" y="6043634"/>
            <a:ext cx="457200" cy="457200"/>
            <a:chOff x="1685940" y="6400800"/>
            <a:chExt cx="457200" cy="457200"/>
          </a:xfrm>
        </p:grpSpPr>
        <p:sp>
          <p:nvSpPr>
            <p:cNvPr id="31" name="Блок-схема: узел 30"/>
            <p:cNvSpPr/>
            <p:nvPr/>
          </p:nvSpPr>
          <p:spPr>
            <a:xfrm>
              <a:off x="1685940" y="6400800"/>
              <a:ext cx="457200" cy="4572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Равнобедренный треугольник 31">
              <a:hlinkClick r:id="" action="ppaction://hlinkshowjump?jump=firstslide"/>
            </p:cNvPr>
            <p:cNvSpPr/>
            <p:nvPr/>
          </p:nvSpPr>
          <p:spPr>
            <a:xfrm rot="5400000">
              <a:off x="1764407" y="6520833"/>
              <a:ext cx="289435" cy="214314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hlinkClick r:id="" action="ppaction://hlinkshowjump?jump=firstslide"/>
            </p:cNvPr>
            <p:cNvSpPr/>
            <p:nvPr/>
          </p:nvSpPr>
          <p:spPr>
            <a:xfrm flipH="1">
              <a:off x="1956504" y="6514689"/>
              <a:ext cx="94994" cy="23986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86710" y="6143644"/>
            <a:ext cx="1143008" cy="64291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0"/>
          <p:cNvGrpSpPr/>
          <p:nvPr/>
        </p:nvGrpSpPr>
        <p:grpSpPr>
          <a:xfrm>
            <a:off x="1142976" y="6043634"/>
            <a:ext cx="457200" cy="457200"/>
            <a:chOff x="1143008" y="6400800"/>
            <a:chExt cx="457200" cy="457200"/>
          </a:xfrm>
        </p:grpSpPr>
        <p:sp>
          <p:nvSpPr>
            <p:cNvPr id="22" name="Блок-схема: узел 21"/>
            <p:cNvSpPr/>
            <p:nvPr/>
          </p:nvSpPr>
          <p:spPr>
            <a:xfrm>
              <a:off x="1143008" y="6400800"/>
              <a:ext cx="457200" cy="457200"/>
            </a:xfrm>
            <a:prstGeom prst="flowChartConnector">
              <a:avLst/>
            </a:prstGeom>
            <a:solidFill>
              <a:schemeClr val="accent5">
                <a:lumMod val="1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Нашивка 22">
              <a:hlinkClick r:id="rId3" action="ppaction://hlinksldjump"/>
            </p:cNvPr>
            <p:cNvSpPr/>
            <p:nvPr/>
          </p:nvSpPr>
          <p:spPr>
            <a:xfrm>
              <a:off x="1244287" y="6514689"/>
              <a:ext cx="285752" cy="214314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Группа 23"/>
          <p:cNvGrpSpPr/>
          <p:nvPr/>
        </p:nvGrpSpPr>
        <p:grpSpPr>
          <a:xfrm>
            <a:off x="571472" y="6043634"/>
            <a:ext cx="457200" cy="457200"/>
            <a:chOff x="571504" y="6400800"/>
            <a:chExt cx="457200" cy="457200"/>
          </a:xfrm>
        </p:grpSpPr>
        <p:sp>
          <p:nvSpPr>
            <p:cNvPr id="25" name="Блок-схема: узел 24"/>
            <p:cNvSpPr/>
            <p:nvPr/>
          </p:nvSpPr>
          <p:spPr>
            <a:xfrm>
              <a:off x="571504" y="6400800"/>
              <a:ext cx="457200" cy="457200"/>
            </a:xfrm>
            <a:prstGeom prst="flowChartConnector">
              <a:avLst/>
            </a:prstGeom>
            <a:solidFill>
              <a:schemeClr val="accent5">
                <a:lumMod val="1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Нашивка 25">
              <a:hlinkClick r:id="" action="ppaction://hlinkshowjump?jump=previousslide"/>
            </p:cNvPr>
            <p:cNvSpPr/>
            <p:nvPr/>
          </p:nvSpPr>
          <p:spPr>
            <a:xfrm flipH="1">
              <a:off x="642910" y="6514689"/>
              <a:ext cx="285752" cy="214314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Группа 26"/>
          <p:cNvGrpSpPr/>
          <p:nvPr/>
        </p:nvGrpSpPr>
        <p:grpSpPr>
          <a:xfrm>
            <a:off x="1685908" y="6043634"/>
            <a:ext cx="457200" cy="457200"/>
            <a:chOff x="1685940" y="6400800"/>
            <a:chExt cx="457200" cy="457200"/>
          </a:xfrm>
        </p:grpSpPr>
        <p:sp>
          <p:nvSpPr>
            <p:cNvPr id="28" name="Блок-схема: узел 27">
              <a:hlinkClick r:id="" action="ppaction://hlinkshowjump?jump=lastslide"/>
            </p:cNvPr>
            <p:cNvSpPr/>
            <p:nvPr/>
          </p:nvSpPr>
          <p:spPr>
            <a:xfrm>
              <a:off x="1685940" y="6400800"/>
              <a:ext cx="457200" cy="4572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Равнобедренный треугольник 28">
              <a:hlinkClick r:id="" action="ppaction://hlinkshowjump?jump=lastslide"/>
            </p:cNvPr>
            <p:cNvSpPr/>
            <p:nvPr/>
          </p:nvSpPr>
          <p:spPr>
            <a:xfrm rot="5400000">
              <a:off x="1764054" y="6532846"/>
              <a:ext cx="250033" cy="178595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hlinkClick r:id="" action="ppaction://hlinkshowjump?jump=lastslide"/>
            </p:cNvPr>
            <p:cNvSpPr/>
            <p:nvPr/>
          </p:nvSpPr>
          <p:spPr>
            <a:xfrm flipH="1">
              <a:off x="1956504" y="6514689"/>
              <a:ext cx="94994" cy="23986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30"/>
          <p:cNvGrpSpPr/>
          <p:nvPr/>
        </p:nvGrpSpPr>
        <p:grpSpPr>
          <a:xfrm flipH="1">
            <a:off x="-32" y="6043634"/>
            <a:ext cx="457200" cy="457200"/>
            <a:chOff x="1685940" y="6400800"/>
            <a:chExt cx="457200" cy="457200"/>
          </a:xfrm>
        </p:grpSpPr>
        <p:sp>
          <p:nvSpPr>
            <p:cNvPr id="32" name="Блок-схема: узел 31">
              <a:hlinkClick r:id="" action="ppaction://hlinkshowjump?jump=firstslide"/>
            </p:cNvPr>
            <p:cNvSpPr/>
            <p:nvPr/>
          </p:nvSpPr>
          <p:spPr>
            <a:xfrm>
              <a:off x="1685940" y="6400800"/>
              <a:ext cx="457200" cy="4572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Равнобедренный треугольник 32">
              <a:hlinkClick r:id="" action="ppaction://hlinkshowjump?jump=firstslide"/>
            </p:cNvPr>
            <p:cNvSpPr/>
            <p:nvPr/>
          </p:nvSpPr>
          <p:spPr>
            <a:xfrm rot="5400000">
              <a:off x="1764054" y="6532846"/>
              <a:ext cx="250033" cy="178595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>
              <a:hlinkClick r:id="" action="ppaction://hlinkshowjump?jump=firstslide"/>
            </p:cNvPr>
            <p:cNvSpPr/>
            <p:nvPr/>
          </p:nvSpPr>
          <p:spPr>
            <a:xfrm flipH="1">
              <a:off x="1956504" y="6514689"/>
              <a:ext cx="94994" cy="23986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Diagram group"/>
          <p:cNvGrpSpPr/>
          <p:nvPr/>
        </p:nvGrpSpPr>
        <p:grpSpPr>
          <a:xfrm>
            <a:off x="3974551" y="2285992"/>
            <a:ext cx="2383399" cy="2383399"/>
            <a:chOff x="4349341" y="2237300"/>
            <a:chExt cx="2383399" cy="2383399"/>
          </a:xfrm>
          <a:scene3d>
            <a:camera prst="orthographicFront"/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8" name="Группа 35"/>
            <p:cNvGrpSpPr/>
            <p:nvPr/>
          </p:nvGrpSpPr>
          <p:grpSpPr>
            <a:xfrm>
              <a:off x="4349341" y="2237300"/>
              <a:ext cx="2383399" cy="2383399"/>
              <a:chOff x="4349341" y="2237300"/>
              <a:chExt cx="2383399" cy="2383399"/>
            </a:xfrm>
            <a:scene3d>
              <a:camera prst="orthographicFront"/>
              <a:lightRig rig="soft" dir="t"/>
              <a:backdrop>
                <a:anchor x="0" y="0" z="-210000"/>
                <a:norm dx="0" dy="0" dz="914400"/>
                <a:up dx="0" dy="914400" dz="0"/>
              </a:backdrop>
            </a:scene3d>
          </p:grpSpPr>
          <p:sp>
            <p:nvSpPr>
              <p:cNvPr id="37" name="Овал 36"/>
              <p:cNvSpPr/>
              <p:nvPr/>
            </p:nvSpPr>
            <p:spPr>
              <a:xfrm>
                <a:off x="4349341" y="2237300"/>
                <a:ext cx="2383399" cy="2383399"/>
              </a:xfrm>
              <a:prstGeom prst="ellipse">
                <a:avLst/>
              </a:prstGeom>
              <a:solidFill>
                <a:srgbClr val="00B0F0"/>
              </a:solidFill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Овал 4"/>
              <p:cNvSpPr/>
              <p:nvPr/>
            </p:nvSpPr>
            <p:spPr>
              <a:xfrm>
                <a:off x="4698382" y="2586340"/>
                <a:ext cx="1685317" cy="168531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  <a:sp3d extrusionH="28000" prstMaterial="matte"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kern="1200" dirty="0" smtClean="0">
                    <a:solidFill>
                      <a:srgbClr val="C00000"/>
                    </a:solidFill>
                    <a:latin typeface="Arial Black" pitchFamily="34" charset="0"/>
                  </a:rPr>
                  <a:t>Показания  вирусов</a:t>
                </a:r>
                <a:endParaRPr lang="ru-RU" sz="2000" kern="1200" dirty="0">
                  <a:solidFill>
                    <a:srgbClr val="C00000"/>
                  </a:solidFill>
                  <a:latin typeface="Arial Black" pitchFamily="34" charset="0"/>
                </a:endParaRPr>
              </a:p>
            </p:txBody>
          </p:sp>
        </p:grpSp>
      </p:grpSp>
      <p:sp>
        <p:nvSpPr>
          <p:cNvPr id="67" name="Молния 66"/>
          <p:cNvSpPr/>
          <p:nvPr/>
        </p:nvSpPr>
        <p:spPr>
          <a:xfrm rot="20627662">
            <a:off x="3357554" y="2214554"/>
            <a:ext cx="857256" cy="785818"/>
          </a:xfrm>
          <a:prstGeom prst="lightningBolt">
            <a:avLst/>
          </a:prstGeom>
          <a:solidFill>
            <a:srgbClr val="19F7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9F724"/>
              </a:solidFill>
            </a:endParaRPr>
          </a:p>
        </p:txBody>
      </p:sp>
      <p:sp>
        <p:nvSpPr>
          <p:cNvPr id="68" name="Молния 67"/>
          <p:cNvSpPr/>
          <p:nvPr/>
        </p:nvSpPr>
        <p:spPr>
          <a:xfrm rot="16639634">
            <a:off x="3230417" y="3868519"/>
            <a:ext cx="857256" cy="785818"/>
          </a:xfrm>
          <a:prstGeom prst="lightningBolt">
            <a:avLst/>
          </a:prstGeom>
          <a:solidFill>
            <a:srgbClr val="19F7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9F724"/>
              </a:solidFill>
            </a:endParaRPr>
          </a:p>
        </p:txBody>
      </p:sp>
      <p:sp>
        <p:nvSpPr>
          <p:cNvPr id="69" name="Молния 68"/>
          <p:cNvSpPr/>
          <p:nvPr/>
        </p:nvSpPr>
        <p:spPr>
          <a:xfrm rot="3307812">
            <a:off x="4782226" y="1397815"/>
            <a:ext cx="857256" cy="785818"/>
          </a:xfrm>
          <a:prstGeom prst="lightningBolt">
            <a:avLst/>
          </a:prstGeom>
          <a:solidFill>
            <a:srgbClr val="19F7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9F724"/>
              </a:solidFill>
            </a:endParaRPr>
          </a:p>
        </p:txBody>
      </p:sp>
      <p:sp>
        <p:nvSpPr>
          <p:cNvPr id="70" name="Молния 69"/>
          <p:cNvSpPr/>
          <p:nvPr/>
        </p:nvSpPr>
        <p:spPr>
          <a:xfrm rot="5400000">
            <a:off x="6179355" y="2175690"/>
            <a:ext cx="857256" cy="785818"/>
          </a:xfrm>
          <a:prstGeom prst="lightningBolt">
            <a:avLst/>
          </a:prstGeom>
          <a:solidFill>
            <a:srgbClr val="19F7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9F724"/>
              </a:solidFill>
            </a:endParaRPr>
          </a:p>
        </p:txBody>
      </p:sp>
      <p:sp>
        <p:nvSpPr>
          <p:cNvPr id="71" name="Молния 70"/>
          <p:cNvSpPr/>
          <p:nvPr/>
        </p:nvSpPr>
        <p:spPr>
          <a:xfrm rot="9387656">
            <a:off x="6307698" y="3853241"/>
            <a:ext cx="857256" cy="785818"/>
          </a:xfrm>
          <a:prstGeom prst="lightningBolt">
            <a:avLst/>
          </a:prstGeom>
          <a:solidFill>
            <a:srgbClr val="19F7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9F724"/>
              </a:solidFill>
            </a:endParaRPr>
          </a:p>
        </p:txBody>
      </p:sp>
      <p:sp>
        <p:nvSpPr>
          <p:cNvPr id="72" name="Молния 71"/>
          <p:cNvSpPr/>
          <p:nvPr/>
        </p:nvSpPr>
        <p:spPr>
          <a:xfrm rot="12988109">
            <a:off x="4909849" y="4644681"/>
            <a:ext cx="671091" cy="565123"/>
          </a:xfrm>
          <a:prstGeom prst="lightningBolt">
            <a:avLst/>
          </a:prstGeom>
          <a:solidFill>
            <a:srgbClr val="19F7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9F724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4500562" y="0"/>
            <a:ext cx="1714480" cy="16430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hlinkClick r:id="rId4" action="ppaction://hlinksldjump"/>
              </a:rPr>
              <a:t>Вирус «Червь»</a:t>
            </a:r>
            <a:endParaRPr lang="ru-RU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6786578" y="1000108"/>
            <a:ext cx="1857388" cy="178592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hlinkClick r:id="rId5" action="ppaction://hlinksldjump"/>
              </a:rPr>
              <a:t>Вирус «Троян»</a:t>
            </a:r>
            <a:endParaRPr lang="ru-RU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6929454" y="4071942"/>
            <a:ext cx="1928826" cy="1643074"/>
          </a:xfrm>
          <a:prstGeom prst="ellipse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hlinkClick r:id="rId6" action="ppaction://hlinksldjump"/>
              </a:rPr>
              <a:t>Почтовый вирус</a:t>
            </a:r>
            <a:endParaRPr lang="ru-RU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4500562" y="5143512"/>
            <a:ext cx="1857388" cy="17144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hlinkClick r:id="rId7" action="ppaction://hlinksldjump"/>
              </a:rPr>
              <a:t>«</a:t>
            </a:r>
            <a:r>
              <a:rPr lang="ru-RU" sz="1600" b="1" dirty="0" err="1" smtClean="0">
                <a:solidFill>
                  <a:schemeClr val="bg1"/>
                </a:solidFill>
                <a:latin typeface="Arial Black" pitchFamily="34" charset="0"/>
                <a:hlinkClick r:id="rId7" action="ppaction://hlinksldjump"/>
              </a:rPr>
              <a:t>Стелс-вирус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hlinkClick r:id="rId7" action="ppaction://hlinksldjump"/>
              </a:rPr>
              <a:t>»</a:t>
            </a:r>
            <a:endParaRPr lang="ru-RU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1785918" y="3929066"/>
            <a:ext cx="1785918" cy="17145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hlinkClick r:id="rId8" action="ppaction://hlinksldjump"/>
              </a:rPr>
              <a:t>«</a:t>
            </a:r>
            <a:r>
              <a:rPr lang="en-US" sz="1600" b="1" dirty="0" err="1" smtClean="0">
                <a:solidFill>
                  <a:schemeClr val="bg1"/>
                </a:solidFill>
                <a:latin typeface="Arial Black" pitchFamily="34" charset="0"/>
                <a:hlinkClick r:id="rId8" action="ppaction://hlinksldjump"/>
              </a:rPr>
              <a:t>Ddos</a:t>
            </a:r>
            <a:r>
              <a:rPr lang="en-US" sz="1600" b="1" dirty="0" smtClean="0">
                <a:solidFill>
                  <a:schemeClr val="bg1"/>
                </a:solidFill>
                <a:latin typeface="Arial Black" pitchFamily="34" charset="0"/>
                <a:hlinkClick r:id="rId8" action="ppaction://hlinksldjump"/>
              </a:rPr>
              <a:t>-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hlinkClick r:id="rId8" action="ppaction://hlinksldjump"/>
              </a:rPr>
              <a:t>атака»</a:t>
            </a:r>
            <a:endParaRPr lang="ru-RU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1928794" y="857232"/>
            <a:ext cx="1785918" cy="1714488"/>
          </a:xfrm>
          <a:prstGeom prst="ellipse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hlinkClick r:id="rId9" action="ppaction://hlinksldjump"/>
              </a:rPr>
              <a:t>«</a:t>
            </a:r>
            <a:r>
              <a:rPr lang="ru-RU" sz="1600" b="1" dirty="0" err="1" smtClean="0">
                <a:solidFill>
                  <a:schemeClr val="bg1"/>
                </a:solidFill>
                <a:latin typeface="Arial Black" pitchFamily="34" charset="0"/>
                <a:hlinkClick r:id="rId9" action="ppaction://hlinksldjump"/>
              </a:rPr>
              <a:t>Фишинг-атака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hlinkClick r:id="rId9" action="ppaction://hlinksldjump"/>
              </a:rPr>
              <a:t>»</a:t>
            </a:r>
            <a:endParaRPr lang="ru-RU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86710" y="6143644"/>
            <a:ext cx="1143008" cy="64291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71600" y="142852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Century Gothic" pitchFamily="34" charset="0"/>
                <a:ea typeface="+mj-ea"/>
                <a:cs typeface="+mj-cs"/>
              </a:rPr>
              <a:t>Червь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Century Gothic" pitchFamily="34" charset="0"/>
                <a:ea typeface="+mj-ea"/>
                <a:cs typeface="+mj-cs"/>
              </a:rPr>
              <a:t> «</a:t>
            </a:r>
            <a:r>
              <a:rPr kumimoji="0" lang="ru-RU" sz="4400" b="1" i="0" u="none" strike="noStrike" kern="0" normalizeH="0" baseline="0" noProof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Century Gothic" pitchFamily="34" charset="0"/>
                <a:ea typeface="+mj-ea"/>
                <a:cs typeface="+mj-cs"/>
              </a:rPr>
              <a:t>Морисса</a:t>
            </a:r>
            <a:r>
              <a:rPr kumimoji="0" lang="ru-RU" sz="4400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Century Gothic" pitchFamily="34" charset="0"/>
                <a:ea typeface="+mj-ea"/>
                <a:cs typeface="+mj-cs"/>
              </a:rPr>
              <a:t>»</a:t>
            </a:r>
          </a:p>
        </p:txBody>
      </p:sp>
      <p:pic>
        <p:nvPicPr>
          <p:cNvPr id="6" name="Picture 2" descr="http://img15.nnm.ru/1/8/1/c/d/434da4c32ce59f255d0dea70d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57298"/>
            <a:ext cx="3264384" cy="3286148"/>
          </a:xfrm>
          <a:prstGeom prst="ellipse">
            <a:avLst/>
          </a:prstGeom>
          <a:ln w="762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786314" y="1785926"/>
            <a:ext cx="46434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</a:t>
            </a:r>
            <a:r>
              <a:rPr lang="ru-RU" sz="2800" dirty="0" smtClean="0">
                <a:solidFill>
                  <a:srgbClr val="FF0000"/>
                </a:solidFill>
              </a:rPr>
              <a:t>Состав преступления: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    Саморазмножение, распространение, выслеживание паролей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и других личных данных пользователя.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     Вредоносная деятельность ведется самостоятельно в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скрытой форме.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356" y="4857760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Ущерб 96 500 000 долларов</a:t>
            </a:r>
            <a:endParaRPr lang="ru-RU" sz="2400" dirty="0">
              <a:solidFill>
                <a:srgbClr val="FFFF00"/>
              </a:solidFill>
            </a:endParaRPr>
          </a:p>
        </p:txBody>
      </p:sp>
      <p:grpSp>
        <p:nvGrpSpPr>
          <p:cNvPr id="2" name="Группа 36"/>
          <p:cNvGrpSpPr/>
          <p:nvPr/>
        </p:nvGrpSpPr>
        <p:grpSpPr>
          <a:xfrm>
            <a:off x="1142976" y="6043634"/>
            <a:ext cx="457200" cy="457200"/>
            <a:chOff x="1143008" y="6400800"/>
            <a:chExt cx="457200" cy="457200"/>
          </a:xfrm>
        </p:grpSpPr>
        <p:sp>
          <p:nvSpPr>
            <p:cNvPr id="38" name="Блок-схема: узел 37"/>
            <p:cNvSpPr/>
            <p:nvPr/>
          </p:nvSpPr>
          <p:spPr>
            <a:xfrm>
              <a:off x="1143008" y="6400800"/>
              <a:ext cx="457200" cy="457200"/>
            </a:xfrm>
            <a:prstGeom prst="flowChartConnector">
              <a:avLst/>
            </a:prstGeom>
            <a:solidFill>
              <a:schemeClr val="accent5">
                <a:lumMod val="1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Нашивка 38">
              <a:hlinkClick r:id="" action="ppaction://hlinkshowjump?jump=nextslide"/>
            </p:cNvPr>
            <p:cNvSpPr/>
            <p:nvPr/>
          </p:nvSpPr>
          <p:spPr>
            <a:xfrm>
              <a:off x="1244287" y="6514689"/>
              <a:ext cx="285752" cy="214314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39"/>
          <p:cNvGrpSpPr/>
          <p:nvPr/>
        </p:nvGrpSpPr>
        <p:grpSpPr>
          <a:xfrm>
            <a:off x="571472" y="6043634"/>
            <a:ext cx="457200" cy="457200"/>
            <a:chOff x="571504" y="6400800"/>
            <a:chExt cx="457200" cy="457200"/>
          </a:xfrm>
        </p:grpSpPr>
        <p:sp>
          <p:nvSpPr>
            <p:cNvPr id="41" name="Блок-схема: узел 40"/>
            <p:cNvSpPr/>
            <p:nvPr/>
          </p:nvSpPr>
          <p:spPr>
            <a:xfrm>
              <a:off x="571504" y="6400800"/>
              <a:ext cx="457200" cy="457200"/>
            </a:xfrm>
            <a:prstGeom prst="flowChartConnector">
              <a:avLst/>
            </a:prstGeom>
            <a:solidFill>
              <a:schemeClr val="accent5">
                <a:lumMod val="1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Нашивка 41">
              <a:hlinkClick r:id="" action="ppaction://hlinkshowjump?jump=previousslide"/>
            </p:cNvPr>
            <p:cNvSpPr/>
            <p:nvPr/>
          </p:nvSpPr>
          <p:spPr>
            <a:xfrm flipH="1">
              <a:off x="642910" y="6514689"/>
              <a:ext cx="285752" cy="214314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42"/>
          <p:cNvGrpSpPr/>
          <p:nvPr/>
        </p:nvGrpSpPr>
        <p:grpSpPr>
          <a:xfrm>
            <a:off x="1685908" y="6043634"/>
            <a:ext cx="457200" cy="457200"/>
            <a:chOff x="1685940" y="6400800"/>
            <a:chExt cx="457200" cy="457200"/>
          </a:xfrm>
        </p:grpSpPr>
        <p:sp>
          <p:nvSpPr>
            <p:cNvPr id="44" name="Блок-схема: узел 43">
              <a:hlinkClick r:id="" action="ppaction://hlinkshowjump?jump=lastslide"/>
            </p:cNvPr>
            <p:cNvSpPr/>
            <p:nvPr/>
          </p:nvSpPr>
          <p:spPr>
            <a:xfrm>
              <a:off x="1685940" y="6400800"/>
              <a:ext cx="457200" cy="4572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Равнобедренный треугольник 44">
              <a:hlinkClick r:id="" action="ppaction://hlinkshowjump?jump=lastslide"/>
            </p:cNvPr>
            <p:cNvSpPr/>
            <p:nvPr/>
          </p:nvSpPr>
          <p:spPr>
            <a:xfrm rot="5400000">
              <a:off x="1764054" y="6532846"/>
              <a:ext cx="250033" cy="178595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>
              <a:hlinkClick r:id="" action="ppaction://hlinkshowjump?jump=lastslide"/>
            </p:cNvPr>
            <p:cNvSpPr/>
            <p:nvPr/>
          </p:nvSpPr>
          <p:spPr>
            <a:xfrm flipH="1">
              <a:off x="1956504" y="6514689"/>
              <a:ext cx="94994" cy="23986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46"/>
          <p:cNvGrpSpPr/>
          <p:nvPr/>
        </p:nvGrpSpPr>
        <p:grpSpPr>
          <a:xfrm flipH="1">
            <a:off x="-32" y="6043634"/>
            <a:ext cx="457200" cy="457200"/>
            <a:chOff x="1685940" y="6400800"/>
            <a:chExt cx="457200" cy="457200"/>
          </a:xfrm>
        </p:grpSpPr>
        <p:sp>
          <p:nvSpPr>
            <p:cNvPr id="48" name="Блок-схема: узел 47">
              <a:hlinkClick r:id="" action="ppaction://hlinkshowjump?jump=firstslide"/>
            </p:cNvPr>
            <p:cNvSpPr/>
            <p:nvPr/>
          </p:nvSpPr>
          <p:spPr>
            <a:xfrm>
              <a:off x="1685940" y="6400800"/>
              <a:ext cx="457200" cy="4572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Равнобедренный треугольник 48">
              <a:hlinkClick r:id="" action="ppaction://hlinkshowjump?jump=firstslide"/>
            </p:cNvPr>
            <p:cNvSpPr/>
            <p:nvPr/>
          </p:nvSpPr>
          <p:spPr>
            <a:xfrm rot="5400000">
              <a:off x="1764054" y="6532846"/>
              <a:ext cx="250033" cy="178595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>
              <a:hlinkClick r:id="" action="ppaction://hlinkshowjump?jump=firstslide"/>
            </p:cNvPr>
            <p:cNvSpPr/>
            <p:nvPr/>
          </p:nvSpPr>
          <p:spPr>
            <a:xfrm flipH="1">
              <a:off x="1956504" y="6514689"/>
              <a:ext cx="94994" cy="23986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Овал 24"/>
          <p:cNvSpPr/>
          <p:nvPr/>
        </p:nvSpPr>
        <p:spPr>
          <a:xfrm>
            <a:off x="7500958" y="0"/>
            <a:ext cx="1643042" cy="15001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 Black" pitchFamily="34" charset="0"/>
                <a:hlinkClick r:id="rId3" action="ppaction://hlinksldjump"/>
              </a:rPr>
              <a:t>Показания вирусов</a:t>
            </a:r>
            <a:endParaRPr lang="ru-RU" sz="1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4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4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86710" y="6143644"/>
            <a:ext cx="1143008" cy="64291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57224" y="0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Century Gothic" pitchFamily="34" charset="0"/>
                <a:ea typeface="+mj-ea"/>
                <a:cs typeface="+mj-cs"/>
              </a:rPr>
              <a:t>Троян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Century Gothic" pitchFamily="34" charset="0"/>
                <a:ea typeface="+mj-ea"/>
                <a:cs typeface="+mj-cs"/>
              </a:rPr>
              <a:t>«Фреймворк</a:t>
            </a:r>
            <a:r>
              <a:rPr kumimoji="0" lang="ru-RU" sz="4400" b="1" i="0" u="none" strike="noStrike" kern="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0" normalizeH="0" noProof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Century Gothic" pitchFamily="34" charset="0"/>
                <a:ea typeface="+mj-ea"/>
                <a:cs typeface="+mj-cs"/>
              </a:rPr>
              <a:t>Duqu</a:t>
            </a:r>
            <a:r>
              <a:rPr kumimoji="0" lang="ru-RU" sz="4400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Century Gothic" pitchFamily="34" charset="0"/>
                <a:ea typeface="+mj-ea"/>
                <a:cs typeface="+mj-cs"/>
              </a:rPr>
              <a:t>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3438" y="1643050"/>
            <a:ext cx="45005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</a:t>
            </a:r>
            <a:r>
              <a:rPr lang="ru-RU" sz="2800" dirty="0" smtClean="0">
                <a:solidFill>
                  <a:srgbClr val="FF0000"/>
                </a:solidFill>
              </a:rPr>
              <a:t>Состав преступления: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    Маскировка под безвредные или полезные программы, чтобы пользователь загрузил или </a:t>
            </a:r>
            <a:r>
              <a:rPr lang="ru-RU" sz="2800" dirty="0" err="1" smtClean="0">
                <a:solidFill>
                  <a:schemeClr val="bg1"/>
                </a:solidFill>
              </a:rPr>
              <a:t>уcтановил</a:t>
            </a:r>
            <a:r>
              <a:rPr lang="ru-RU" sz="2800" dirty="0" smtClean="0">
                <a:solidFill>
                  <a:schemeClr val="bg1"/>
                </a:solidFill>
              </a:rPr>
              <a:t> на свой компьютер.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 Целью точечных атак являются промышленные объекты.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8" name="Picture 2" descr="http://computerstory.ru/wp-content/uploads/troyank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43060"/>
            <a:ext cx="3914775" cy="3457576"/>
          </a:xfrm>
          <a:prstGeom prst="roundRect">
            <a:avLst>
              <a:gd name="adj" fmla="val 16667"/>
            </a:avLst>
          </a:prstGeom>
          <a:ln w="76200">
            <a:solidFill>
              <a:srgbClr val="FFFF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428860" y="5643578"/>
            <a:ext cx="7000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Ущерб –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 заражено не менее 100 компьютеров</a:t>
            </a:r>
            <a:endParaRPr lang="ru-RU" sz="2800" dirty="0">
              <a:solidFill>
                <a:srgbClr val="FFFF00"/>
              </a:solidFill>
            </a:endParaRPr>
          </a:p>
        </p:txBody>
      </p:sp>
      <p:grpSp>
        <p:nvGrpSpPr>
          <p:cNvPr id="2" name="Группа 23"/>
          <p:cNvGrpSpPr/>
          <p:nvPr/>
        </p:nvGrpSpPr>
        <p:grpSpPr>
          <a:xfrm>
            <a:off x="1142976" y="6043634"/>
            <a:ext cx="457200" cy="457200"/>
            <a:chOff x="1143008" y="6400800"/>
            <a:chExt cx="457200" cy="457200"/>
          </a:xfrm>
        </p:grpSpPr>
        <p:sp>
          <p:nvSpPr>
            <p:cNvPr id="25" name="Блок-схема: узел 24"/>
            <p:cNvSpPr/>
            <p:nvPr/>
          </p:nvSpPr>
          <p:spPr>
            <a:xfrm>
              <a:off x="1143008" y="6400800"/>
              <a:ext cx="457200" cy="457200"/>
            </a:xfrm>
            <a:prstGeom prst="flowChartConnector">
              <a:avLst/>
            </a:prstGeom>
            <a:solidFill>
              <a:schemeClr val="accent5">
                <a:lumMod val="1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Нашивка 25">
              <a:hlinkClick r:id="" action="ppaction://hlinkshowjump?jump=nextslide"/>
            </p:cNvPr>
            <p:cNvSpPr/>
            <p:nvPr/>
          </p:nvSpPr>
          <p:spPr>
            <a:xfrm>
              <a:off x="1244287" y="6514689"/>
              <a:ext cx="285752" cy="214314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26"/>
          <p:cNvGrpSpPr/>
          <p:nvPr/>
        </p:nvGrpSpPr>
        <p:grpSpPr>
          <a:xfrm>
            <a:off x="571472" y="6043634"/>
            <a:ext cx="457200" cy="457200"/>
            <a:chOff x="571504" y="6400800"/>
            <a:chExt cx="457200" cy="457200"/>
          </a:xfrm>
        </p:grpSpPr>
        <p:sp>
          <p:nvSpPr>
            <p:cNvPr id="28" name="Блок-схема: узел 27"/>
            <p:cNvSpPr/>
            <p:nvPr/>
          </p:nvSpPr>
          <p:spPr>
            <a:xfrm>
              <a:off x="571504" y="6400800"/>
              <a:ext cx="457200" cy="457200"/>
            </a:xfrm>
            <a:prstGeom prst="flowChartConnector">
              <a:avLst/>
            </a:prstGeom>
            <a:solidFill>
              <a:schemeClr val="accent5">
                <a:lumMod val="1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Нашивка 28">
              <a:hlinkClick r:id="" action="ppaction://hlinkshowjump?jump=previousslide"/>
            </p:cNvPr>
            <p:cNvSpPr/>
            <p:nvPr/>
          </p:nvSpPr>
          <p:spPr>
            <a:xfrm flipH="1">
              <a:off x="642910" y="6514689"/>
              <a:ext cx="285752" cy="214314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Группа 29"/>
          <p:cNvGrpSpPr/>
          <p:nvPr/>
        </p:nvGrpSpPr>
        <p:grpSpPr>
          <a:xfrm>
            <a:off x="1685908" y="6043634"/>
            <a:ext cx="457200" cy="457200"/>
            <a:chOff x="1685940" y="6400800"/>
            <a:chExt cx="457200" cy="457200"/>
          </a:xfrm>
        </p:grpSpPr>
        <p:sp>
          <p:nvSpPr>
            <p:cNvPr id="31" name="Блок-схема: узел 30">
              <a:hlinkClick r:id="" action="ppaction://hlinkshowjump?jump=lastslide"/>
            </p:cNvPr>
            <p:cNvSpPr/>
            <p:nvPr/>
          </p:nvSpPr>
          <p:spPr>
            <a:xfrm>
              <a:off x="1685940" y="6400800"/>
              <a:ext cx="457200" cy="4572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Равнобедренный треугольник 31">
              <a:hlinkClick r:id="" action="ppaction://hlinkshowjump?jump=lastslide"/>
            </p:cNvPr>
            <p:cNvSpPr/>
            <p:nvPr/>
          </p:nvSpPr>
          <p:spPr>
            <a:xfrm rot="5400000">
              <a:off x="1764054" y="6532846"/>
              <a:ext cx="250033" cy="178595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hlinkClick r:id="" action="ppaction://hlinkshowjump?jump=lastslide"/>
            </p:cNvPr>
            <p:cNvSpPr/>
            <p:nvPr/>
          </p:nvSpPr>
          <p:spPr>
            <a:xfrm flipH="1">
              <a:off x="1956504" y="6514689"/>
              <a:ext cx="94994" cy="23986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33"/>
          <p:cNvGrpSpPr/>
          <p:nvPr/>
        </p:nvGrpSpPr>
        <p:grpSpPr>
          <a:xfrm flipH="1">
            <a:off x="-32" y="6043634"/>
            <a:ext cx="457200" cy="457200"/>
            <a:chOff x="1685940" y="6400800"/>
            <a:chExt cx="457200" cy="457200"/>
          </a:xfrm>
        </p:grpSpPr>
        <p:sp>
          <p:nvSpPr>
            <p:cNvPr id="35" name="Блок-схема: узел 34">
              <a:hlinkClick r:id="" action="ppaction://hlinkshowjump?jump=firstslide"/>
            </p:cNvPr>
            <p:cNvSpPr/>
            <p:nvPr/>
          </p:nvSpPr>
          <p:spPr>
            <a:xfrm>
              <a:off x="1685940" y="6400800"/>
              <a:ext cx="457200" cy="4572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Равнобедренный треугольник 35">
              <a:hlinkClick r:id="" action="ppaction://hlinkshowjump?jump=firstslide"/>
            </p:cNvPr>
            <p:cNvSpPr/>
            <p:nvPr/>
          </p:nvSpPr>
          <p:spPr>
            <a:xfrm rot="5400000">
              <a:off x="1764054" y="6532846"/>
              <a:ext cx="250033" cy="178595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hlinkClick r:id="" action="ppaction://hlinkshowjump?jump=firstslide"/>
            </p:cNvPr>
            <p:cNvSpPr/>
            <p:nvPr/>
          </p:nvSpPr>
          <p:spPr>
            <a:xfrm flipH="1">
              <a:off x="1956504" y="6514689"/>
              <a:ext cx="94994" cy="23986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Овал 37"/>
          <p:cNvSpPr/>
          <p:nvPr/>
        </p:nvSpPr>
        <p:spPr>
          <a:xfrm>
            <a:off x="7500958" y="0"/>
            <a:ext cx="1643042" cy="15001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 Black" pitchFamily="34" charset="0"/>
                <a:hlinkClick r:id="rId3" action="ppaction://hlinksldjump"/>
              </a:rPr>
              <a:t>Показания вирусов</a:t>
            </a:r>
            <a:endParaRPr lang="ru-RU" sz="1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2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2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86710" y="6143644"/>
            <a:ext cx="1143008" cy="64291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71604" y="142852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normalizeH="0" baseline="0" noProof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Century Gothic" pitchFamily="34" charset="0"/>
                <a:ea typeface="+mj-ea"/>
                <a:cs typeface="+mj-cs"/>
              </a:rPr>
              <a:t>Стелс-вирус</a:t>
            </a:r>
            <a:endParaRPr kumimoji="0" lang="ru-RU" sz="4400" b="1" i="0" u="none" strike="noStrike" kern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Century Gothic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ru-RU" sz="44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  <a:ea typeface="+mj-ea"/>
                <a:cs typeface="+mj-cs"/>
              </a:rPr>
              <a:t>«</a:t>
            </a:r>
            <a:r>
              <a:rPr kumimoji="0" lang="en-US" sz="4400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Century Gothic" pitchFamily="34" charset="0"/>
                <a:ea typeface="+mj-ea"/>
                <a:cs typeface="+mj-cs"/>
              </a:rPr>
              <a:t>Frodo</a:t>
            </a:r>
            <a:r>
              <a:rPr kumimoji="0" lang="ru-RU" sz="4400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Century Gothic" pitchFamily="34" charset="0"/>
                <a:ea typeface="+mj-ea"/>
                <a:cs typeface="+mj-cs"/>
              </a:rPr>
              <a:t>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628" y="1571612"/>
            <a:ext cx="41433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</a:t>
            </a:r>
            <a:r>
              <a:rPr lang="ru-RU" sz="2800" dirty="0" smtClean="0">
                <a:solidFill>
                  <a:srgbClr val="FF0000"/>
                </a:solidFill>
              </a:rPr>
              <a:t>Состав преступления: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  Заставлял </a:t>
            </a:r>
            <a:r>
              <a:rPr lang="ru-RU" sz="2800" dirty="0" err="1">
                <a:solidFill>
                  <a:schemeClr val="bg1"/>
                </a:solidFill>
              </a:rPr>
              <a:t>Windows</a:t>
            </a:r>
            <a:r>
              <a:rPr lang="ru-RU" sz="2800" dirty="0">
                <a:solidFill>
                  <a:schemeClr val="bg1"/>
                </a:solidFill>
              </a:rPr>
              <a:t> неправильно сообщать размер зараженных командных файлов, так что они выглядели </a:t>
            </a:r>
            <a:r>
              <a:rPr lang="ru-RU" sz="2800" dirty="0" smtClean="0">
                <a:solidFill>
                  <a:schemeClr val="bg1"/>
                </a:solidFill>
              </a:rPr>
              <a:t>чистыми.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 Обман пользователя.</a:t>
            </a:r>
          </a:p>
          <a:p>
            <a:pPr algn="ctr"/>
            <a:endParaRPr lang="ru-RU" sz="2800" dirty="0">
              <a:solidFill>
                <a:srgbClr val="FFFF00"/>
              </a:solidFill>
            </a:endParaRPr>
          </a:p>
          <a:p>
            <a:pPr algn="ctr"/>
            <a:endParaRPr lang="ru-RU" sz="28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Picture 2" descr="http://okolopc.ru/wp-content/uploads/2011/09/virus_pc-1024x9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71678"/>
            <a:ext cx="3605479" cy="34399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929026" y="5643578"/>
            <a:ext cx="5214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К большим разрушительным последствиям   не привел.</a:t>
            </a:r>
            <a:endParaRPr lang="ru-RU" sz="2400" dirty="0">
              <a:solidFill>
                <a:srgbClr val="FFFF00"/>
              </a:solidFill>
            </a:endParaRPr>
          </a:p>
        </p:txBody>
      </p:sp>
      <p:grpSp>
        <p:nvGrpSpPr>
          <p:cNvPr id="2" name="Группа 22"/>
          <p:cNvGrpSpPr/>
          <p:nvPr/>
        </p:nvGrpSpPr>
        <p:grpSpPr>
          <a:xfrm>
            <a:off x="1142976" y="6043634"/>
            <a:ext cx="457200" cy="457200"/>
            <a:chOff x="1143008" y="6400800"/>
            <a:chExt cx="457200" cy="457200"/>
          </a:xfrm>
        </p:grpSpPr>
        <p:sp>
          <p:nvSpPr>
            <p:cNvPr id="24" name="Блок-схема: узел 23"/>
            <p:cNvSpPr/>
            <p:nvPr/>
          </p:nvSpPr>
          <p:spPr>
            <a:xfrm>
              <a:off x="1143008" y="6400800"/>
              <a:ext cx="457200" cy="457200"/>
            </a:xfrm>
            <a:prstGeom prst="flowChartConnector">
              <a:avLst/>
            </a:prstGeom>
            <a:solidFill>
              <a:schemeClr val="accent5">
                <a:lumMod val="1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Нашивка 24">
              <a:hlinkClick r:id="" action="ppaction://hlinkshowjump?jump=nextslide"/>
            </p:cNvPr>
            <p:cNvSpPr/>
            <p:nvPr/>
          </p:nvSpPr>
          <p:spPr>
            <a:xfrm>
              <a:off x="1244287" y="6514689"/>
              <a:ext cx="285752" cy="214314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25"/>
          <p:cNvGrpSpPr/>
          <p:nvPr/>
        </p:nvGrpSpPr>
        <p:grpSpPr>
          <a:xfrm>
            <a:off x="571472" y="6043634"/>
            <a:ext cx="457200" cy="457200"/>
            <a:chOff x="571504" y="6400800"/>
            <a:chExt cx="457200" cy="457200"/>
          </a:xfrm>
        </p:grpSpPr>
        <p:sp>
          <p:nvSpPr>
            <p:cNvPr id="27" name="Блок-схема: узел 26"/>
            <p:cNvSpPr/>
            <p:nvPr/>
          </p:nvSpPr>
          <p:spPr>
            <a:xfrm>
              <a:off x="571504" y="6400800"/>
              <a:ext cx="457200" cy="457200"/>
            </a:xfrm>
            <a:prstGeom prst="flowChartConnector">
              <a:avLst/>
            </a:prstGeom>
            <a:solidFill>
              <a:schemeClr val="accent5">
                <a:lumMod val="1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Нашивка 27">
              <a:hlinkClick r:id="" action="ppaction://hlinkshowjump?jump=previousslide"/>
            </p:cNvPr>
            <p:cNvSpPr/>
            <p:nvPr/>
          </p:nvSpPr>
          <p:spPr>
            <a:xfrm flipH="1">
              <a:off x="642910" y="6514689"/>
              <a:ext cx="285752" cy="214314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Группа 28"/>
          <p:cNvGrpSpPr/>
          <p:nvPr/>
        </p:nvGrpSpPr>
        <p:grpSpPr>
          <a:xfrm>
            <a:off x="1685908" y="6043634"/>
            <a:ext cx="457200" cy="457200"/>
            <a:chOff x="1685940" y="6400800"/>
            <a:chExt cx="457200" cy="457200"/>
          </a:xfrm>
        </p:grpSpPr>
        <p:sp>
          <p:nvSpPr>
            <p:cNvPr id="30" name="Блок-схема: узел 29">
              <a:hlinkClick r:id="" action="ppaction://hlinkshowjump?jump=lastslide"/>
            </p:cNvPr>
            <p:cNvSpPr/>
            <p:nvPr/>
          </p:nvSpPr>
          <p:spPr>
            <a:xfrm>
              <a:off x="1685940" y="6400800"/>
              <a:ext cx="457200" cy="4572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lastslide"/>
            </p:cNvPr>
            <p:cNvSpPr/>
            <p:nvPr/>
          </p:nvSpPr>
          <p:spPr>
            <a:xfrm rot="5400000">
              <a:off x="1764054" y="6532846"/>
              <a:ext cx="250033" cy="178595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>
              <a:hlinkClick r:id="" action="ppaction://hlinkshowjump?jump=lastslide"/>
            </p:cNvPr>
            <p:cNvSpPr/>
            <p:nvPr/>
          </p:nvSpPr>
          <p:spPr>
            <a:xfrm flipH="1">
              <a:off x="1956504" y="6514689"/>
              <a:ext cx="94994" cy="23986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32"/>
          <p:cNvGrpSpPr/>
          <p:nvPr/>
        </p:nvGrpSpPr>
        <p:grpSpPr>
          <a:xfrm flipH="1">
            <a:off x="-32" y="6043634"/>
            <a:ext cx="457200" cy="457200"/>
            <a:chOff x="1685940" y="6400800"/>
            <a:chExt cx="457200" cy="457200"/>
          </a:xfrm>
        </p:grpSpPr>
        <p:sp>
          <p:nvSpPr>
            <p:cNvPr id="34" name="Блок-схема: узел 33">
              <a:hlinkClick r:id="" action="ppaction://hlinkshowjump?jump=firstslide"/>
            </p:cNvPr>
            <p:cNvSpPr/>
            <p:nvPr/>
          </p:nvSpPr>
          <p:spPr>
            <a:xfrm>
              <a:off x="1685940" y="6400800"/>
              <a:ext cx="457200" cy="4572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Равнобедренный треугольник 34">
              <a:hlinkClick r:id="" action="ppaction://hlinkshowjump?jump=firstslide"/>
            </p:cNvPr>
            <p:cNvSpPr/>
            <p:nvPr/>
          </p:nvSpPr>
          <p:spPr>
            <a:xfrm rot="5400000">
              <a:off x="1764054" y="6532846"/>
              <a:ext cx="250033" cy="178595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hlinkClick r:id="" action="ppaction://hlinkshowjump?jump=firstslide"/>
            </p:cNvPr>
            <p:cNvSpPr/>
            <p:nvPr/>
          </p:nvSpPr>
          <p:spPr>
            <a:xfrm flipH="1">
              <a:off x="1956504" y="6514689"/>
              <a:ext cx="94994" cy="23986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Овал 40"/>
          <p:cNvSpPr/>
          <p:nvPr/>
        </p:nvSpPr>
        <p:spPr>
          <a:xfrm>
            <a:off x="7500958" y="0"/>
            <a:ext cx="1643042" cy="15001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 Black" pitchFamily="34" charset="0"/>
                <a:hlinkClick r:id="rId3" action="ppaction://hlinksldjump"/>
              </a:rPr>
              <a:t>Показания вирусов</a:t>
            </a:r>
            <a:endParaRPr lang="ru-RU" sz="1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/>
      <p:bldP spid="6" grpId="0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587</Words>
  <Application>Microsoft PowerPoint</Application>
  <PresentationFormat>Экран (4:3)</PresentationFormat>
  <Paragraphs>122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Modèle par défaut</vt:lpstr>
      <vt:lpstr>Слайд 1</vt:lpstr>
      <vt:lpstr>Цели и задачи урока: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Shining Purple Curves</dc:title>
  <dc:creator>www.powerpointstyles.com</dc:creator>
  <dc:description>Image credit to FreeDigitalPhotos.net </dc:description>
  <cp:lastModifiedBy>Musaeva</cp:lastModifiedBy>
  <cp:revision>107</cp:revision>
  <dcterms:created xsi:type="dcterms:W3CDTF">2009-03-23T15:23:24Z</dcterms:created>
  <dcterms:modified xsi:type="dcterms:W3CDTF">2014-01-30T22:25:03Z</dcterms:modified>
</cp:coreProperties>
</file>