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  <p:sldMasterId id="2147483708" r:id="rId3"/>
  </p:sldMasterIdLst>
  <p:notesMasterIdLst>
    <p:notesMasterId r:id="rId40"/>
  </p:notesMasterIdLst>
  <p:handoutMasterIdLst>
    <p:handoutMasterId r:id="rId41"/>
  </p:handoutMasterIdLst>
  <p:sldIdLst>
    <p:sldId id="298" r:id="rId4"/>
    <p:sldId id="256" r:id="rId5"/>
    <p:sldId id="257" r:id="rId6"/>
    <p:sldId id="292" r:id="rId7"/>
    <p:sldId id="260" r:id="rId8"/>
    <p:sldId id="259" r:id="rId9"/>
    <p:sldId id="266" r:id="rId10"/>
    <p:sldId id="264" r:id="rId11"/>
    <p:sldId id="261" r:id="rId12"/>
    <p:sldId id="295" r:id="rId13"/>
    <p:sldId id="267" r:id="rId14"/>
    <p:sldId id="268" r:id="rId15"/>
    <p:sldId id="285" r:id="rId16"/>
    <p:sldId id="293" r:id="rId17"/>
    <p:sldId id="270" r:id="rId18"/>
    <p:sldId id="291" r:id="rId19"/>
    <p:sldId id="269" r:id="rId20"/>
    <p:sldId id="272" r:id="rId21"/>
    <p:sldId id="287" r:id="rId22"/>
    <p:sldId id="275" r:id="rId23"/>
    <p:sldId id="276" r:id="rId24"/>
    <p:sldId id="277" r:id="rId25"/>
    <p:sldId id="286" r:id="rId26"/>
    <p:sldId id="289" r:id="rId27"/>
    <p:sldId id="282" r:id="rId28"/>
    <p:sldId id="278" r:id="rId29"/>
    <p:sldId id="280" r:id="rId30"/>
    <p:sldId id="281" r:id="rId31"/>
    <p:sldId id="288" r:id="rId32"/>
    <p:sldId id="290" r:id="rId33"/>
    <p:sldId id="273" r:id="rId34"/>
    <p:sldId id="263" r:id="rId35"/>
    <p:sldId id="283" r:id="rId36"/>
    <p:sldId id="274" r:id="rId37"/>
    <p:sldId id="258" r:id="rId38"/>
    <p:sldId id="296" r:id="rId3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FFF1"/>
    <a:srgbClr val="FEF7E6"/>
    <a:srgbClr val="FEFAF0"/>
    <a:srgbClr val="EFFFEF"/>
    <a:srgbClr val="E5FFED"/>
    <a:srgbClr val="EFFFF4"/>
    <a:srgbClr val="F7FFF7"/>
    <a:srgbClr val="E1FFE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86"/>
    </p:cViewPr>
  </p:sorterViewPr>
  <p:notesViewPr>
    <p:cSldViewPr>
      <p:cViewPr varScale="1">
        <p:scale>
          <a:sx n="64" d="100"/>
          <a:sy n="64" d="100"/>
        </p:scale>
        <p:origin x="-3144" y="-77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028CDE1-4FEF-41AD-930B-B0B3265A6775}" type="datetimeFigureOut">
              <a:rPr lang="ru-RU"/>
              <a:pPr>
                <a:defRPr/>
              </a:pPr>
              <a:t>05.05.2014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44A0B4C-9361-4048-9D9B-719463AD3B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7132670-8B19-416E-A52A-973B5D274DAC}" type="datetimeFigureOut">
              <a:rPr lang="ru-RU"/>
              <a:pPr>
                <a:defRPr/>
              </a:pPr>
              <a:t>05.05.2014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C86D7D1-0904-4F11-9F27-C3A6ECD3C4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142D22-7AF2-4AE0-8880-5342A2628DB2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lnSpc>
                <a:spcPct val="90000"/>
              </a:lnSpc>
              <a:spcBef>
                <a:spcPct val="0"/>
              </a:spcBef>
            </a:pPr>
            <a:r>
              <a:rPr lang="ru-RU" sz="900" b="1" smtClean="0"/>
              <a:t>Использование таймера PowerPoint</a:t>
            </a:r>
          </a:p>
          <a:p>
            <a:pPr marL="228600" indent="-228600" eaLnBrk="1" hangingPunct="1">
              <a:lnSpc>
                <a:spcPct val="90000"/>
              </a:lnSpc>
              <a:spcBef>
                <a:spcPct val="0"/>
              </a:spcBef>
            </a:pPr>
            <a:endParaRPr lang="ru-RU" sz="900" b="1" smtClean="0"/>
          </a:p>
          <a:p>
            <a:pPr marL="228600" indent="-228600" eaLnBrk="1" hangingPunct="1">
              <a:lnSpc>
                <a:spcPct val="90000"/>
              </a:lnSpc>
              <a:spcBef>
                <a:spcPct val="0"/>
              </a:spcBef>
            </a:pPr>
            <a:r>
              <a:rPr lang="ru-RU" sz="900" smtClean="0"/>
              <a:t>На этом слайде PowerPoint с помощью соответствующих изображений, специальной анимации и средств хронометража создается таймер с обратным отсчетом времени, который можно вставить в любую презентацию. При открытии шаблона таймер устанавливается на 00:00. При запуске презентации таймер переводится на правильное время и начинает отсчитывать время с интервалом в 1 минуту, пока не дойдет до 1 минуты. С этого момента обратный отсчет продолжается с 30-секундным интервалом до 00:00.</a:t>
            </a:r>
          </a:p>
          <a:p>
            <a:pPr marL="228600" indent="-228600" eaLnBrk="1" hangingPunct="1">
              <a:lnSpc>
                <a:spcPct val="90000"/>
              </a:lnSpc>
              <a:spcBef>
                <a:spcPct val="0"/>
              </a:spcBef>
            </a:pPr>
            <a:endParaRPr lang="ru-RU" sz="900" smtClean="0"/>
          </a:p>
          <a:p>
            <a:pPr marL="228600" indent="-228600" eaLnBrk="1" hangingPunct="1">
              <a:lnSpc>
                <a:spcPct val="90000"/>
              </a:lnSpc>
              <a:spcBef>
                <a:spcPct val="0"/>
              </a:spcBef>
            </a:pPr>
            <a:r>
              <a:rPr lang="ru-RU" sz="900" b="1" smtClean="0"/>
              <a:t>Чтобы вставить слайд в презентацию </a:t>
            </a:r>
          </a:p>
          <a:p>
            <a:pPr marL="228600" indent="-228600" eaLnBrk="1" hangingPunct="1">
              <a:lnSpc>
                <a:spcPct val="90000"/>
              </a:lnSpc>
              <a:spcBef>
                <a:spcPct val="0"/>
              </a:spcBef>
            </a:pPr>
            <a:endParaRPr lang="ru-RU" sz="900" b="1" smtClean="0"/>
          </a:p>
          <a:p>
            <a:pPr marL="228600" indent="-228600" eaLnBrk="1" hangingPunct="1">
              <a:lnSpc>
                <a:spcPct val="90000"/>
              </a:lnSpc>
              <a:spcBef>
                <a:spcPct val="0"/>
              </a:spcBef>
              <a:buFontTx/>
              <a:buAutoNum type="arabicPeriod"/>
            </a:pPr>
            <a:r>
              <a:rPr lang="ru-RU" sz="1000" smtClean="0"/>
              <a:t>Сохраните этот шаблон на компьютере в виде файла презентации (.ppt). </a:t>
            </a:r>
          </a:p>
          <a:p>
            <a:pPr marL="228600" indent="-228600" eaLnBrk="1" hangingPunct="1">
              <a:lnSpc>
                <a:spcPct val="90000"/>
              </a:lnSpc>
              <a:spcBef>
                <a:spcPct val="0"/>
              </a:spcBef>
              <a:buFontTx/>
              <a:buAutoNum type="arabicPeriod"/>
            </a:pPr>
            <a:r>
              <a:rPr lang="ru-RU" sz="1000" smtClean="0"/>
              <a:t>Откройте презентацию, которая будет содержать этот таймер. </a:t>
            </a:r>
          </a:p>
          <a:p>
            <a:pPr marL="228600" indent="-228600" eaLnBrk="1" hangingPunct="1">
              <a:lnSpc>
                <a:spcPct val="90000"/>
              </a:lnSpc>
              <a:spcBef>
                <a:spcPct val="0"/>
              </a:spcBef>
              <a:buFontTx/>
              <a:buAutoNum type="arabicPeriod"/>
            </a:pPr>
            <a:r>
              <a:rPr lang="ru-RU" sz="1000" smtClean="0"/>
              <a:t>На вкладке </a:t>
            </a:r>
            <a:r>
              <a:rPr lang="ru-RU" sz="1000" b="1" smtClean="0"/>
              <a:t>Слайды</a:t>
            </a:r>
            <a:r>
              <a:rPr lang="ru-RU" sz="1000" smtClean="0"/>
              <a:t> установите указатель после слайда, который должен предшествовать таймеру. (Не выбирайте сам слайд. Курсор должен располагаться между слайдами.) </a:t>
            </a:r>
          </a:p>
          <a:p>
            <a:pPr marL="228600" indent="-228600" eaLnBrk="1" hangingPunct="1">
              <a:lnSpc>
                <a:spcPct val="90000"/>
              </a:lnSpc>
              <a:spcBef>
                <a:spcPct val="0"/>
              </a:spcBef>
              <a:buFontTx/>
              <a:buAutoNum type="arabicPeriod"/>
            </a:pPr>
            <a:r>
              <a:rPr lang="ru-RU" sz="1000" smtClean="0"/>
              <a:t>Выберите в меню </a:t>
            </a:r>
            <a:r>
              <a:rPr lang="ru-RU" sz="1000" b="1" smtClean="0"/>
              <a:t>Вставка</a:t>
            </a:r>
            <a:r>
              <a:rPr lang="ru-RU" sz="1000" smtClean="0"/>
              <a:t> команду </a:t>
            </a:r>
            <a:r>
              <a:rPr lang="ru-RU" sz="1000" b="1" smtClean="0"/>
              <a:t>Слайды из файлов</a:t>
            </a:r>
            <a:r>
              <a:rPr lang="ru-RU" sz="1000" smtClean="0"/>
              <a:t>. </a:t>
            </a:r>
          </a:p>
          <a:p>
            <a:pPr marL="228600" indent="-228600" eaLnBrk="1" hangingPunct="1">
              <a:lnSpc>
                <a:spcPct val="90000"/>
              </a:lnSpc>
              <a:spcBef>
                <a:spcPct val="0"/>
              </a:spcBef>
              <a:buFontTx/>
              <a:buAutoNum type="arabicPeriod"/>
            </a:pPr>
            <a:r>
              <a:rPr lang="ru-RU" sz="1000" smtClean="0"/>
              <a:t>В диалоговом окне </a:t>
            </a:r>
            <a:r>
              <a:rPr lang="ru-RU" sz="1000" b="1" smtClean="0"/>
              <a:t>Поиск слайдов</a:t>
            </a:r>
            <a:r>
              <a:rPr lang="ru-RU" sz="1000" smtClean="0"/>
              <a:t> откройте вкладку </a:t>
            </a:r>
            <a:r>
              <a:rPr lang="ru-RU" sz="1000" b="1" smtClean="0"/>
              <a:t>Поиск презентации</a:t>
            </a:r>
            <a:r>
              <a:rPr lang="ru-RU" sz="1000" smtClean="0"/>
              <a:t>. </a:t>
            </a:r>
          </a:p>
          <a:p>
            <a:pPr marL="228600" indent="-228600" eaLnBrk="1" hangingPunct="1">
              <a:lnSpc>
                <a:spcPct val="90000"/>
              </a:lnSpc>
              <a:spcBef>
                <a:spcPct val="0"/>
              </a:spcBef>
              <a:buFontTx/>
              <a:buAutoNum type="arabicPeriod"/>
            </a:pPr>
            <a:r>
              <a:rPr lang="ru-RU" sz="1000" smtClean="0"/>
              <a:t>Нажмите кнопку </a:t>
            </a:r>
            <a:r>
              <a:rPr lang="ru-RU" sz="1000" b="1" smtClean="0"/>
              <a:t>Обзор</a:t>
            </a:r>
            <a:r>
              <a:rPr lang="ru-RU" sz="1000" smtClean="0"/>
              <a:t>, найдите и выберите презентацию с таймером, а затем нажмите кнопку </a:t>
            </a:r>
            <a:r>
              <a:rPr lang="ru-RU" sz="1000" b="1" smtClean="0"/>
              <a:t>Открыть</a:t>
            </a:r>
            <a:r>
              <a:rPr lang="ru-RU" sz="1000" smtClean="0"/>
              <a:t>. </a:t>
            </a:r>
          </a:p>
          <a:p>
            <a:pPr marL="228600" indent="-228600" eaLnBrk="1" hangingPunct="1">
              <a:lnSpc>
                <a:spcPct val="90000"/>
              </a:lnSpc>
              <a:spcBef>
                <a:spcPct val="0"/>
              </a:spcBef>
              <a:buFontTx/>
              <a:buAutoNum type="arabicPeriod"/>
            </a:pPr>
            <a:r>
              <a:rPr lang="ru-RU" sz="1000" smtClean="0"/>
              <a:t>В диалоговом окне </a:t>
            </a:r>
            <a:r>
              <a:rPr lang="ru-RU" sz="1000" b="1" smtClean="0"/>
              <a:t>Слайды из файлов</a:t>
            </a:r>
            <a:r>
              <a:rPr lang="ru-RU" sz="1000" smtClean="0"/>
              <a:t> выберите слайд с таймером. </a:t>
            </a:r>
          </a:p>
          <a:p>
            <a:pPr marL="228600" indent="-228600" eaLnBrk="1" hangingPunct="1">
              <a:lnSpc>
                <a:spcPct val="90000"/>
              </a:lnSpc>
              <a:spcBef>
                <a:spcPct val="0"/>
              </a:spcBef>
              <a:buFontTx/>
              <a:buAutoNum type="arabicPeriod"/>
            </a:pPr>
            <a:r>
              <a:rPr lang="ru-RU" sz="1000" smtClean="0"/>
              <a:t>Установите флажок </a:t>
            </a:r>
            <a:r>
              <a:rPr lang="ru-RU" sz="1000" b="1" smtClean="0"/>
              <a:t>Сохранить исходное форматирование</a:t>
            </a:r>
            <a:r>
              <a:rPr lang="ru-RU" sz="1000" smtClean="0"/>
              <a:t>. Если этого не сделать, скопированный слайд унаследует оформление слайда, предшествующего ему в презентации. </a:t>
            </a:r>
          </a:p>
          <a:p>
            <a:pPr marL="228600" indent="-228600" eaLnBrk="1" hangingPunct="1">
              <a:lnSpc>
                <a:spcPct val="90000"/>
              </a:lnSpc>
              <a:spcBef>
                <a:spcPct val="0"/>
              </a:spcBef>
              <a:buFontTx/>
              <a:buAutoNum type="arabicPeriod"/>
            </a:pPr>
            <a:r>
              <a:rPr lang="ru-RU" sz="1000" smtClean="0"/>
              <a:t>Нажмите кнопку </a:t>
            </a:r>
            <a:r>
              <a:rPr lang="ru-RU" sz="1000" b="1" smtClean="0"/>
              <a:t>Вставить</a:t>
            </a:r>
            <a:r>
              <a:rPr lang="ru-RU" sz="1000" smtClean="0"/>
              <a:t>. </a:t>
            </a:r>
          </a:p>
          <a:p>
            <a:pPr marL="228600" indent="-228600" eaLnBrk="1" hangingPunct="1">
              <a:lnSpc>
                <a:spcPct val="90000"/>
              </a:lnSpc>
              <a:spcBef>
                <a:spcPct val="0"/>
              </a:spcBef>
              <a:buFontTx/>
              <a:buAutoNum type="arabicPeriod"/>
            </a:pPr>
            <a:r>
              <a:rPr lang="ru-RU" sz="1000" smtClean="0"/>
              <a:t>Нажмите кнопку </a:t>
            </a:r>
            <a:r>
              <a:rPr lang="ru-RU" sz="1000" b="1" smtClean="0"/>
              <a:t>Закрыть</a:t>
            </a:r>
            <a:r>
              <a:rPr lang="ru-RU" sz="1000" smtClean="0"/>
              <a:t>.</a:t>
            </a:r>
            <a:endParaRPr lang="ru-RU" sz="900" smtClean="0"/>
          </a:p>
          <a:p>
            <a:pPr marL="228600" indent="-228600" eaLnBrk="1" hangingPunct="1">
              <a:lnSpc>
                <a:spcPct val="90000"/>
              </a:lnSpc>
              <a:spcBef>
                <a:spcPct val="0"/>
              </a:spcBef>
            </a:pPr>
            <a:endParaRPr lang="ru-RU" sz="9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gray"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4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D4353A-EF5C-4FB3-881F-74BF79172FCA}" type="datetimeFigureOut">
              <a:rPr lang="ru-RU"/>
              <a:pPr>
                <a:defRPr/>
              </a:pPr>
              <a:t>05.05.2014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B5421-5572-4E34-AC30-2EA9D8ABBF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0427E-C8E7-4980-BA8A-9A79D3EAA5D2}" type="datetimeFigureOut">
              <a:rPr lang="ru-RU"/>
              <a:pPr>
                <a:defRPr/>
              </a:pPr>
              <a:t>05.05.2014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3F0CB-FCBF-4F6B-9C9D-C984332FC0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D3FA9-6FA2-4D62-867E-DEAAF3B454F6}" type="datetimeFigureOut">
              <a:rPr lang="ru-RU"/>
              <a:pPr>
                <a:defRPr/>
              </a:pPr>
              <a:t>05.05.2014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E7881-7BAB-445E-A255-9DA271222A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gray"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4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95D98-DD57-4B40-9036-AC93BF3B1BFA}" type="datetimeFigureOut">
              <a:rPr lang="ru-RU"/>
              <a:pPr>
                <a:defRPr/>
              </a:pPr>
              <a:t>05.05.2014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10509-B6B5-44E4-B8B8-0E6A812397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6983F-63CD-47EA-BA87-D9D6B01474D4}" type="datetimeFigureOut">
              <a:rPr lang="ru-RU"/>
              <a:pPr>
                <a:defRPr/>
              </a:pPr>
              <a:t>05.05.2014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6E60E-CA6F-4A66-8B16-088FE6925B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C9A4C-8D73-40BE-9859-8EC98B24CBB9}" type="datetimeFigureOut">
              <a:rPr lang="ru-RU"/>
              <a:pPr>
                <a:defRPr/>
              </a:pPr>
              <a:t>05.05.2014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DB630-C270-43A2-90D6-E1F3B0022A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E9BE9D-5082-439F-B8CB-F13F7CF343AC}" type="datetimeFigureOut">
              <a:rPr lang="ru-RU"/>
              <a:pPr>
                <a:defRPr/>
              </a:pPr>
              <a:t>05.05.2014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D1D38-1CB3-44D7-99C9-DE405F839A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bg2">
                    <a:lumMod val="50000"/>
                  </a:schemeClr>
                </a:solidFill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chemeClr val="bg2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bg2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bg2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D39DB-8672-4B4E-B3D9-18F34EEC3D56}" type="datetimeFigureOut">
              <a:rPr lang="ru-RU"/>
              <a:pPr>
                <a:defRPr/>
              </a:pPr>
              <a:t>05.05.2014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ED0AEE-7F62-4516-B2FD-9D114813B5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CEAE97-3F33-4F1A-9991-00EF25E94B15}" type="datetimeFigureOut">
              <a:rPr lang="ru-RU"/>
              <a:pPr>
                <a:defRPr/>
              </a:pPr>
              <a:t>05.05.2014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CC9D3-9708-4730-904B-34636B987F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F14D3-394A-43CB-ADF9-189C8ECFE3DE}" type="datetimeFigureOut">
              <a:rPr lang="ru-RU"/>
              <a:pPr>
                <a:defRPr/>
              </a:pPr>
              <a:t>05.05.2014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85A94-22E7-422B-A19D-66C85B935C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AFB55-ABDF-4962-AA3F-9EFD6F565AA7}" type="datetimeFigureOut">
              <a:rPr lang="ru-RU"/>
              <a:pPr>
                <a:defRPr/>
              </a:pPr>
              <a:t>05.05.2014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A0138-FAA5-4014-91C8-2CF4D71875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EB5CC8-B546-4238-A9EF-0BA0F54F0F67}" type="datetimeFigureOut">
              <a:rPr lang="ru-RU"/>
              <a:pPr>
                <a:defRPr/>
              </a:pPr>
              <a:t>05.05.2014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6611A-2EE5-4472-8155-EBDF22E799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EC947-0E1A-40A1-BD5C-BFE027087362}" type="datetimeFigureOut">
              <a:rPr lang="ru-RU"/>
              <a:pPr>
                <a:defRPr/>
              </a:pPr>
              <a:t>05.05.2014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3AFEF-0931-4C35-9F9D-9CBAAE18D5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3F0F8-B32E-4C36-B5BE-34B2FC601343}" type="datetimeFigureOut">
              <a:rPr lang="ru-RU"/>
              <a:pPr>
                <a:defRPr/>
              </a:pPr>
              <a:t>05.05.2014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559E0-A076-4A39-9A34-8904A3C357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9278D-A381-46D7-BC24-128A7DDAA516}" type="datetimeFigureOut">
              <a:rPr lang="ru-RU"/>
              <a:pPr>
                <a:defRPr/>
              </a:pPr>
              <a:t>05.05.2014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CC968-CE95-4BC4-9E81-642C92A832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gray"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4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22A0E-8A34-4A0D-9C5F-655D1FB1F087}" type="datetimeFigureOut">
              <a:rPr lang="ru-RU"/>
              <a:pPr>
                <a:defRPr/>
              </a:pPr>
              <a:t>05.05.2014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0A61F-B919-43AC-99AC-3612D7E7A1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261C4-0846-47E0-A862-D8C8C60F71F9}" type="datetimeFigureOut">
              <a:rPr lang="ru-RU"/>
              <a:pPr>
                <a:defRPr/>
              </a:pPr>
              <a:t>05.05.2014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19E491-34E4-49EB-A614-41BDDCBE8A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C4FA1-F315-47CE-998D-769A9D0D499B}" type="datetimeFigureOut">
              <a:rPr lang="ru-RU"/>
              <a:pPr>
                <a:defRPr/>
              </a:pPr>
              <a:t>05.05.2014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2CE76-9D97-4672-B4C8-14E62AF783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240A4-863F-4D59-8188-6E43710EBA70}" type="datetimeFigureOut">
              <a:rPr lang="ru-RU"/>
              <a:pPr>
                <a:defRPr/>
              </a:pPr>
              <a:t>05.05.2014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601F8-1C41-443A-A4EC-33D5A8FA15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bg2">
                    <a:lumMod val="50000"/>
                  </a:schemeClr>
                </a:solidFill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chemeClr val="bg2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bg2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bg2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3A99C-3104-4614-B140-B54766297688}" type="datetimeFigureOut">
              <a:rPr lang="ru-RU"/>
              <a:pPr>
                <a:defRPr/>
              </a:pPr>
              <a:t>05.05.2014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89FC1-E3BD-4874-AAA4-63FA319C4B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D275E5-7133-4F0C-B01E-A4F53FAC3845}" type="datetimeFigureOut">
              <a:rPr lang="ru-RU"/>
              <a:pPr>
                <a:defRPr/>
              </a:pPr>
              <a:t>05.05.2014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90CED-A3BF-4064-B651-F159898E33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15354-2FAA-49EA-8787-05F830D67273}" type="datetimeFigureOut">
              <a:rPr lang="ru-RU"/>
              <a:pPr>
                <a:defRPr/>
              </a:pPr>
              <a:t>05.05.2014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A2B376-BDB2-4AA2-BFE3-70F1666C21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AC366F-2B90-4241-9116-4640BE76729A}" type="datetimeFigureOut">
              <a:rPr lang="ru-RU"/>
              <a:pPr>
                <a:defRPr/>
              </a:pPr>
              <a:t>05.05.2014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B06FB-0EC6-4BC7-895F-E5224FA681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345C16-D44C-45A2-A8C1-010779024847}" type="datetimeFigureOut">
              <a:rPr lang="ru-RU"/>
              <a:pPr>
                <a:defRPr/>
              </a:pPr>
              <a:t>05.05.2014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2DABC8-CE1E-4C58-B0E7-7AB875E965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6AB47E-507D-4AFB-92B0-03F4EB98A3B8}" type="datetimeFigureOut">
              <a:rPr lang="ru-RU"/>
              <a:pPr>
                <a:defRPr/>
              </a:pPr>
              <a:t>05.05.2014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0232C-039C-4DB4-90C8-CC31B549CB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D6BA5-2847-4B9A-B1D6-4D4DF2BCAF6A}" type="datetimeFigureOut">
              <a:rPr lang="ru-RU"/>
              <a:pPr>
                <a:defRPr/>
              </a:pPr>
              <a:t>05.05.2014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CA4BE-C14F-47B8-B03E-FDD268E393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F5F2C-D410-4C82-BBA5-61699432CFE1}" type="datetimeFigureOut">
              <a:rPr lang="ru-RU"/>
              <a:pPr>
                <a:defRPr/>
              </a:pPr>
              <a:t>05.05.2014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C9B223-A517-4D11-A303-22C99619E4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762CA0-E1E1-4647-A077-F039A673BFB0}" type="datetimeFigureOut">
              <a:rPr lang="ru-RU"/>
              <a:pPr>
                <a:defRPr/>
              </a:pPr>
              <a:t>05.05.2014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B8FD9-9B1A-4704-9A89-FF01C4497A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bg2">
                    <a:lumMod val="50000"/>
                  </a:schemeClr>
                </a:solidFill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chemeClr val="bg2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bg2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bg2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FAD8C-A7F4-4698-A310-0C191E1848F7}" type="datetimeFigureOut">
              <a:rPr lang="ru-RU"/>
              <a:pPr>
                <a:defRPr/>
              </a:pPr>
              <a:t>05.05.2014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3D22C-583D-4204-9A07-B2EB3E65EA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71AC4-F8B3-4A86-AFAD-7E303060BF36}" type="datetimeFigureOut">
              <a:rPr lang="ru-RU"/>
              <a:pPr>
                <a:defRPr/>
              </a:pPr>
              <a:t>05.05.2014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DA84C-DEB7-4DAD-8EC7-01D287D177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DC68E1-7E12-4852-8255-383D4DBD0EEB}" type="datetimeFigureOut">
              <a:rPr lang="ru-RU"/>
              <a:pPr>
                <a:defRPr/>
              </a:pPr>
              <a:t>05.05.2014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8BB2C-3655-4EE4-8CEE-009FDBBBB3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412BCD-BB44-4E4F-9425-840F59F4DEE5}" type="datetimeFigureOut">
              <a:rPr lang="ru-RU"/>
              <a:pPr>
                <a:defRPr/>
              </a:pPr>
              <a:t>05.05.2014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DBAB2D-57BF-403E-A8C8-97A5D40DF2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C7F04-268B-4951-9FAF-4617A8F69CCC}" type="datetimeFigureOut">
              <a:rPr lang="ru-RU"/>
              <a:pPr>
                <a:defRPr/>
              </a:pPr>
              <a:t>05.05.2014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01C209-B45B-45AE-B2DB-4732324719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6D95699-E4E2-4742-86F8-87F86FA3D994}" type="datetimeFigureOut">
              <a:rPr lang="ru-RU"/>
              <a:pPr>
                <a:defRPr/>
              </a:pPr>
              <a:t>05.05.2014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2D47078-DA2C-4D20-BB86-3A5199A5EC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3" r:id="rId1"/>
    <p:sldLayoutId id="2147483903" r:id="rId2"/>
    <p:sldLayoutId id="2147483904" r:id="rId3"/>
    <p:sldLayoutId id="2147483905" r:id="rId4"/>
    <p:sldLayoutId id="2147483906" r:id="rId5"/>
    <p:sldLayoutId id="2147483907" r:id="rId6"/>
    <p:sldLayoutId id="2147483908" r:id="rId7"/>
    <p:sldLayoutId id="2147483909" r:id="rId8"/>
    <p:sldLayoutId id="2147483910" r:id="rId9"/>
    <p:sldLayoutId id="2147483911" r:id="rId10"/>
    <p:sldLayoutId id="2147483912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0A5C6C"/>
          </a:solidFill>
          <a:effectLst>
            <a:glow rad="63500">
              <a:srgbClr val="FDE8D7"/>
            </a:glo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A5C6C"/>
          </a:solidFill>
          <a:latin typeface="Century Gothic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A5C6C"/>
          </a:solidFill>
          <a:latin typeface="Century Gothic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A5C6C"/>
          </a:solidFill>
          <a:latin typeface="Century Gothic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A5C6C"/>
          </a:solidFill>
          <a:latin typeface="Century Gothic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A5C6C"/>
          </a:solidFill>
          <a:latin typeface="Century Gothic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A5C6C"/>
          </a:solidFill>
          <a:latin typeface="Century Gothic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A5C6C"/>
          </a:solidFill>
          <a:latin typeface="Century Gothic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A5C6C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3200" kern="1200">
          <a:solidFill>
            <a:srgbClr val="08684E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2800" kern="1200">
          <a:solidFill>
            <a:srgbClr val="08684E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400" kern="1200">
          <a:solidFill>
            <a:srgbClr val="08684E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2000" kern="1200">
          <a:solidFill>
            <a:srgbClr val="08684E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2000" kern="1200">
          <a:solidFill>
            <a:srgbClr val="08684E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1800" kern="1200">
          <a:solidFill>
            <a:schemeClr val="accent4">
              <a:lumMod val="50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1800" kern="1200">
          <a:solidFill>
            <a:schemeClr val="accent4">
              <a:lumMod val="50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1600" kern="1200">
          <a:solidFill>
            <a:schemeClr val="accent4">
              <a:lumMod val="50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Tx/>
        <a:buBlip>
          <a:blip r:embed="rId16"/>
        </a:buBlip>
        <a:defRPr sz="1400" kern="1200">
          <a:solidFill>
            <a:schemeClr val="accent4">
              <a:lumMod val="5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40506E6-737B-4C19-9F2B-BBFB4F854ED9}" type="datetimeFigureOut">
              <a:rPr lang="ru-RU"/>
              <a:pPr>
                <a:defRPr/>
              </a:pPr>
              <a:t>05.05.2014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B20AA36-8C35-42C9-AB0C-AB9242AC84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4" r:id="rId1"/>
    <p:sldLayoutId id="2147483913" r:id="rId2"/>
    <p:sldLayoutId id="2147483914" r:id="rId3"/>
    <p:sldLayoutId id="2147483915" r:id="rId4"/>
    <p:sldLayoutId id="2147483916" r:id="rId5"/>
    <p:sldLayoutId id="2147483917" r:id="rId6"/>
    <p:sldLayoutId id="2147483918" r:id="rId7"/>
    <p:sldLayoutId id="2147483919" r:id="rId8"/>
    <p:sldLayoutId id="2147483920" r:id="rId9"/>
    <p:sldLayoutId id="2147483921" r:id="rId10"/>
    <p:sldLayoutId id="2147483922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0A5C6C"/>
          </a:solidFill>
          <a:effectLst>
            <a:glow rad="63500">
              <a:srgbClr val="FDE8D7"/>
            </a:glo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A5C6C"/>
          </a:solidFill>
          <a:latin typeface="Century Gothic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A5C6C"/>
          </a:solidFill>
          <a:latin typeface="Century Gothic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A5C6C"/>
          </a:solidFill>
          <a:latin typeface="Century Gothic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A5C6C"/>
          </a:solidFill>
          <a:latin typeface="Century Gothic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A5C6C"/>
          </a:solidFill>
          <a:latin typeface="Century Gothic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A5C6C"/>
          </a:solidFill>
          <a:latin typeface="Century Gothic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A5C6C"/>
          </a:solidFill>
          <a:latin typeface="Century Gothic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A5C6C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3200" kern="1200">
          <a:solidFill>
            <a:srgbClr val="08684E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2800" kern="1200">
          <a:solidFill>
            <a:srgbClr val="08684E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400" kern="1200">
          <a:solidFill>
            <a:srgbClr val="08684E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2000" kern="1200">
          <a:solidFill>
            <a:srgbClr val="08684E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2000" kern="1200">
          <a:solidFill>
            <a:srgbClr val="08684E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1800" kern="1200">
          <a:solidFill>
            <a:schemeClr val="accent4">
              <a:lumMod val="50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1800" kern="1200">
          <a:solidFill>
            <a:schemeClr val="accent4">
              <a:lumMod val="50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1600" kern="1200">
          <a:solidFill>
            <a:schemeClr val="accent4">
              <a:lumMod val="50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Tx/>
        <a:buBlip>
          <a:blip r:embed="rId16"/>
        </a:buBlip>
        <a:defRPr sz="1400" kern="1200">
          <a:solidFill>
            <a:schemeClr val="accent4">
              <a:lumMod val="5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4816AE7-180B-4F6F-856F-45A2C7216057}" type="datetimeFigureOut">
              <a:rPr lang="ru-RU"/>
              <a:pPr>
                <a:defRPr/>
              </a:pPr>
              <a:t>05.05.2014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69BD891-83A1-434F-A939-8FC2670017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5" r:id="rId1"/>
    <p:sldLayoutId id="2147483923" r:id="rId2"/>
    <p:sldLayoutId id="2147483924" r:id="rId3"/>
    <p:sldLayoutId id="2147483925" r:id="rId4"/>
    <p:sldLayoutId id="2147483926" r:id="rId5"/>
    <p:sldLayoutId id="2147483927" r:id="rId6"/>
    <p:sldLayoutId id="2147483928" r:id="rId7"/>
    <p:sldLayoutId id="2147483929" r:id="rId8"/>
    <p:sldLayoutId id="2147483930" r:id="rId9"/>
    <p:sldLayoutId id="2147483931" r:id="rId10"/>
    <p:sldLayoutId id="2147483932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0A5C6C"/>
          </a:solidFill>
          <a:effectLst>
            <a:glow rad="63500">
              <a:srgbClr val="FDE8D7"/>
            </a:glo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A5C6C"/>
          </a:solidFill>
          <a:latin typeface="Century Gothic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A5C6C"/>
          </a:solidFill>
          <a:latin typeface="Century Gothic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A5C6C"/>
          </a:solidFill>
          <a:latin typeface="Century Gothic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A5C6C"/>
          </a:solidFill>
          <a:latin typeface="Century Gothic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A5C6C"/>
          </a:solidFill>
          <a:latin typeface="Century Gothic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A5C6C"/>
          </a:solidFill>
          <a:latin typeface="Century Gothic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A5C6C"/>
          </a:solidFill>
          <a:latin typeface="Century Gothic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A5C6C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3200" kern="1200">
          <a:solidFill>
            <a:srgbClr val="08684E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2800" kern="1200">
          <a:solidFill>
            <a:srgbClr val="08684E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400" kern="1200">
          <a:solidFill>
            <a:srgbClr val="08684E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2000" kern="1200">
          <a:solidFill>
            <a:srgbClr val="08684E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2000" kern="1200">
          <a:solidFill>
            <a:srgbClr val="08684E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1800" kern="1200">
          <a:solidFill>
            <a:schemeClr val="accent4">
              <a:lumMod val="50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1800" kern="1200">
          <a:solidFill>
            <a:schemeClr val="accent4">
              <a:lumMod val="50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1600" kern="1200">
          <a:solidFill>
            <a:schemeClr val="accent4">
              <a:lumMod val="50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Tx/>
        <a:buBlip>
          <a:blip r:embed="rId16"/>
        </a:buBlip>
        <a:defRPr sz="1400" kern="1200">
          <a:solidFill>
            <a:schemeClr val="accent4">
              <a:lumMod val="5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6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smallbay.ru/kustodiev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20.jpe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office.microsoft.com/ru-ru/images/results.aspx?qu=%D0%BF%D1%82%D0%B8%D1%86%D1%8B&amp;ex=1" TargetMode="External"/><Relationship Id="rId2" Type="http://schemas.openxmlformats.org/officeDocument/2006/relationships/hyperlink" Target="http://gotowall.ru/f/3/masha_i_medved_1920x1200.jpg" TargetMode="External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smallbay.ru/kustodiev.htm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100276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4900" b="1" i="1" u="sng" dirty="0" smtClean="0">
                <a:latin typeface="Arial" pitchFamily="34" charset="0"/>
                <a:cs typeface="Arial" pitchFamily="34" charset="0"/>
              </a:rPr>
              <a:t>Правописание</a:t>
            </a:r>
            <a:r>
              <a:rPr lang="ru-RU" b="1" i="1" u="sng" dirty="0" smtClean="0">
                <a:latin typeface="Arial" pitchFamily="34" charset="0"/>
                <a:cs typeface="Arial" pitchFamily="34" charset="0"/>
              </a:rPr>
              <a:t> чередующих гласных в корне  </a:t>
            </a:r>
            <a:br>
              <a:rPr lang="ru-RU" b="1" i="1" u="sng" dirty="0" smtClean="0">
                <a:latin typeface="Arial" pitchFamily="34" charset="0"/>
                <a:cs typeface="Arial" pitchFamily="34" charset="0"/>
              </a:rPr>
            </a:br>
            <a:r>
              <a:rPr lang="ru-RU" b="1" i="1" u="sng" dirty="0" smtClean="0">
                <a:latin typeface="Arial" pitchFamily="34" charset="0"/>
                <a:cs typeface="Arial" pitchFamily="34" charset="0"/>
              </a:rPr>
              <a:t>-лаг- — -лож-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3886200"/>
            <a:ext cx="8643998" cy="1752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Опольская Людмила Аполлинарьевна, учитель русского языка и литературы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МБОУ СОШ №5 города-курорта Анапа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 smtClean="0">
                <a:latin typeface="Arial" pitchFamily="34" charset="0"/>
                <a:cs typeface="Arial" pitchFamily="34" charset="0"/>
              </a:rPr>
              <a:t>Правописание чередующих гласных в корне  -лаг- — -лож-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6387" name="Picture 2" descr="E:\Анимашки\Живые буквы\Алфавит 2\alf161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143250" y="2286000"/>
            <a:ext cx="1238250" cy="116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E:\Анимашки\Живые буквы\Алфавит 2\alf161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86313" y="2357438"/>
            <a:ext cx="1238250" cy="116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Arc 108"/>
          <p:cNvSpPr>
            <a:spLocks noChangeAspect="1"/>
          </p:cNvSpPr>
          <p:nvPr/>
        </p:nvSpPr>
        <p:spPr bwMode="auto">
          <a:xfrm rot="18358647">
            <a:off x="2948781" y="1404145"/>
            <a:ext cx="1514475" cy="2055812"/>
          </a:xfrm>
          <a:custGeom>
            <a:avLst/>
            <a:gdLst>
              <a:gd name="G0" fmla="+- 1024 0 0"/>
              <a:gd name="G1" fmla="+- 21600 0 0"/>
              <a:gd name="G2" fmla="+- 21600 0 0"/>
              <a:gd name="T0" fmla="*/ 0 w 22624"/>
              <a:gd name="T1" fmla="*/ 24 h 31139"/>
              <a:gd name="T2" fmla="*/ 20403 w 22624"/>
              <a:gd name="T3" fmla="*/ 31139 h 31139"/>
              <a:gd name="T4" fmla="*/ 1024 w 22624"/>
              <a:gd name="T5" fmla="*/ 21600 h 31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624" h="31139" fill="none" extrusionOk="0">
                <a:moveTo>
                  <a:pt x="0" y="24"/>
                </a:moveTo>
                <a:cubicBezTo>
                  <a:pt x="341" y="8"/>
                  <a:pt x="682" y="-1"/>
                  <a:pt x="1024" y="0"/>
                </a:cubicBezTo>
                <a:cubicBezTo>
                  <a:pt x="12953" y="0"/>
                  <a:pt x="22624" y="9670"/>
                  <a:pt x="22624" y="21600"/>
                </a:cubicBezTo>
                <a:cubicBezTo>
                  <a:pt x="22624" y="24907"/>
                  <a:pt x="21864" y="28171"/>
                  <a:pt x="20403" y="31139"/>
                </a:cubicBezTo>
              </a:path>
              <a:path w="22624" h="31139" stroke="0" extrusionOk="0">
                <a:moveTo>
                  <a:pt x="0" y="24"/>
                </a:moveTo>
                <a:cubicBezTo>
                  <a:pt x="341" y="8"/>
                  <a:pt x="682" y="-1"/>
                  <a:pt x="1024" y="0"/>
                </a:cubicBezTo>
                <a:cubicBezTo>
                  <a:pt x="12953" y="0"/>
                  <a:pt x="22624" y="9670"/>
                  <a:pt x="22624" y="21600"/>
                </a:cubicBezTo>
                <a:cubicBezTo>
                  <a:pt x="22624" y="24907"/>
                  <a:pt x="21864" y="28171"/>
                  <a:pt x="20403" y="31139"/>
                </a:cubicBezTo>
                <a:lnTo>
                  <a:pt x="1024" y="21600"/>
                </a:lnTo>
                <a:close/>
              </a:path>
            </a:pathLst>
          </a:custGeom>
          <a:noFill/>
          <a:ln w="57150">
            <a:solidFill>
              <a:schemeClr val="accent5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Group 100"/>
          <p:cNvGrpSpPr>
            <a:grpSpLocks/>
          </p:cNvGrpSpPr>
          <p:nvPr/>
        </p:nvGrpSpPr>
        <p:grpSpPr bwMode="auto">
          <a:xfrm>
            <a:off x="5000625" y="1928813"/>
            <a:ext cx="785813" cy="571500"/>
            <a:chOff x="1610" y="1888"/>
            <a:chExt cx="545" cy="181"/>
          </a:xfrm>
        </p:grpSpPr>
        <p:sp>
          <p:nvSpPr>
            <p:cNvPr id="16409" name="Line 101"/>
            <p:cNvSpPr>
              <a:spLocks noChangeShapeType="1"/>
            </p:cNvSpPr>
            <p:nvPr/>
          </p:nvSpPr>
          <p:spPr bwMode="auto">
            <a:xfrm flipV="1">
              <a:off x="1610" y="1888"/>
              <a:ext cx="272" cy="181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6410" name="Line 102"/>
            <p:cNvSpPr>
              <a:spLocks noChangeShapeType="1"/>
            </p:cNvSpPr>
            <p:nvPr/>
          </p:nvSpPr>
          <p:spPr bwMode="auto">
            <a:xfrm>
              <a:off x="1882" y="1888"/>
              <a:ext cx="273" cy="181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ru-RU"/>
            </a:p>
          </p:txBody>
        </p:sp>
      </p:grpSp>
      <p:cxnSp>
        <p:nvCxnSpPr>
          <p:cNvPr id="10" name="Прямая соединительная линия 9"/>
          <p:cNvCxnSpPr/>
          <p:nvPr/>
        </p:nvCxnSpPr>
        <p:spPr>
          <a:xfrm>
            <a:off x="5214938" y="3643313"/>
            <a:ext cx="500062" cy="1587"/>
          </a:xfrm>
          <a:prstGeom prst="line">
            <a:avLst/>
          </a:prstGeom>
          <a:ln w="1016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500438" y="3571875"/>
            <a:ext cx="571500" cy="1588"/>
          </a:xfrm>
          <a:prstGeom prst="line">
            <a:avLst/>
          </a:prstGeom>
          <a:ln w="381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Arc 108"/>
          <p:cNvSpPr>
            <a:spLocks noChangeAspect="1"/>
          </p:cNvSpPr>
          <p:nvPr/>
        </p:nvSpPr>
        <p:spPr bwMode="auto">
          <a:xfrm rot="18358647">
            <a:off x="3091656" y="3475832"/>
            <a:ext cx="1514475" cy="2055812"/>
          </a:xfrm>
          <a:custGeom>
            <a:avLst/>
            <a:gdLst>
              <a:gd name="G0" fmla="+- 1024 0 0"/>
              <a:gd name="G1" fmla="+- 21600 0 0"/>
              <a:gd name="G2" fmla="+- 21600 0 0"/>
              <a:gd name="T0" fmla="*/ 0 w 22624"/>
              <a:gd name="T1" fmla="*/ 24 h 31139"/>
              <a:gd name="T2" fmla="*/ 20403 w 22624"/>
              <a:gd name="T3" fmla="*/ 31139 h 31139"/>
              <a:gd name="T4" fmla="*/ 1024 w 22624"/>
              <a:gd name="T5" fmla="*/ 21600 h 31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624" h="31139" fill="none" extrusionOk="0">
                <a:moveTo>
                  <a:pt x="0" y="24"/>
                </a:moveTo>
                <a:cubicBezTo>
                  <a:pt x="341" y="8"/>
                  <a:pt x="682" y="-1"/>
                  <a:pt x="1024" y="0"/>
                </a:cubicBezTo>
                <a:cubicBezTo>
                  <a:pt x="12953" y="0"/>
                  <a:pt x="22624" y="9670"/>
                  <a:pt x="22624" y="21600"/>
                </a:cubicBezTo>
                <a:cubicBezTo>
                  <a:pt x="22624" y="24907"/>
                  <a:pt x="21864" y="28171"/>
                  <a:pt x="20403" y="31139"/>
                </a:cubicBezTo>
              </a:path>
              <a:path w="22624" h="31139" stroke="0" extrusionOk="0">
                <a:moveTo>
                  <a:pt x="0" y="24"/>
                </a:moveTo>
                <a:cubicBezTo>
                  <a:pt x="341" y="8"/>
                  <a:pt x="682" y="-1"/>
                  <a:pt x="1024" y="0"/>
                </a:cubicBezTo>
                <a:cubicBezTo>
                  <a:pt x="12953" y="0"/>
                  <a:pt x="22624" y="9670"/>
                  <a:pt x="22624" y="21600"/>
                </a:cubicBezTo>
                <a:cubicBezTo>
                  <a:pt x="22624" y="24907"/>
                  <a:pt x="21864" y="28171"/>
                  <a:pt x="20403" y="31139"/>
                </a:cubicBezTo>
                <a:lnTo>
                  <a:pt x="1024" y="21600"/>
                </a:lnTo>
                <a:close/>
              </a:path>
            </a:pathLst>
          </a:custGeom>
          <a:noFill/>
          <a:ln w="57150">
            <a:solidFill>
              <a:schemeClr val="accent5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Group 100"/>
          <p:cNvGrpSpPr>
            <a:grpSpLocks/>
          </p:cNvGrpSpPr>
          <p:nvPr/>
        </p:nvGrpSpPr>
        <p:grpSpPr bwMode="auto">
          <a:xfrm>
            <a:off x="5143500" y="4000500"/>
            <a:ext cx="785813" cy="571500"/>
            <a:chOff x="1610" y="1888"/>
            <a:chExt cx="545" cy="181"/>
          </a:xfrm>
        </p:grpSpPr>
        <p:sp>
          <p:nvSpPr>
            <p:cNvPr id="16407" name="Line 101"/>
            <p:cNvSpPr>
              <a:spLocks noChangeShapeType="1"/>
            </p:cNvSpPr>
            <p:nvPr/>
          </p:nvSpPr>
          <p:spPr bwMode="auto">
            <a:xfrm flipV="1">
              <a:off x="1610" y="1888"/>
              <a:ext cx="272" cy="181"/>
            </a:xfrm>
            <a:prstGeom prst="line">
              <a:avLst/>
            </a:prstGeom>
            <a:noFill/>
            <a:ln w="57150">
              <a:solidFill>
                <a:srgbClr val="7030A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6408" name="Line 102"/>
            <p:cNvSpPr>
              <a:spLocks noChangeShapeType="1"/>
            </p:cNvSpPr>
            <p:nvPr/>
          </p:nvSpPr>
          <p:spPr bwMode="auto">
            <a:xfrm>
              <a:off x="1882" y="1888"/>
              <a:ext cx="273" cy="181"/>
            </a:xfrm>
            <a:prstGeom prst="line">
              <a:avLst/>
            </a:prstGeom>
            <a:noFill/>
            <a:ln w="57150">
              <a:solidFill>
                <a:srgbClr val="7030A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ru-RU"/>
            </a:p>
          </p:txBody>
        </p:sp>
      </p:grpSp>
      <p:cxnSp>
        <p:nvCxnSpPr>
          <p:cNvPr id="19" name="Прямая соединительная линия 18"/>
          <p:cNvCxnSpPr/>
          <p:nvPr/>
        </p:nvCxnSpPr>
        <p:spPr>
          <a:xfrm>
            <a:off x="5357813" y="5572125"/>
            <a:ext cx="500062" cy="1588"/>
          </a:xfrm>
          <a:prstGeom prst="line">
            <a:avLst/>
          </a:prstGeom>
          <a:ln w="101600" cmpd="dbl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3571875" y="5572125"/>
            <a:ext cx="571500" cy="1588"/>
          </a:xfrm>
          <a:prstGeom prst="line">
            <a:avLst/>
          </a:prstGeom>
          <a:ln w="381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Содержимое 2"/>
          <p:cNvSpPr>
            <a:spLocks noGrp="1"/>
          </p:cNvSpPr>
          <p:nvPr>
            <p:ph idx="1"/>
          </p:nvPr>
        </p:nvSpPr>
        <p:spPr>
          <a:xfrm>
            <a:off x="4214813" y="2357438"/>
            <a:ext cx="614362" cy="9715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7200" b="1" smtClean="0">
                <a:solidFill>
                  <a:schemeClr val="accent1"/>
                </a:solidFill>
                <a:latin typeface="Arial" charset="0"/>
                <a:cs typeface="Arial" charset="0"/>
              </a:rPr>
              <a:t>Г</a:t>
            </a: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4357688" y="3643313"/>
            <a:ext cx="500062" cy="1587"/>
          </a:xfrm>
          <a:prstGeom prst="line">
            <a:avLst/>
          </a:prstGeom>
          <a:ln w="1016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Содержимое 2"/>
          <p:cNvSpPr txBox="1">
            <a:spLocks/>
          </p:cNvSpPr>
          <p:nvPr/>
        </p:nvSpPr>
        <p:spPr bwMode="auto">
          <a:xfrm>
            <a:off x="4357688" y="4357688"/>
            <a:ext cx="785812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sz="7200" b="1">
                <a:solidFill>
                  <a:srgbClr val="7030A0"/>
                </a:solidFill>
              </a:rPr>
              <a:t>ж</a:t>
            </a: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4500563" y="5572125"/>
            <a:ext cx="642937" cy="1588"/>
          </a:xfrm>
          <a:prstGeom prst="line">
            <a:avLst/>
          </a:prstGeom>
          <a:ln w="101600" cmpd="dbl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Содержимое 2"/>
          <p:cNvSpPr txBox="1">
            <a:spLocks/>
          </p:cNvSpPr>
          <p:nvPr/>
        </p:nvSpPr>
        <p:spPr bwMode="auto">
          <a:xfrm>
            <a:off x="5143500" y="4357688"/>
            <a:ext cx="785813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sz="7200" b="1">
                <a:solidFill>
                  <a:srgbClr val="C00000"/>
                </a:solidFill>
              </a:rPr>
              <a:t>?</a:t>
            </a:r>
          </a:p>
        </p:txBody>
      </p:sp>
      <p:pic>
        <p:nvPicPr>
          <p:cNvPr id="16402" name="Picture 3" descr="E:\Анимашки\Живые буквы\Алфавит 2\alf1629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357563" y="4214813"/>
            <a:ext cx="100012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Содержимое 2"/>
          <p:cNvSpPr txBox="1">
            <a:spLocks/>
          </p:cNvSpPr>
          <p:nvPr/>
        </p:nvSpPr>
        <p:spPr>
          <a:xfrm>
            <a:off x="6786563" y="2000250"/>
            <a:ext cx="1471612" cy="82867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4400" u="dbl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Если</a:t>
            </a:r>
          </a:p>
        </p:txBody>
      </p:sp>
      <p:sp>
        <p:nvSpPr>
          <p:cNvPr id="36" name="Содержимое 2"/>
          <p:cNvSpPr txBox="1">
            <a:spLocks/>
          </p:cNvSpPr>
          <p:nvPr/>
        </p:nvSpPr>
        <p:spPr>
          <a:xfrm>
            <a:off x="6858000" y="4143375"/>
            <a:ext cx="1471613" cy="82867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4400" u="dbl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Если</a:t>
            </a:r>
          </a:p>
        </p:txBody>
      </p:sp>
      <p:sp>
        <p:nvSpPr>
          <p:cNvPr id="37" name="Содержимое 2"/>
          <p:cNvSpPr txBox="1">
            <a:spLocks/>
          </p:cNvSpPr>
          <p:nvPr/>
        </p:nvSpPr>
        <p:spPr>
          <a:xfrm>
            <a:off x="857250" y="2000250"/>
            <a:ext cx="785813" cy="82867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4400" u="heavy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то</a:t>
            </a:r>
          </a:p>
        </p:txBody>
      </p:sp>
      <p:sp>
        <p:nvSpPr>
          <p:cNvPr id="38" name="Содержимое 2"/>
          <p:cNvSpPr txBox="1">
            <a:spLocks/>
          </p:cNvSpPr>
          <p:nvPr/>
        </p:nvSpPr>
        <p:spPr>
          <a:xfrm>
            <a:off x="1000125" y="4214813"/>
            <a:ext cx="785813" cy="82867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4400" u="heavy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то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8" presetClass="entr" presetSubtype="0" accel="10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8" presetClass="entr" presetSubtype="0" accel="10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2" grpId="0"/>
      <p:bldP spid="32" grpId="1"/>
      <p:bldP spid="35" grpId="0"/>
      <p:bldP spid="35" grpId="1"/>
      <p:bldP spid="35" grpId="2"/>
      <p:bldP spid="36" grpId="0"/>
      <p:bldP spid="36" grpId="1"/>
      <p:bldP spid="36" grpId="2"/>
      <p:bldP spid="37" grpId="0"/>
      <p:bldP spid="37" grpId="1"/>
      <p:bldP spid="37" grpId="2"/>
      <p:bldP spid="38" grpId="0"/>
      <p:bldP spid="38" grpId="1"/>
      <p:bldP spid="38" grpId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E:\Анимашки\Живые буквы\Алфавит 2\alf161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143250" y="2286000"/>
            <a:ext cx="1238250" cy="116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E:\Анимашки\Живые буквы\Алфавит 2\alf161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86313" y="2357438"/>
            <a:ext cx="1238250" cy="116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Arc 108"/>
          <p:cNvSpPr>
            <a:spLocks noChangeAspect="1"/>
          </p:cNvSpPr>
          <p:nvPr/>
        </p:nvSpPr>
        <p:spPr bwMode="auto">
          <a:xfrm rot="18358647">
            <a:off x="2948781" y="1404145"/>
            <a:ext cx="1514475" cy="2055812"/>
          </a:xfrm>
          <a:custGeom>
            <a:avLst/>
            <a:gdLst>
              <a:gd name="G0" fmla="+- 1024 0 0"/>
              <a:gd name="G1" fmla="+- 21600 0 0"/>
              <a:gd name="G2" fmla="+- 21600 0 0"/>
              <a:gd name="T0" fmla="*/ 0 w 22624"/>
              <a:gd name="T1" fmla="*/ 24 h 31139"/>
              <a:gd name="T2" fmla="*/ 20403 w 22624"/>
              <a:gd name="T3" fmla="*/ 31139 h 31139"/>
              <a:gd name="T4" fmla="*/ 1024 w 22624"/>
              <a:gd name="T5" fmla="*/ 21600 h 31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624" h="31139" fill="none" extrusionOk="0">
                <a:moveTo>
                  <a:pt x="0" y="24"/>
                </a:moveTo>
                <a:cubicBezTo>
                  <a:pt x="341" y="8"/>
                  <a:pt x="682" y="-1"/>
                  <a:pt x="1024" y="0"/>
                </a:cubicBezTo>
                <a:cubicBezTo>
                  <a:pt x="12953" y="0"/>
                  <a:pt x="22624" y="9670"/>
                  <a:pt x="22624" y="21600"/>
                </a:cubicBezTo>
                <a:cubicBezTo>
                  <a:pt x="22624" y="24907"/>
                  <a:pt x="21864" y="28171"/>
                  <a:pt x="20403" y="31139"/>
                </a:cubicBezTo>
              </a:path>
              <a:path w="22624" h="31139" stroke="0" extrusionOk="0">
                <a:moveTo>
                  <a:pt x="0" y="24"/>
                </a:moveTo>
                <a:cubicBezTo>
                  <a:pt x="341" y="8"/>
                  <a:pt x="682" y="-1"/>
                  <a:pt x="1024" y="0"/>
                </a:cubicBezTo>
                <a:cubicBezTo>
                  <a:pt x="12953" y="0"/>
                  <a:pt x="22624" y="9670"/>
                  <a:pt x="22624" y="21600"/>
                </a:cubicBezTo>
                <a:cubicBezTo>
                  <a:pt x="22624" y="24907"/>
                  <a:pt x="21864" y="28171"/>
                  <a:pt x="20403" y="31139"/>
                </a:cubicBezTo>
                <a:lnTo>
                  <a:pt x="1024" y="21600"/>
                </a:lnTo>
                <a:close/>
              </a:path>
            </a:pathLst>
          </a:custGeom>
          <a:noFill/>
          <a:ln w="57150">
            <a:solidFill>
              <a:schemeClr val="accent5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100"/>
          <p:cNvGrpSpPr>
            <a:grpSpLocks/>
          </p:cNvGrpSpPr>
          <p:nvPr/>
        </p:nvGrpSpPr>
        <p:grpSpPr bwMode="auto">
          <a:xfrm>
            <a:off x="5000625" y="1928813"/>
            <a:ext cx="785813" cy="571500"/>
            <a:chOff x="1610" y="1888"/>
            <a:chExt cx="545" cy="181"/>
          </a:xfrm>
        </p:grpSpPr>
        <p:sp>
          <p:nvSpPr>
            <p:cNvPr id="17433" name="Line 101"/>
            <p:cNvSpPr>
              <a:spLocks noChangeShapeType="1"/>
            </p:cNvSpPr>
            <p:nvPr/>
          </p:nvSpPr>
          <p:spPr bwMode="auto">
            <a:xfrm flipV="1">
              <a:off x="1610" y="1888"/>
              <a:ext cx="272" cy="181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7434" name="Line 102"/>
            <p:cNvSpPr>
              <a:spLocks noChangeShapeType="1"/>
            </p:cNvSpPr>
            <p:nvPr/>
          </p:nvSpPr>
          <p:spPr bwMode="auto">
            <a:xfrm>
              <a:off x="1882" y="1888"/>
              <a:ext cx="273" cy="181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ru-RU"/>
            </a:p>
          </p:txBody>
        </p:sp>
      </p:grpSp>
      <p:cxnSp>
        <p:nvCxnSpPr>
          <p:cNvPr id="10" name="Прямая соединительная линия 9"/>
          <p:cNvCxnSpPr/>
          <p:nvPr/>
        </p:nvCxnSpPr>
        <p:spPr>
          <a:xfrm>
            <a:off x="5214938" y="3643313"/>
            <a:ext cx="500062" cy="1587"/>
          </a:xfrm>
          <a:prstGeom prst="line">
            <a:avLst/>
          </a:prstGeom>
          <a:ln w="1016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500438" y="3571875"/>
            <a:ext cx="571500" cy="1588"/>
          </a:xfrm>
          <a:prstGeom prst="line">
            <a:avLst/>
          </a:prstGeom>
          <a:ln w="381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Arc 108"/>
          <p:cNvSpPr>
            <a:spLocks noChangeAspect="1"/>
          </p:cNvSpPr>
          <p:nvPr/>
        </p:nvSpPr>
        <p:spPr bwMode="auto">
          <a:xfrm rot="18358647">
            <a:off x="3091656" y="3475832"/>
            <a:ext cx="1514475" cy="2055812"/>
          </a:xfrm>
          <a:custGeom>
            <a:avLst/>
            <a:gdLst>
              <a:gd name="G0" fmla="+- 1024 0 0"/>
              <a:gd name="G1" fmla="+- 21600 0 0"/>
              <a:gd name="G2" fmla="+- 21600 0 0"/>
              <a:gd name="T0" fmla="*/ 0 w 22624"/>
              <a:gd name="T1" fmla="*/ 24 h 31139"/>
              <a:gd name="T2" fmla="*/ 20403 w 22624"/>
              <a:gd name="T3" fmla="*/ 31139 h 31139"/>
              <a:gd name="T4" fmla="*/ 1024 w 22624"/>
              <a:gd name="T5" fmla="*/ 21600 h 31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624" h="31139" fill="none" extrusionOk="0">
                <a:moveTo>
                  <a:pt x="0" y="24"/>
                </a:moveTo>
                <a:cubicBezTo>
                  <a:pt x="341" y="8"/>
                  <a:pt x="682" y="-1"/>
                  <a:pt x="1024" y="0"/>
                </a:cubicBezTo>
                <a:cubicBezTo>
                  <a:pt x="12953" y="0"/>
                  <a:pt x="22624" y="9670"/>
                  <a:pt x="22624" y="21600"/>
                </a:cubicBezTo>
                <a:cubicBezTo>
                  <a:pt x="22624" y="24907"/>
                  <a:pt x="21864" y="28171"/>
                  <a:pt x="20403" y="31139"/>
                </a:cubicBezTo>
              </a:path>
              <a:path w="22624" h="31139" stroke="0" extrusionOk="0">
                <a:moveTo>
                  <a:pt x="0" y="24"/>
                </a:moveTo>
                <a:cubicBezTo>
                  <a:pt x="341" y="8"/>
                  <a:pt x="682" y="-1"/>
                  <a:pt x="1024" y="0"/>
                </a:cubicBezTo>
                <a:cubicBezTo>
                  <a:pt x="12953" y="0"/>
                  <a:pt x="22624" y="9670"/>
                  <a:pt x="22624" y="21600"/>
                </a:cubicBezTo>
                <a:cubicBezTo>
                  <a:pt x="22624" y="24907"/>
                  <a:pt x="21864" y="28171"/>
                  <a:pt x="20403" y="31139"/>
                </a:cubicBezTo>
                <a:lnTo>
                  <a:pt x="1024" y="21600"/>
                </a:lnTo>
                <a:close/>
              </a:path>
            </a:pathLst>
          </a:custGeom>
          <a:noFill/>
          <a:ln w="57150">
            <a:solidFill>
              <a:schemeClr val="accent5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Group 100"/>
          <p:cNvGrpSpPr>
            <a:grpSpLocks/>
          </p:cNvGrpSpPr>
          <p:nvPr/>
        </p:nvGrpSpPr>
        <p:grpSpPr bwMode="auto">
          <a:xfrm>
            <a:off x="5143500" y="4000500"/>
            <a:ext cx="785813" cy="571500"/>
            <a:chOff x="1610" y="1888"/>
            <a:chExt cx="545" cy="181"/>
          </a:xfrm>
        </p:grpSpPr>
        <p:sp>
          <p:nvSpPr>
            <p:cNvPr id="17431" name="Line 101"/>
            <p:cNvSpPr>
              <a:spLocks noChangeShapeType="1"/>
            </p:cNvSpPr>
            <p:nvPr/>
          </p:nvSpPr>
          <p:spPr bwMode="auto">
            <a:xfrm flipV="1">
              <a:off x="1610" y="1888"/>
              <a:ext cx="272" cy="181"/>
            </a:xfrm>
            <a:prstGeom prst="line">
              <a:avLst/>
            </a:prstGeom>
            <a:noFill/>
            <a:ln w="57150">
              <a:solidFill>
                <a:srgbClr val="7030A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7432" name="Line 102"/>
            <p:cNvSpPr>
              <a:spLocks noChangeShapeType="1"/>
            </p:cNvSpPr>
            <p:nvPr/>
          </p:nvSpPr>
          <p:spPr bwMode="auto">
            <a:xfrm>
              <a:off x="1882" y="1888"/>
              <a:ext cx="273" cy="181"/>
            </a:xfrm>
            <a:prstGeom prst="line">
              <a:avLst/>
            </a:prstGeom>
            <a:noFill/>
            <a:ln w="57150">
              <a:solidFill>
                <a:srgbClr val="7030A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ru-RU"/>
            </a:p>
          </p:txBody>
        </p:sp>
      </p:grpSp>
      <p:cxnSp>
        <p:nvCxnSpPr>
          <p:cNvPr id="19" name="Прямая соединительная линия 18"/>
          <p:cNvCxnSpPr/>
          <p:nvPr/>
        </p:nvCxnSpPr>
        <p:spPr>
          <a:xfrm>
            <a:off x="5357813" y="5572125"/>
            <a:ext cx="500062" cy="1588"/>
          </a:xfrm>
          <a:prstGeom prst="line">
            <a:avLst/>
          </a:prstGeom>
          <a:ln w="101600" cmpd="dbl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3571875" y="5572125"/>
            <a:ext cx="571500" cy="1588"/>
          </a:xfrm>
          <a:prstGeom prst="line">
            <a:avLst/>
          </a:prstGeom>
          <a:ln w="381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Содержимое 2"/>
          <p:cNvSpPr>
            <a:spLocks noGrp="1"/>
          </p:cNvSpPr>
          <p:nvPr>
            <p:ph idx="1"/>
          </p:nvPr>
        </p:nvSpPr>
        <p:spPr>
          <a:xfrm>
            <a:off x="4214813" y="2357438"/>
            <a:ext cx="614362" cy="9715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7200" b="1" smtClean="0">
                <a:solidFill>
                  <a:schemeClr val="accent1"/>
                </a:solidFill>
                <a:latin typeface="Arial" charset="0"/>
                <a:cs typeface="Arial" charset="0"/>
              </a:rPr>
              <a:t>Г</a:t>
            </a: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4357688" y="3643313"/>
            <a:ext cx="500062" cy="1587"/>
          </a:xfrm>
          <a:prstGeom prst="line">
            <a:avLst/>
          </a:prstGeom>
          <a:ln w="1016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Содержимое 2"/>
          <p:cNvSpPr txBox="1">
            <a:spLocks/>
          </p:cNvSpPr>
          <p:nvPr/>
        </p:nvSpPr>
        <p:spPr bwMode="auto">
          <a:xfrm>
            <a:off x="4357688" y="4357688"/>
            <a:ext cx="785812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sz="7200" b="1">
                <a:solidFill>
                  <a:srgbClr val="7030A0"/>
                </a:solidFill>
              </a:rPr>
              <a:t>ж</a:t>
            </a: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4500563" y="5572125"/>
            <a:ext cx="642937" cy="1588"/>
          </a:xfrm>
          <a:prstGeom prst="line">
            <a:avLst/>
          </a:prstGeom>
          <a:ln w="101600" cmpd="dbl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Содержимое 2"/>
          <p:cNvSpPr txBox="1">
            <a:spLocks/>
          </p:cNvSpPr>
          <p:nvPr/>
        </p:nvSpPr>
        <p:spPr bwMode="auto">
          <a:xfrm>
            <a:off x="5143500" y="4357688"/>
            <a:ext cx="785813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sz="7200" b="1">
                <a:solidFill>
                  <a:srgbClr val="C00000"/>
                </a:solidFill>
              </a:rPr>
              <a:t>?</a:t>
            </a:r>
          </a:p>
        </p:txBody>
      </p:sp>
      <p:pic>
        <p:nvPicPr>
          <p:cNvPr id="17425" name="Picture 3" descr="E:\Анимашки\Живые буквы\Алфавит 2\alf1629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357563" y="4214813"/>
            <a:ext cx="100012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Содержимое 2"/>
          <p:cNvSpPr txBox="1">
            <a:spLocks/>
          </p:cNvSpPr>
          <p:nvPr/>
        </p:nvSpPr>
        <p:spPr>
          <a:xfrm>
            <a:off x="6786563" y="2000250"/>
            <a:ext cx="1471612" cy="82867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4400" u="dbl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Если</a:t>
            </a:r>
          </a:p>
        </p:txBody>
      </p:sp>
      <p:sp>
        <p:nvSpPr>
          <p:cNvPr id="36" name="Содержимое 2"/>
          <p:cNvSpPr txBox="1">
            <a:spLocks/>
          </p:cNvSpPr>
          <p:nvPr/>
        </p:nvSpPr>
        <p:spPr>
          <a:xfrm>
            <a:off x="6858000" y="4143375"/>
            <a:ext cx="1471613" cy="82867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4400" u="dbl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Если</a:t>
            </a:r>
          </a:p>
        </p:txBody>
      </p:sp>
      <p:sp>
        <p:nvSpPr>
          <p:cNvPr id="37" name="Содержимое 2"/>
          <p:cNvSpPr txBox="1">
            <a:spLocks/>
          </p:cNvSpPr>
          <p:nvPr/>
        </p:nvSpPr>
        <p:spPr>
          <a:xfrm>
            <a:off x="857250" y="2000250"/>
            <a:ext cx="785813" cy="82867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4400" u="heavy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то</a:t>
            </a:r>
          </a:p>
        </p:txBody>
      </p:sp>
      <p:sp>
        <p:nvSpPr>
          <p:cNvPr id="38" name="Содержимое 2"/>
          <p:cNvSpPr txBox="1">
            <a:spLocks/>
          </p:cNvSpPr>
          <p:nvPr/>
        </p:nvSpPr>
        <p:spPr>
          <a:xfrm>
            <a:off x="1000125" y="4214813"/>
            <a:ext cx="785813" cy="82867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4400" u="heavy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то</a:t>
            </a:r>
          </a:p>
        </p:txBody>
      </p:sp>
      <p:sp>
        <p:nvSpPr>
          <p:cNvPr id="31" name="Заголовок 1"/>
          <p:cNvSpPr txBox="1">
            <a:spLocks/>
          </p:cNvSpPr>
          <p:nvPr/>
        </p:nvSpPr>
        <p:spPr>
          <a:xfrm>
            <a:off x="285720" y="285728"/>
            <a:ext cx="8229600" cy="1143000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b="1" i="1" dirty="0" err="1">
                <a:solidFill>
                  <a:srgbClr val="0A5C6C"/>
                </a:solidFill>
                <a:effectLst>
                  <a:glow rad="63500">
                    <a:srgbClr val="FDE8D7"/>
                  </a:glow>
                </a:effectLst>
                <a:latin typeface="Arial" pitchFamily="34" charset="0"/>
                <a:ea typeface="+mj-ea"/>
                <a:cs typeface="Arial" pitchFamily="34" charset="0"/>
              </a:rPr>
              <a:t>Физминутка</a:t>
            </a:r>
            <a:endParaRPr lang="ru-RU" sz="4400" dirty="0">
              <a:solidFill>
                <a:srgbClr val="0A5C6C"/>
              </a:solidFill>
              <a:effectLst>
                <a:glow rad="63500">
                  <a:srgbClr val="FDE8D7"/>
                </a:glo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8" presetClass="entr" presetSubtype="0" accel="10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8" presetClass="entr" presetSubtype="0" accel="10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2" grpId="0"/>
      <p:bldP spid="32" grpId="1"/>
      <p:bldP spid="35" grpId="0"/>
      <p:bldP spid="35" grpId="1"/>
      <p:bldP spid="35" grpId="2"/>
      <p:bldP spid="36" grpId="0"/>
      <p:bldP spid="36" grpId="1"/>
      <p:bldP spid="36" grpId="2"/>
      <p:bldP spid="37" grpId="0"/>
      <p:bldP spid="37" grpId="1"/>
      <p:bldP spid="37" grpId="2"/>
      <p:bldP spid="38" grpId="0"/>
      <p:bldP spid="38" grpId="1"/>
      <p:bldP spid="38" grpId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txBody>
          <a:bodyPr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Составьте с существительными из первого столбика и подходящими по смыслу глаголами из второго столбика словосочетания и запишите их. Объясните написание пропущенных букв.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>
          <a:xfrm>
            <a:off x="500063" y="2000250"/>
            <a:ext cx="3357562" cy="36433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mtClean="0">
                <a:latin typeface="Arial" charset="0"/>
                <a:cs typeface="Arial" charset="0"/>
              </a:rPr>
              <a:t>пол..жение</a:t>
            </a:r>
          </a:p>
          <a:p>
            <a:pPr eaLnBrk="1" hangingPunct="1">
              <a:buFontTx/>
              <a:buNone/>
            </a:pPr>
            <a:r>
              <a:rPr lang="ru-RU" smtClean="0">
                <a:latin typeface="Arial" charset="0"/>
                <a:cs typeface="Arial" charset="0"/>
              </a:rPr>
              <a:t>изл..жение</a:t>
            </a:r>
          </a:p>
          <a:p>
            <a:pPr eaLnBrk="1" hangingPunct="1">
              <a:buFontTx/>
              <a:buNone/>
            </a:pPr>
            <a:r>
              <a:rPr lang="ru-RU" smtClean="0">
                <a:latin typeface="Arial" charset="0"/>
                <a:cs typeface="Arial" charset="0"/>
              </a:rPr>
              <a:t>сл..гаемое</a:t>
            </a:r>
          </a:p>
          <a:p>
            <a:pPr eaLnBrk="1" hangingPunct="1">
              <a:buFontTx/>
              <a:buNone/>
            </a:pPr>
            <a:r>
              <a:rPr lang="ru-RU" smtClean="0">
                <a:latin typeface="Arial" charset="0"/>
                <a:cs typeface="Arial" charset="0"/>
              </a:rPr>
              <a:t>предпол..жение</a:t>
            </a:r>
          </a:p>
          <a:p>
            <a:pPr eaLnBrk="1" hangingPunct="1">
              <a:buFontTx/>
              <a:buNone/>
            </a:pPr>
            <a:r>
              <a:rPr lang="ru-RU" smtClean="0">
                <a:latin typeface="Arial" charset="0"/>
                <a:cs typeface="Arial" charset="0"/>
              </a:rPr>
              <a:t>прил..гательное</a:t>
            </a:r>
          </a:p>
          <a:p>
            <a:pPr eaLnBrk="1" hangingPunct="1">
              <a:buFontTx/>
              <a:buNone/>
            </a:pPr>
            <a:r>
              <a:rPr lang="ru-RU" smtClean="0">
                <a:latin typeface="Arial" charset="0"/>
                <a:cs typeface="Arial" charset="0"/>
              </a:rPr>
              <a:t>сл..жение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572000" y="2000250"/>
            <a:ext cx="3357563" cy="364331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изменить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высказать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закончить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просклонять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уменьшить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произвести</a:t>
            </a:r>
          </a:p>
        </p:txBody>
      </p:sp>
      <p:sp>
        <p:nvSpPr>
          <p:cNvPr id="5" name="Овал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6500826" y="6037280"/>
            <a:ext cx="2406637" cy="621585"/>
          </a:xfrm>
          <a:prstGeom prst="ellipse">
            <a:avLst/>
          </a:prstGeom>
          <a:gradFill flip="none" rotWithShape="1">
            <a:gsLst>
              <a:gs pos="0">
                <a:srgbClr val="C7B08B"/>
              </a:gs>
              <a:gs pos="37000">
                <a:schemeClr val="bg2"/>
              </a:gs>
              <a:gs pos="50000">
                <a:srgbClr val="FFF0C9"/>
              </a:gs>
              <a:gs pos="64000">
                <a:schemeClr val="bg2"/>
              </a:gs>
              <a:gs pos="100000">
                <a:srgbClr val="C4A676"/>
              </a:gs>
            </a:gsLst>
            <a:lin ang="2700000" scaled="1"/>
            <a:tileRect/>
          </a:gradFill>
          <a:ln>
            <a:noFill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tIns="36000" rIns="36000" bIns="36000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Проверка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582726"/>
          </a:xfrm>
        </p:spPr>
        <p:txBody>
          <a:bodyPr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Составьте с существительными из первого столбика и подходящими по смыслу глаголами из второго столбика словосочетания и запишите их. Объясните написание пропущенных букв.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88" y="2643188"/>
            <a:ext cx="3357562" cy="5715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изл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..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жение</a:t>
            </a:r>
            <a:endParaRPr lang="ru-RU" dirty="0" smtClean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643438" y="2000250"/>
            <a:ext cx="3357562" cy="364331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изменить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высказать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закончить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просклонять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уменьшить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произвести</a:t>
            </a: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928688" y="3214688"/>
            <a:ext cx="2571750" cy="5715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сл..</a:t>
            </a:r>
            <a:r>
              <a:rPr lang="ru-RU" sz="3200" dirty="0" err="1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гаемое</a:t>
            </a:r>
            <a:endParaRPr lang="ru-RU" sz="3200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sz="3200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928688" y="2000250"/>
            <a:ext cx="2786062" cy="64293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пол..</a:t>
            </a:r>
            <a:r>
              <a:rPr lang="ru-RU" sz="3200" dirty="0" err="1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жение</a:t>
            </a:r>
            <a:endParaRPr lang="ru-RU" sz="3200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928688" y="3786188"/>
            <a:ext cx="3357562" cy="5715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3200" dirty="0" err="1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предпол</a:t>
            </a:r>
            <a:r>
              <a:rPr lang="ru-RU" sz="32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..</a:t>
            </a:r>
            <a:r>
              <a:rPr lang="ru-RU" sz="3200" dirty="0" err="1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жение</a:t>
            </a:r>
            <a:endParaRPr lang="ru-RU" sz="3200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928688" y="4357688"/>
            <a:ext cx="3357562" cy="64293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прил..</a:t>
            </a:r>
            <a:r>
              <a:rPr lang="ru-RU" sz="3200" dirty="0" err="1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гательное</a:t>
            </a:r>
            <a:endParaRPr lang="ru-RU" sz="3200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1000125" y="4929188"/>
            <a:ext cx="2500313" cy="64293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сл..</a:t>
            </a:r>
            <a:r>
              <a:rPr lang="ru-RU" sz="3200" dirty="0" err="1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жение</a:t>
            </a:r>
            <a:endParaRPr lang="ru-RU" sz="3200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Line 22"/>
          <p:cNvSpPr>
            <a:spLocks noChangeShapeType="1"/>
          </p:cNvSpPr>
          <p:nvPr/>
        </p:nvSpPr>
        <p:spPr bwMode="auto">
          <a:xfrm>
            <a:off x="1928813" y="1928813"/>
            <a:ext cx="228600" cy="228600"/>
          </a:xfrm>
          <a:prstGeom prst="line">
            <a:avLst/>
          </a:prstGeom>
          <a:noFill/>
          <a:ln w="508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" name="Line 23"/>
          <p:cNvSpPr>
            <a:spLocks noChangeShapeType="1"/>
          </p:cNvSpPr>
          <p:nvPr/>
        </p:nvSpPr>
        <p:spPr bwMode="auto">
          <a:xfrm flipH="1">
            <a:off x="1928813" y="1928813"/>
            <a:ext cx="228600" cy="228600"/>
          </a:xfrm>
          <a:prstGeom prst="line">
            <a:avLst/>
          </a:prstGeom>
          <a:noFill/>
          <a:ln w="508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5" name="Группа 37"/>
          <p:cNvGrpSpPr>
            <a:grpSpLocks/>
          </p:cNvGrpSpPr>
          <p:nvPr/>
        </p:nvGrpSpPr>
        <p:grpSpPr bwMode="auto">
          <a:xfrm>
            <a:off x="2428875" y="1928813"/>
            <a:ext cx="1714500" cy="214312"/>
            <a:chOff x="1070744" y="5500702"/>
            <a:chExt cx="3930679" cy="286545"/>
          </a:xfrm>
        </p:grpSpPr>
        <p:cxnSp>
          <p:nvCxnSpPr>
            <p:cNvPr id="14" name="Прямая со стрелкой 13"/>
            <p:cNvCxnSpPr/>
            <p:nvPr/>
          </p:nvCxnSpPr>
          <p:spPr>
            <a:xfrm>
              <a:off x="1070744" y="5500702"/>
              <a:ext cx="3930679" cy="2122"/>
            </a:xfrm>
            <a:prstGeom prst="straightConnector1">
              <a:avLst/>
            </a:prstGeom>
            <a:ln w="38100">
              <a:solidFill>
                <a:schemeClr val="accent4">
                  <a:lumMod val="50000"/>
                </a:schemeClr>
              </a:solidFill>
              <a:headEnd type="none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 rot="5400000">
              <a:off x="928531" y="5645036"/>
              <a:ext cx="284423" cy="0"/>
            </a:xfrm>
            <a:prstGeom prst="line">
              <a:avLst/>
            </a:prstGeom>
            <a:ln w="38100">
              <a:solidFill>
                <a:schemeClr val="accent4">
                  <a:lumMod val="50000"/>
                </a:schemeClr>
              </a:solidFill>
              <a:headEnd type="none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 стрелкой 15"/>
            <p:cNvCxnSpPr/>
            <p:nvPr/>
          </p:nvCxnSpPr>
          <p:spPr>
            <a:xfrm rot="5400000">
              <a:off x="4860272" y="5643975"/>
              <a:ext cx="282301" cy="0"/>
            </a:xfrm>
            <a:prstGeom prst="straightConnector1">
              <a:avLst/>
            </a:prstGeom>
            <a:ln w="38100">
              <a:solidFill>
                <a:schemeClr val="accent4">
                  <a:lumMod val="50000"/>
                </a:schemeClr>
              </a:solidFill>
              <a:headEnd type="none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2714625" y="1571625"/>
            <a:ext cx="10715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chemeClr val="accent4">
                    <a:lumMod val="50000"/>
                  </a:schemeClr>
                </a:solidFill>
                <a:latin typeface="+mn-lt"/>
                <a:cs typeface="+mn-cs"/>
              </a:rPr>
              <a:t>что? </a:t>
            </a:r>
          </a:p>
        </p:txBody>
      </p:sp>
      <p:sp>
        <p:nvSpPr>
          <p:cNvPr id="19" name="Arc 108"/>
          <p:cNvSpPr>
            <a:spLocks noChangeAspect="1"/>
          </p:cNvSpPr>
          <p:nvPr/>
        </p:nvSpPr>
        <p:spPr bwMode="auto">
          <a:xfrm rot="18358647">
            <a:off x="4502944" y="1840706"/>
            <a:ext cx="447675" cy="588963"/>
          </a:xfrm>
          <a:custGeom>
            <a:avLst/>
            <a:gdLst>
              <a:gd name="G0" fmla="+- 1024 0 0"/>
              <a:gd name="G1" fmla="+- 21600 0 0"/>
              <a:gd name="G2" fmla="+- 21600 0 0"/>
              <a:gd name="T0" fmla="*/ 0 w 22624"/>
              <a:gd name="T1" fmla="*/ 24 h 31139"/>
              <a:gd name="T2" fmla="*/ 20403 w 22624"/>
              <a:gd name="T3" fmla="*/ 31139 h 31139"/>
              <a:gd name="T4" fmla="*/ 1024 w 22624"/>
              <a:gd name="T5" fmla="*/ 21600 h 31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624" h="31139" fill="none" extrusionOk="0">
                <a:moveTo>
                  <a:pt x="0" y="24"/>
                </a:moveTo>
                <a:cubicBezTo>
                  <a:pt x="341" y="8"/>
                  <a:pt x="682" y="-1"/>
                  <a:pt x="1024" y="0"/>
                </a:cubicBezTo>
                <a:cubicBezTo>
                  <a:pt x="12953" y="0"/>
                  <a:pt x="22624" y="9670"/>
                  <a:pt x="22624" y="21600"/>
                </a:cubicBezTo>
                <a:cubicBezTo>
                  <a:pt x="22624" y="24907"/>
                  <a:pt x="21864" y="28171"/>
                  <a:pt x="20403" y="31139"/>
                </a:cubicBezTo>
              </a:path>
              <a:path w="22624" h="31139" stroke="0" extrusionOk="0">
                <a:moveTo>
                  <a:pt x="0" y="24"/>
                </a:moveTo>
                <a:cubicBezTo>
                  <a:pt x="341" y="8"/>
                  <a:pt x="682" y="-1"/>
                  <a:pt x="1024" y="0"/>
                </a:cubicBezTo>
                <a:cubicBezTo>
                  <a:pt x="12953" y="0"/>
                  <a:pt x="22624" y="9670"/>
                  <a:pt x="22624" y="21600"/>
                </a:cubicBezTo>
                <a:cubicBezTo>
                  <a:pt x="22624" y="24907"/>
                  <a:pt x="21864" y="28171"/>
                  <a:pt x="20403" y="31139"/>
                </a:cubicBezTo>
                <a:lnTo>
                  <a:pt x="1024" y="21600"/>
                </a:lnTo>
                <a:close/>
              </a:path>
            </a:pathLst>
          </a:custGeom>
          <a:noFill/>
          <a:ln w="57150">
            <a:solidFill>
              <a:schemeClr val="accent5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grpSp>
        <p:nvGrpSpPr>
          <p:cNvPr id="13" name="Group 100"/>
          <p:cNvGrpSpPr>
            <a:grpSpLocks/>
          </p:cNvGrpSpPr>
          <p:nvPr/>
        </p:nvGrpSpPr>
        <p:grpSpPr bwMode="auto">
          <a:xfrm>
            <a:off x="5072063" y="1928813"/>
            <a:ext cx="642937" cy="215900"/>
            <a:chOff x="1610" y="1888"/>
            <a:chExt cx="545" cy="181"/>
          </a:xfrm>
        </p:grpSpPr>
        <p:sp>
          <p:nvSpPr>
            <p:cNvPr id="19545" name="Line 101"/>
            <p:cNvSpPr>
              <a:spLocks noChangeShapeType="1"/>
            </p:cNvSpPr>
            <p:nvPr/>
          </p:nvSpPr>
          <p:spPr bwMode="auto">
            <a:xfrm flipV="1">
              <a:off x="1610" y="1888"/>
              <a:ext cx="272" cy="181"/>
            </a:xfrm>
            <a:prstGeom prst="line">
              <a:avLst/>
            </a:prstGeom>
            <a:noFill/>
            <a:ln w="57150">
              <a:solidFill>
                <a:srgbClr val="7030A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9546" name="Line 102"/>
            <p:cNvSpPr>
              <a:spLocks noChangeShapeType="1"/>
            </p:cNvSpPr>
            <p:nvPr/>
          </p:nvSpPr>
          <p:spPr bwMode="auto">
            <a:xfrm>
              <a:off x="1882" y="1888"/>
              <a:ext cx="273" cy="181"/>
            </a:xfrm>
            <a:prstGeom prst="line">
              <a:avLst/>
            </a:prstGeom>
            <a:noFill/>
            <a:ln w="57150">
              <a:solidFill>
                <a:srgbClr val="7030A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ru-RU"/>
            </a:p>
          </p:txBody>
        </p:sp>
      </p:grpSp>
      <p:cxnSp>
        <p:nvCxnSpPr>
          <p:cNvPr id="23" name="Прямая соединительная линия 22"/>
          <p:cNvCxnSpPr/>
          <p:nvPr/>
        </p:nvCxnSpPr>
        <p:spPr>
          <a:xfrm>
            <a:off x="4786313" y="2643188"/>
            <a:ext cx="285750" cy="1587"/>
          </a:xfrm>
          <a:prstGeom prst="line">
            <a:avLst/>
          </a:prstGeom>
          <a:ln w="101600" cmpd="dbl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4500563" y="2571750"/>
            <a:ext cx="285750" cy="1588"/>
          </a:xfrm>
          <a:prstGeom prst="line">
            <a:avLst/>
          </a:prstGeom>
          <a:ln w="381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Содержимое 2"/>
          <p:cNvSpPr txBox="1">
            <a:spLocks/>
          </p:cNvSpPr>
          <p:nvPr/>
        </p:nvSpPr>
        <p:spPr bwMode="auto">
          <a:xfrm>
            <a:off x="4429125" y="2000250"/>
            <a:ext cx="471488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-342900"/>
            <a:r>
              <a:rPr lang="ru-RU" sz="3600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29" name="Line 22"/>
          <p:cNvSpPr>
            <a:spLocks noChangeShapeType="1"/>
          </p:cNvSpPr>
          <p:nvPr/>
        </p:nvSpPr>
        <p:spPr bwMode="auto">
          <a:xfrm>
            <a:off x="2000250" y="2571750"/>
            <a:ext cx="228600" cy="228600"/>
          </a:xfrm>
          <a:prstGeom prst="line">
            <a:avLst/>
          </a:prstGeom>
          <a:noFill/>
          <a:ln w="508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" name="Line 23"/>
          <p:cNvSpPr>
            <a:spLocks noChangeShapeType="1"/>
          </p:cNvSpPr>
          <p:nvPr/>
        </p:nvSpPr>
        <p:spPr bwMode="auto">
          <a:xfrm flipH="1">
            <a:off x="2000250" y="2571750"/>
            <a:ext cx="228600" cy="228600"/>
          </a:xfrm>
          <a:prstGeom prst="line">
            <a:avLst/>
          </a:prstGeom>
          <a:noFill/>
          <a:ln w="508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17" name="Группа 37"/>
          <p:cNvGrpSpPr>
            <a:grpSpLocks/>
          </p:cNvGrpSpPr>
          <p:nvPr/>
        </p:nvGrpSpPr>
        <p:grpSpPr bwMode="auto">
          <a:xfrm>
            <a:off x="2500313" y="2571750"/>
            <a:ext cx="1714500" cy="214313"/>
            <a:chOff x="1070744" y="5500702"/>
            <a:chExt cx="3930679" cy="286545"/>
          </a:xfrm>
        </p:grpSpPr>
        <p:cxnSp>
          <p:nvCxnSpPr>
            <p:cNvPr id="32" name="Прямая со стрелкой 31"/>
            <p:cNvCxnSpPr/>
            <p:nvPr/>
          </p:nvCxnSpPr>
          <p:spPr>
            <a:xfrm>
              <a:off x="1070744" y="5500702"/>
              <a:ext cx="3930679" cy="2123"/>
            </a:xfrm>
            <a:prstGeom prst="straightConnector1">
              <a:avLst/>
            </a:prstGeom>
            <a:ln w="38100">
              <a:solidFill>
                <a:schemeClr val="accent4">
                  <a:lumMod val="50000"/>
                </a:schemeClr>
              </a:solidFill>
              <a:headEnd type="none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rot="5400000">
              <a:off x="928532" y="5645037"/>
              <a:ext cx="284422" cy="0"/>
            </a:xfrm>
            <a:prstGeom prst="line">
              <a:avLst/>
            </a:prstGeom>
            <a:ln w="38100">
              <a:solidFill>
                <a:schemeClr val="accent4">
                  <a:lumMod val="50000"/>
                </a:schemeClr>
              </a:solidFill>
              <a:headEnd type="none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 стрелкой 33"/>
            <p:cNvCxnSpPr/>
            <p:nvPr/>
          </p:nvCxnSpPr>
          <p:spPr>
            <a:xfrm rot="5400000">
              <a:off x="4860273" y="5643975"/>
              <a:ext cx="282299" cy="0"/>
            </a:xfrm>
            <a:prstGeom prst="straightConnector1">
              <a:avLst/>
            </a:prstGeom>
            <a:ln w="38100">
              <a:solidFill>
                <a:schemeClr val="accent4">
                  <a:lumMod val="50000"/>
                </a:schemeClr>
              </a:solidFill>
              <a:headEnd type="none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Text Box 15"/>
          <p:cNvSpPr txBox="1">
            <a:spLocks noChangeArrowheads="1"/>
          </p:cNvSpPr>
          <p:nvPr/>
        </p:nvSpPr>
        <p:spPr bwMode="auto">
          <a:xfrm>
            <a:off x="3000375" y="2214563"/>
            <a:ext cx="10715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chemeClr val="accent4">
                    <a:lumMod val="50000"/>
                  </a:schemeClr>
                </a:solidFill>
                <a:latin typeface="+mn-lt"/>
                <a:cs typeface="+mn-cs"/>
              </a:rPr>
              <a:t>что? </a:t>
            </a:r>
          </a:p>
        </p:txBody>
      </p:sp>
      <p:sp>
        <p:nvSpPr>
          <p:cNvPr id="36" name="Arc 108"/>
          <p:cNvSpPr>
            <a:spLocks noChangeAspect="1"/>
          </p:cNvSpPr>
          <p:nvPr/>
        </p:nvSpPr>
        <p:spPr bwMode="auto">
          <a:xfrm rot="18358647">
            <a:off x="5373688" y="2384425"/>
            <a:ext cx="490537" cy="646113"/>
          </a:xfrm>
          <a:custGeom>
            <a:avLst/>
            <a:gdLst>
              <a:gd name="G0" fmla="+- 1024 0 0"/>
              <a:gd name="G1" fmla="+- 21600 0 0"/>
              <a:gd name="G2" fmla="+- 21600 0 0"/>
              <a:gd name="T0" fmla="*/ 0 w 22624"/>
              <a:gd name="T1" fmla="*/ 24 h 31139"/>
              <a:gd name="T2" fmla="*/ 20403 w 22624"/>
              <a:gd name="T3" fmla="*/ 31139 h 31139"/>
              <a:gd name="T4" fmla="*/ 1024 w 22624"/>
              <a:gd name="T5" fmla="*/ 21600 h 31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624" h="31139" fill="none" extrusionOk="0">
                <a:moveTo>
                  <a:pt x="0" y="24"/>
                </a:moveTo>
                <a:cubicBezTo>
                  <a:pt x="341" y="8"/>
                  <a:pt x="682" y="-1"/>
                  <a:pt x="1024" y="0"/>
                </a:cubicBezTo>
                <a:cubicBezTo>
                  <a:pt x="12953" y="0"/>
                  <a:pt x="22624" y="9670"/>
                  <a:pt x="22624" y="21600"/>
                </a:cubicBezTo>
                <a:cubicBezTo>
                  <a:pt x="22624" y="24907"/>
                  <a:pt x="21864" y="28171"/>
                  <a:pt x="20403" y="31139"/>
                </a:cubicBezTo>
              </a:path>
              <a:path w="22624" h="31139" stroke="0" extrusionOk="0">
                <a:moveTo>
                  <a:pt x="0" y="24"/>
                </a:moveTo>
                <a:cubicBezTo>
                  <a:pt x="341" y="8"/>
                  <a:pt x="682" y="-1"/>
                  <a:pt x="1024" y="0"/>
                </a:cubicBezTo>
                <a:cubicBezTo>
                  <a:pt x="12953" y="0"/>
                  <a:pt x="22624" y="9670"/>
                  <a:pt x="22624" y="21600"/>
                </a:cubicBezTo>
                <a:cubicBezTo>
                  <a:pt x="22624" y="24907"/>
                  <a:pt x="21864" y="28171"/>
                  <a:pt x="20403" y="31139"/>
                </a:cubicBezTo>
                <a:lnTo>
                  <a:pt x="1024" y="21600"/>
                </a:lnTo>
                <a:close/>
              </a:path>
            </a:pathLst>
          </a:custGeom>
          <a:noFill/>
          <a:ln w="57150">
            <a:solidFill>
              <a:schemeClr val="accent5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grpSp>
        <p:nvGrpSpPr>
          <p:cNvPr id="20" name="Group 100"/>
          <p:cNvGrpSpPr>
            <a:grpSpLocks/>
          </p:cNvGrpSpPr>
          <p:nvPr/>
        </p:nvGrpSpPr>
        <p:grpSpPr bwMode="auto">
          <a:xfrm>
            <a:off x="6000750" y="2500313"/>
            <a:ext cx="642938" cy="215900"/>
            <a:chOff x="1610" y="1888"/>
            <a:chExt cx="545" cy="181"/>
          </a:xfrm>
        </p:grpSpPr>
        <p:sp>
          <p:nvSpPr>
            <p:cNvPr id="19540" name="Line 101"/>
            <p:cNvSpPr>
              <a:spLocks noChangeShapeType="1"/>
            </p:cNvSpPr>
            <p:nvPr/>
          </p:nvSpPr>
          <p:spPr bwMode="auto">
            <a:xfrm flipV="1">
              <a:off x="1610" y="1888"/>
              <a:ext cx="272" cy="181"/>
            </a:xfrm>
            <a:prstGeom prst="line">
              <a:avLst/>
            </a:prstGeom>
            <a:noFill/>
            <a:ln w="57150">
              <a:solidFill>
                <a:srgbClr val="7030A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9541" name="Line 102"/>
            <p:cNvSpPr>
              <a:spLocks noChangeShapeType="1"/>
            </p:cNvSpPr>
            <p:nvPr/>
          </p:nvSpPr>
          <p:spPr bwMode="auto">
            <a:xfrm>
              <a:off x="1882" y="1888"/>
              <a:ext cx="273" cy="181"/>
            </a:xfrm>
            <a:prstGeom prst="line">
              <a:avLst/>
            </a:prstGeom>
            <a:noFill/>
            <a:ln w="57150">
              <a:solidFill>
                <a:srgbClr val="7030A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ru-RU"/>
            </a:p>
          </p:txBody>
        </p:sp>
      </p:grpSp>
      <p:cxnSp>
        <p:nvCxnSpPr>
          <p:cNvPr id="40" name="Прямая соединительная линия 39"/>
          <p:cNvCxnSpPr/>
          <p:nvPr/>
        </p:nvCxnSpPr>
        <p:spPr>
          <a:xfrm flipV="1">
            <a:off x="5643563" y="3214688"/>
            <a:ext cx="357187" cy="0"/>
          </a:xfrm>
          <a:prstGeom prst="line">
            <a:avLst/>
          </a:prstGeom>
          <a:ln w="101600" cmpd="dbl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5429250" y="3143250"/>
            <a:ext cx="285750" cy="1588"/>
          </a:xfrm>
          <a:prstGeom prst="line">
            <a:avLst/>
          </a:prstGeom>
          <a:ln w="381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Содержимое 2"/>
          <p:cNvSpPr txBox="1">
            <a:spLocks/>
          </p:cNvSpPr>
          <p:nvPr/>
        </p:nvSpPr>
        <p:spPr bwMode="auto">
          <a:xfrm>
            <a:off x="5357813" y="2571750"/>
            <a:ext cx="471487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-342900"/>
            <a:r>
              <a:rPr lang="ru-RU" sz="3600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43" name="Line 22"/>
          <p:cNvSpPr>
            <a:spLocks noChangeShapeType="1"/>
          </p:cNvSpPr>
          <p:nvPr/>
        </p:nvSpPr>
        <p:spPr bwMode="auto">
          <a:xfrm>
            <a:off x="1928813" y="3143250"/>
            <a:ext cx="228600" cy="228600"/>
          </a:xfrm>
          <a:prstGeom prst="line">
            <a:avLst/>
          </a:prstGeom>
          <a:noFill/>
          <a:ln w="508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4" name="Line 23"/>
          <p:cNvSpPr>
            <a:spLocks noChangeShapeType="1"/>
          </p:cNvSpPr>
          <p:nvPr/>
        </p:nvSpPr>
        <p:spPr bwMode="auto">
          <a:xfrm flipH="1">
            <a:off x="1928813" y="3143250"/>
            <a:ext cx="228600" cy="228600"/>
          </a:xfrm>
          <a:prstGeom prst="line">
            <a:avLst/>
          </a:prstGeom>
          <a:noFill/>
          <a:ln w="508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1" name="Группа 37"/>
          <p:cNvGrpSpPr>
            <a:grpSpLocks/>
          </p:cNvGrpSpPr>
          <p:nvPr/>
        </p:nvGrpSpPr>
        <p:grpSpPr bwMode="auto">
          <a:xfrm>
            <a:off x="2428875" y="3214688"/>
            <a:ext cx="1714500" cy="214312"/>
            <a:chOff x="1070744" y="5500702"/>
            <a:chExt cx="3930679" cy="286545"/>
          </a:xfrm>
        </p:grpSpPr>
        <p:cxnSp>
          <p:nvCxnSpPr>
            <p:cNvPr id="46" name="Прямая со стрелкой 45"/>
            <p:cNvCxnSpPr/>
            <p:nvPr/>
          </p:nvCxnSpPr>
          <p:spPr>
            <a:xfrm>
              <a:off x="1070744" y="5500702"/>
              <a:ext cx="3930679" cy="2122"/>
            </a:xfrm>
            <a:prstGeom prst="straightConnector1">
              <a:avLst/>
            </a:prstGeom>
            <a:ln w="38100">
              <a:solidFill>
                <a:schemeClr val="accent4">
                  <a:lumMod val="50000"/>
                </a:schemeClr>
              </a:solidFill>
              <a:headEnd type="none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/>
            <p:cNvCxnSpPr/>
            <p:nvPr/>
          </p:nvCxnSpPr>
          <p:spPr>
            <a:xfrm rot="5400000">
              <a:off x="928531" y="5645036"/>
              <a:ext cx="284423" cy="0"/>
            </a:xfrm>
            <a:prstGeom prst="line">
              <a:avLst/>
            </a:prstGeom>
            <a:ln w="38100">
              <a:solidFill>
                <a:schemeClr val="accent4">
                  <a:lumMod val="50000"/>
                </a:schemeClr>
              </a:solidFill>
              <a:headEnd type="none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 стрелкой 47"/>
            <p:cNvCxnSpPr/>
            <p:nvPr/>
          </p:nvCxnSpPr>
          <p:spPr>
            <a:xfrm rot="5400000">
              <a:off x="4860272" y="5643975"/>
              <a:ext cx="282301" cy="0"/>
            </a:xfrm>
            <a:prstGeom prst="straightConnector1">
              <a:avLst/>
            </a:prstGeom>
            <a:ln w="38100">
              <a:solidFill>
                <a:schemeClr val="accent4">
                  <a:lumMod val="50000"/>
                </a:schemeClr>
              </a:solidFill>
              <a:headEnd type="none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Text Box 15"/>
          <p:cNvSpPr txBox="1">
            <a:spLocks noChangeArrowheads="1"/>
          </p:cNvSpPr>
          <p:nvPr/>
        </p:nvSpPr>
        <p:spPr bwMode="auto">
          <a:xfrm>
            <a:off x="3071813" y="2857500"/>
            <a:ext cx="10715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chemeClr val="accent4">
                    <a:lumMod val="50000"/>
                  </a:schemeClr>
                </a:solidFill>
                <a:latin typeface="+mn-lt"/>
                <a:cs typeface="+mn-cs"/>
              </a:rPr>
              <a:t>что? </a:t>
            </a:r>
          </a:p>
        </p:txBody>
      </p:sp>
      <p:sp>
        <p:nvSpPr>
          <p:cNvPr id="50" name="Arc 108"/>
          <p:cNvSpPr>
            <a:spLocks noChangeAspect="1"/>
          </p:cNvSpPr>
          <p:nvPr/>
        </p:nvSpPr>
        <p:spPr bwMode="auto">
          <a:xfrm rot="18358647">
            <a:off x="4445000" y="3027363"/>
            <a:ext cx="490538" cy="646112"/>
          </a:xfrm>
          <a:custGeom>
            <a:avLst/>
            <a:gdLst>
              <a:gd name="G0" fmla="+- 1024 0 0"/>
              <a:gd name="G1" fmla="+- 21600 0 0"/>
              <a:gd name="G2" fmla="+- 21600 0 0"/>
              <a:gd name="T0" fmla="*/ 0 w 22624"/>
              <a:gd name="T1" fmla="*/ 24 h 31139"/>
              <a:gd name="T2" fmla="*/ 20403 w 22624"/>
              <a:gd name="T3" fmla="*/ 31139 h 31139"/>
              <a:gd name="T4" fmla="*/ 1024 w 22624"/>
              <a:gd name="T5" fmla="*/ 21600 h 31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624" h="31139" fill="none" extrusionOk="0">
                <a:moveTo>
                  <a:pt x="0" y="24"/>
                </a:moveTo>
                <a:cubicBezTo>
                  <a:pt x="341" y="8"/>
                  <a:pt x="682" y="-1"/>
                  <a:pt x="1024" y="0"/>
                </a:cubicBezTo>
                <a:cubicBezTo>
                  <a:pt x="12953" y="0"/>
                  <a:pt x="22624" y="9670"/>
                  <a:pt x="22624" y="21600"/>
                </a:cubicBezTo>
                <a:cubicBezTo>
                  <a:pt x="22624" y="24907"/>
                  <a:pt x="21864" y="28171"/>
                  <a:pt x="20403" y="31139"/>
                </a:cubicBezTo>
              </a:path>
              <a:path w="22624" h="31139" stroke="0" extrusionOk="0">
                <a:moveTo>
                  <a:pt x="0" y="24"/>
                </a:moveTo>
                <a:cubicBezTo>
                  <a:pt x="341" y="8"/>
                  <a:pt x="682" y="-1"/>
                  <a:pt x="1024" y="0"/>
                </a:cubicBezTo>
                <a:cubicBezTo>
                  <a:pt x="12953" y="0"/>
                  <a:pt x="22624" y="9670"/>
                  <a:pt x="22624" y="21600"/>
                </a:cubicBezTo>
                <a:cubicBezTo>
                  <a:pt x="22624" y="24907"/>
                  <a:pt x="21864" y="28171"/>
                  <a:pt x="20403" y="31139"/>
                </a:cubicBezTo>
                <a:lnTo>
                  <a:pt x="1024" y="21600"/>
                </a:lnTo>
                <a:close/>
              </a:path>
            </a:pathLst>
          </a:custGeom>
          <a:noFill/>
          <a:ln w="57150">
            <a:solidFill>
              <a:schemeClr val="accent5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grpSp>
        <p:nvGrpSpPr>
          <p:cNvPr id="22" name="Group 100"/>
          <p:cNvGrpSpPr>
            <a:grpSpLocks/>
          </p:cNvGrpSpPr>
          <p:nvPr/>
        </p:nvGrpSpPr>
        <p:grpSpPr bwMode="auto">
          <a:xfrm>
            <a:off x="5072063" y="3143250"/>
            <a:ext cx="571500" cy="215900"/>
            <a:chOff x="1610" y="1888"/>
            <a:chExt cx="545" cy="181"/>
          </a:xfrm>
        </p:grpSpPr>
        <p:sp>
          <p:nvSpPr>
            <p:cNvPr id="19535" name="Line 101"/>
            <p:cNvSpPr>
              <a:spLocks noChangeShapeType="1"/>
            </p:cNvSpPr>
            <p:nvPr/>
          </p:nvSpPr>
          <p:spPr bwMode="auto">
            <a:xfrm flipV="1">
              <a:off x="1610" y="1888"/>
              <a:ext cx="272" cy="181"/>
            </a:xfrm>
            <a:prstGeom prst="line">
              <a:avLst/>
            </a:prstGeom>
            <a:noFill/>
            <a:ln w="57150">
              <a:solidFill>
                <a:srgbClr val="7030A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9536" name="Line 102"/>
            <p:cNvSpPr>
              <a:spLocks noChangeShapeType="1"/>
            </p:cNvSpPr>
            <p:nvPr/>
          </p:nvSpPr>
          <p:spPr bwMode="auto">
            <a:xfrm>
              <a:off x="1882" y="1888"/>
              <a:ext cx="273" cy="181"/>
            </a:xfrm>
            <a:prstGeom prst="line">
              <a:avLst/>
            </a:prstGeom>
            <a:noFill/>
            <a:ln w="57150">
              <a:solidFill>
                <a:srgbClr val="7030A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ru-RU"/>
            </a:p>
          </p:txBody>
        </p:sp>
      </p:grpSp>
      <p:cxnSp>
        <p:nvCxnSpPr>
          <p:cNvPr id="54" name="Прямая соединительная линия 53"/>
          <p:cNvCxnSpPr/>
          <p:nvPr/>
        </p:nvCxnSpPr>
        <p:spPr>
          <a:xfrm>
            <a:off x="4714875" y="3714750"/>
            <a:ext cx="357188" cy="1588"/>
          </a:xfrm>
          <a:prstGeom prst="line">
            <a:avLst/>
          </a:prstGeom>
          <a:ln w="101600" cmpd="dbl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4429125" y="3714750"/>
            <a:ext cx="285750" cy="1588"/>
          </a:xfrm>
          <a:prstGeom prst="line">
            <a:avLst/>
          </a:prstGeom>
          <a:ln w="381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Содержимое 2"/>
          <p:cNvSpPr txBox="1">
            <a:spLocks/>
          </p:cNvSpPr>
          <p:nvPr/>
        </p:nvSpPr>
        <p:spPr bwMode="auto">
          <a:xfrm>
            <a:off x="4357688" y="3143250"/>
            <a:ext cx="471487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-342900"/>
            <a:r>
              <a:rPr lang="ru-RU" sz="3600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57" name="Line 22"/>
          <p:cNvSpPr>
            <a:spLocks noChangeShapeType="1"/>
          </p:cNvSpPr>
          <p:nvPr/>
        </p:nvSpPr>
        <p:spPr bwMode="auto">
          <a:xfrm>
            <a:off x="1928813" y="3714750"/>
            <a:ext cx="228600" cy="228600"/>
          </a:xfrm>
          <a:prstGeom prst="line">
            <a:avLst/>
          </a:prstGeom>
          <a:noFill/>
          <a:ln w="508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8" name="Line 23"/>
          <p:cNvSpPr>
            <a:spLocks noChangeShapeType="1"/>
          </p:cNvSpPr>
          <p:nvPr/>
        </p:nvSpPr>
        <p:spPr bwMode="auto">
          <a:xfrm flipH="1">
            <a:off x="1928813" y="3714750"/>
            <a:ext cx="228600" cy="228600"/>
          </a:xfrm>
          <a:prstGeom prst="line">
            <a:avLst/>
          </a:prstGeom>
          <a:noFill/>
          <a:ln w="508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5" name="Группа 37"/>
          <p:cNvGrpSpPr>
            <a:grpSpLocks/>
          </p:cNvGrpSpPr>
          <p:nvPr/>
        </p:nvGrpSpPr>
        <p:grpSpPr bwMode="auto">
          <a:xfrm>
            <a:off x="2500313" y="3786188"/>
            <a:ext cx="1643062" cy="214312"/>
            <a:chOff x="1070744" y="5500702"/>
            <a:chExt cx="3930679" cy="286545"/>
          </a:xfrm>
        </p:grpSpPr>
        <p:cxnSp>
          <p:nvCxnSpPr>
            <p:cNvPr id="60" name="Прямая со стрелкой 59"/>
            <p:cNvCxnSpPr/>
            <p:nvPr/>
          </p:nvCxnSpPr>
          <p:spPr>
            <a:xfrm>
              <a:off x="1070744" y="5500702"/>
              <a:ext cx="3930679" cy="2122"/>
            </a:xfrm>
            <a:prstGeom prst="straightConnector1">
              <a:avLst/>
            </a:prstGeom>
            <a:ln w="38100">
              <a:solidFill>
                <a:schemeClr val="accent4">
                  <a:lumMod val="50000"/>
                </a:schemeClr>
              </a:solidFill>
              <a:headEnd type="none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Прямая соединительная линия 60"/>
            <p:cNvCxnSpPr/>
            <p:nvPr/>
          </p:nvCxnSpPr>
          <p:spPr>
            <a:xfrm rot="5400000">
              <a:off x="928531" y="5645036"/>
              <a:ext cx="284423" cy="0"/>
            </a:xfrm>
            <a:prstGeom prst="line">
              <a:avLst/>
            </a:prstGeom>
            <a:ln w="38100">
              <a:solidFill>
                <a:schemeClr val="accent4">
                  <a:lumMod val="50000"/>
                </a:schemeClr>
              </a:solidFill>
              <a:headEnd type="none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Прямая со стрелкой 61"/>
            <p:cNvCxnSpPr/>
            <p:nvPr/>
          </p:nvCxnSpPr>
          <p:spPr>
            <a:xfrm rot="5400000">
              <a:off x="4860272" y="5643975"/>
              <a:ext cx="282301" cy="0"/>
            </a:xfrm>
            <a:prstGeom prst="straightConnector1">
              <a:avLst/>
            </a:prstGeom>
            <a:ln w="38100">
              <a:solidFill>
                <a:schemeClr val="accent4">
                  <a:lumMod val="50000"/>
                </a:schemeClr>
              </a:solidFill>
              <a:headEnd type="none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3" name="Text Box 15"/>
          <p:cNvSpPr txBox="1">
            <a:spLocks noChangeArrowheads="1"/>
          </p:cNvSpPr>
          <p:nvPr/>
        </p:nvSpPr>
        <p:spPr bwMode="auto">
          <a:xfrm>
            <a:off x="3143250" y="3429000"/>
            <a:ext cx="10715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chemeClr val="accent4">
                    <a:lumMod val="50000"/>
                  </a:schemeClr>
                </a:solidFill>
                <a:latin typeface="+mn-lt"/>
                <a:cs typeface="+mn-cs"/>
              </a:rPr>
              <a:t>что? </a:t>
            </a:r>
          </a:p>
        </p:txBody>
      </p:sp>
      <p:sp>
        <p:nvSpPr>
          <p:cNvPr id="64" name="Arc 108"/>
          <p:cNvSpPr>
            <a:spLocks noChangeAspect="1"/>
          </p:cNvSpPr>
          <p:nvPr/>
        </p:nvSpPr>
        <p:spPr bwMode="auto">
          <a:xfrm rot="18358647">
            <a:off x="4614863" y="3679825"/>
            <a:ext cx="361950" cy="479425"/>
          </a:xfrm>
          <a:custGeom>
            <a:avLst/>
            <a:gdLst>
              <a:gd name="G0" fmla="+- 1024 0 0"/>
              <a:gd name="G1" fmla="+- 21600 0 0"/>
              <a:gd name="G2" fmla="+- 21600 0 0"/>
              <a:gd name="T0" fmla="*/ 0 w 22624"/>
              <a:gd name="T1" fmla="*/ 24 h 31139"/>
              <a:gd name="T2" fmla="*/ 20403 w 22624"/>
              <a:gd name="T3" fmla="*/ 31139 h 31139"/>
              <a:gd name="T4" fmla="*/ 1024 w 22624"/>
              <a:gd name="T5" fmla="*/ 21600 h 31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624" h="31139" fill="none" extrusionOk="0">
                <a:moveTo>
                  <a:pt x="0" y="24"/>
                </a:moveTo>
                <a:cubicBezTo>
                  <a:pt x="341" y="8"/>
                  <a:pt x="682" y="-1"/>
                  <a:pt x="1024" y="0"/>
                </a:cubicBezTo>
                <a:cubicBezTo>
                  <a:pt x="12953" y="0"/>
                  <a:pt x="22624" y="9670"/>
                  <a:pt x="22624" y="21600"/>
                </a:cubicBezTo>
                <a:cubicBezTo>
                  <a:pt x="22624" y="24907"/>
                  <a:pt x="21864" y="28171"/>
                  <a:pt x="20403" y="31139"/>
                </a:cubicBezTo>
              </a:path>
              <a:path w="22624" h="31139" stroke="0" extrusionOk="0">
                <a:moveTo>
                  <a:pt x="0" y="24"/>
                </a:moveTo>
                <a:cubicBezTo>
                  <a:pt x="341" y="8"/>
                  <a:pt x="682" y="-1"/>
                  <a:pt x="1024" y="0"/>
                </a:cubicBezTo>
                <a:cubicBezTo>
                  <a:pt x="12953" y="0"/>
                  <a:pt x="22624" y="9670"/>
                  <a:pt x="22624" y="21600"/>
                </a:cubicBezTo>
                <a:cubicBezTo>
                  <a:pt x="22624" y="24907"/>
                  <a:pt x="21864" y="28171"/>
                  <a:pt x="20403" y="31139"/>
                </a:cubicBezTo>
                <a:lnTo>
                  <a:pt x="1024" y="21600"/>
                </a:lnTo>
                <a:close/>
              </a:path>
            </a:pathLst>
          </a:custGeom>
          <a:noFill/>
          <a:ln w="57150">
            <a:solidFill>
              <a:schemeClr val="accent5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grpSp>
        <p:nvGrpSpPr>
          <p:cNvPr id="26" name="Group 100"/>
          <p:cNvGrpSpPr>
            <a:grpSpLocks/>
          </p:cNvGrpSpPr>
          <p:nvPr/>
        </p:nvGrpSpPr>
        <p:grpSpPr bwMode="auto">
          <a:xfrm>
            <a:off x="5072063" y="3714750"/>
            <a:ext cx="214312" cy="215900"/>
            <a:chOff x="1610" y="1888"/>
            <a:chExt cx="545" cy="181"/>
          </a:xfrm>
        </p:grpSpPr>
        <p:sp>
          <p:nvSpPr>
            <p:cNvPr id="19530" name="Line 101"/>
            <p:cNvSpPr>
              <a:spLocks noChangeShapeType="1"/>
            </p:cNvSpPr>
            <p:nvPr/>
          </p:nvSpPr>
          <p:spPr bwMode="auto">
            <a:xfrm flipV="1">
              <a:off x="1610" y="1888"/>
              <a:ext cx="272" cy="181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9531" name="Line 102"/>
            <p:cNvSpPr>
              <a:spLocks noChangeShapeType="1"/>
            </p:cNvSpPr>
            <p:nvPr/>
          </p:nvSpPr>
          <p:spPr bwMode="auto">
            <a:xfrm>
              <a:off x="1882" y="1888"/>
              <a:ext cx="273" cy="181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ru-RU"/>
            </a:p>
          </p:txBody>
        </p:sp>
      </p:grpSp>
      <p:cxnSp>
        <p:nvCxnSpPr>
          <p:cNvPr id="68" name="Прямая соединительная линия 67"/>
          <p:cNvCxnSpPr/>
          <p:nvPr/>
        </p:nvCxnSpPr>
        <p:spPr>
          <a:xfrm>
            <a:off x="5000625" y="4286250"/>
            <a:ext cx="357188" cy="1588"/>
          </a:xfrm>
          <a:prstGeom prst="line">
            <a:avLst/>
          </a:prstGeom>
          <a:ln w="101600" cmpd="dbl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>
            <a:off x="4714875" y="4286250"/>
            <a:ext cx="285750" cy="1588"/>
          </a:xfrm>
          <a:prstGeom prst="line">
            <a:avLst/>
          </a:prstGeom>
          <a:ln w="381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Содержимое 2"/>
          <p:cNvSpPr txBox="1">
            <a:spLocks/>
          </p:cNvSpPr>
          <p:nvPr/>
        </p:nvSpPr>
        <p:spPr bwMode="auto">
          <a:xfrm>
            <a:off x="4643438" y="3714750"/>
            <a:ext cx="471487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-342900"/>
            <a:r>
              <a:rPr lang="ru-RU" sz="3600"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76" name="Line 22"/>
          <p:cNvSpPr>
            <a:spLocks noChangeShapeType="1"/>
          </p:cNvSpPr>
          <p:nvPr/>
        </p:nvSpPr>
        <p:spPr bwMode="auto">
          <a:xfrm>
            <a:off x="1928813" y="4286250"/>
            <a:ext cx="228600" cy="228600"/>
          </a:xfrm>
          <a:prstGeom prst="line">
            <a:avLst/>
          </a:prstGeom>
          <a:noFill/>
          <a:ln w="508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7" name="Line 23"/>
          <p:cNvSpPr>
            <a:spLocks noChangeShapeType="1"/>
          </p:cNvSpPr>
          <p:nvPr/>
        </p:nvSpPr>
        <p:spPr bwMode="auto">
          <a:xfrm flipH="1">
            <a:off x="1928813" y="4286250"/>
            <a:ext cx="228600" cy="228600"/>
          </a:xfrm>
          <a:prstGeom prst="line">
            <a:avLst/>
          </a:prstGeom>
          <a:noFill/>
          <a:ln w="508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8" name="Группа 37"/>
          <p:cNvGrpSpPr>
            <a:grpSpLocks/>
          </p:cNvGrpSpPr>
          <p:nvPr/>
        </p:nvGrpSpPr>
        <p:grpSpPr bwMode="auto">
          <a:xfrm>
            <a:off x="2357438" y="4429125"/>
            <a:ext cx="1643062" cy="142875"/>
            <a:chOff x="1070744" y="5500702"/>
            <a:chExt cx="3930679" cy="286545"/>
          </a:xfrm>
        </p:grpSpPr>
        <p:cxnSp>
          <p:nvCxnSpPr>
            <p:cNvPr id="79" name="Прямая со стрелкой 78"/>
            <p:cNvCxnSpPr/>
            <p:nvPr/>
          </p:nvCxnSpPr>
          <p:spPr>
            <a:xfrm>
              <a:off x="1070744" y="5500702"/>
              <a:ext cx="3930679" cy="0"/>
            </a:xfrm>
            <a:prstGeom prst="straightConnector1">
              <a:avLst/>
            </a:prstGeom>
            <a:ln w="38100">
              <a:solidFill>
                <a:schemeClr val="accent4">
                  <a:lumMod val="50000"/>
                </a:schemeClr>
              </a:solidFill>
              <a:headEnd type="none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Прямая соединительная линия 79"/>
            <p:cNvCxnSpPr/>
            <p:nvPr/>
          </p:nvCxnSpPr>
          <p:spPr>
            <a:xfrm rot="5400000">
              <a:off x="927470" y="5643976"/>
              <a:ext cx="286545" cy="0"/>
            </a:xfrm>
            <a:prstGeom prst="line">
              <a:avLst/>
            </a:prstGeom>
            <a:ln w="38100">
              <a:solidFill>
                <a:schemeClr val="accent4">
                  <a:lumMod val="50000"/>
                </a:schemeClr>
              </a:solidFill>
              <a:headEnd type="none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Прямая со стрелкой 80"/>
            <p:cNvCxnSpPr/>
            <p:nvPr/>
          </p:nvCxnSpPr>
          <p:spPr>
            <a:xfrm rot="5400000">
              <a:off x="4858149" y="5643976"/>
              <a:ext cx="286545" cy="0"/>
            </a:xfrm>
            <a:prstGeom prst="straightConnector1">
              <a:avLst/>
            </a:prstGeom>
            <a:ln w="38100">
              <a:solidFill>
                <a:schemeClr val="accent4">
                  <a:lumMod val="50000"/>
                </a:schemeClr>
              </a:solidFill>
              <a:headEnd type="none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2" name="Text Box 15"/>
          <p:cNvSpPr txBox="1">
            <a:spLocks noChangeArrowheads="1"/>
          </p:cNvSpPr>
          <p:nvPr/>
        </p:nvSpPr>
        <p:spPr bwMode="auto">
          <a:xfrm>
            <a:off x="2714625" y="4071938"/>
            <a:ext cx="10715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chemeClr val="accent4">
                    <a:lumMod val="50000"/>
                  </a:schemeClr>
                </a:solidFill>
                <a:latin typeface="+mn-lt"/>
                <a:cs typeface="+mn-cs"/>
              </a:rPr>
              <a:t>что? </a:t>
            </a:r>
          </a:p>
        </p:txBody>
      </p:sp>
      <p:sp>
        <p:nvSpPr>
          <p:cNvPr id="83" name="Arc 108"/>
          <p:cNvSpPr>
            <a:spLocks noChangeAspect="1"/>
          </p:cNvSpPr>
          <p:nvPr/>
        </p:nvSpPr>
        <p:spPr bwMode="auto">
          <a:xfrm rot="18358647">
            <a:off x="4191001" y="4262437"/>
            <a:ext cx="361950" cy="479425"/>
          </a:xfrm>
          <a:custGeom>
            <a:avLst/>
            <a:gdLst>
              <a:gd name="G0" fmla="+- 1024 0 0"/>
              <a:gd name="G1" fmla="+- 21600 0 0"/>
              <a:gd name="G2" fmla="+- 21600 0 0"/>
              <a:gd name="T0" fmla="*/ 0 w 22624"/>
              <a:gd name="T1" fmla="*/ 24 h 31139"/>
              <a:gd name="T2" fmla="*/ 20403 w 22624"/>
              <a:gd name="T3" fmla="*/ 31139 h 31139"/>
              <a:gd name="T4" fmla="*/ 1024 w 22624"/>
              <a:gd name="T5" fmla="*/ 21600 h 31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624" h="31139" fill="none" extrusionOk="0">
                <a:moveTo>
                  <a:pt x="0" y="24"/>
                </a:moveTo>
                <a:cubicBezTo>
                  <a:pt x="341" y="8"/>
                  <a:pt x="682" y="-1"/>
                  <a:pt x="1024" y="0"/>
                </a:cubicBezTo>
                <a:cubicBezTo>
                  <a:pt x="12953" y="0"/>
                  <a:pt x="22624" y="9670"/>
                  <a:pt x="22624" y="21600"/>
                </a:cubicBezTo>
                <a:cubicBezTo>
                  <a:pt x="22624" y="24907"/>
                  <a:pt x="21864" y="28171"/>
                  <a:pt x="20403" y="31139"/>
                </a:cubicBezTo>
              </a:path>
              <a:path w="22624" h="31139" stroke="0" extrusionOk="0">
                <a:moveTo>
                  <a:pt x="0" y="24"/>
                </a:moveTo>
                <a:cubicBezTo>
                  <a:pt x="341" y="8"/>
                  <a:pt x="682" y="-1"/>
                  <a:pt x="1024" y="0"/>
                </a:cubicBezTo>
                <a:cubicBezTo>
                  <a:pt x="12953" y="0"/>
                  <a:pt x="22624" y="9670"/>
                  <a:pt x="22624" y="21600"/>
                </a:cubicBezTo>
                <a:cubicBezTo>
                  <a:pt x="22624" y="24907"/>
                  <a:pt x="21864" y="28171"/>
                  <a:pt x="20403" y="31139"/>
                </a:cubicBezTo>
                <a:lnTo>
                  <a:pt x="1024" y="21600"/>
                </a:lnTo>
                <a:close/>
              </a:path>
            </a:pathLst>
          </a:custGeom>
          <a:noFill/>
          <a:ln w="57150">
            <a:solidFill>
              <a:schemeClr val="accent5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grpSp>
        <p:nvGrpSpPr>
          <p:cNvPr id="31" name="Group 100"/>
          <p:cNvGrpSpPr>
            <a:grpSpLocks/>
          </p:cNvGrpSpPr>
          <p:nvPr/>
        </p:nvGrpSpPr>
        <p:grpSpPr bwMode="auto">
          <a:xfrm>
            <a:off x="4643438" y="4286250"/>
            <a:ext cx="214312" cy="215900"/>
            <a:chOff x="1610" y="1888"/>
            <a:chExt cx="545" cy="181"/>
          </a:xfrm>
        </p:grpSpPr>
        <p:sp>
          <p:nvSpPr>
            <p:cNvPr id="19525" name="Line 101"/>
            <p:cNvSpPr>
              <a:spLocks noChangeShapeType="1"/>
            </p:cNvSpPr>
            <p:nvPr/>
          </p:nvSpPr>
          <p:spPr bwMode="auto">
            <a:xfrm flipV="1">
              <a:off x="1610" y="1888"/>
              <a:ext cx="272" cy="181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9526" name="Line 102"/>
            <p:cNvSpPr>
              <a:spLocks noChangeShapeType="1"/>
            </p:cNvSpPr>
            <p:nvPr/>
          </p:nvSpPr>
          <p:spPr bwMode="auto">
            <a:xfrm>
              <a:off x="1882" y="1888"/>
              <a:ext cx="273" cy="181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ru-RU"/>
            </a:p>
          </p:txBody>
        </p:sp>
      </p:grpSp>
      <p:cxnSp>
        <p:nvCxnSpPr>
          <p:cNvPr id="87" name="Прямая соединительная линия 86"/>
          <p:cNvCxnSpPr/>
          <p:nvPr/>
        </p:nvCxnSpPr>
        <p:spPr>
          <a:xfrm>
            <a:off x="4500563" y="4857750"/>
            <a:ext cx="357187" cy="1588"/>
          </a:xfrm>
          <a:prstGeom prst="line">
            <a:avLst/>
          </a:prstGeom>
          <a:ln w="101600" cmpd="dbl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>
            <a:off x="4214813" y="4857750"/>
            <a:ext cx="285750" cy="1588"/>
          </a:xfrm>
          <a:prstGeom prst="line">
            <a:avLst/>
          </a:prstGeom>
          <a:ln w="381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Содержимое 2"/>
          <p:cNvSpPr txBox="1">
            <a:spLocks/>
          </p:cNvSpPr>
          <p:nvPr/>
        </p:nvSpPr>
        <p:spPr bwMode="auto">
          <a:xfrm>
            <a:off x="4143375" y="4286250"/>
            <a:ext cx="471488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-342900"/>
            <a:r>
              <a:rPr lang="ru-RU" sz="3600"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91" name="Line 22"/>
          <p:cNvSpPr>
            <a:spLocks noChangeShapeType="1"/>
          </p:cNvSpPr>
          <p:nvPr/>
        </p:nvSpPr>
        <p:spPr bwMode="auto">
          <a:xfrm>
            <a:off x="1928813" y="4857750"/>
            <a:ext cx="228600" cy="228600"/>
          </a:xfrm>
          <a:prstGeom prst="line">
            <a:avLst/>
          </a:prstGeom>
          <a:noFill/>
          <a:ln w="508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" name="Line 23"/>
          <p:cNvSpPr>
            <a:spLocks noChangeShapeType="1"/>
          </p:cNvSpPr>
          <p:nvPr/>
        </p:nvSpPr>
        <p:spPr bwMode="auto">
          <a:xfrm flipH="1">
            <a:off x="1928813" y="4857750"/>
            <a:ext cx="228600" cy="228600"/>
          </a:xfrm>
          <a:prstGeom prst="line">
            <a:avLst/>
          </a:prstGeom>
          <a:noFill/>
          <a:ln w="508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37" name="Группа 37"/>
          <p:cNvGrpSpPr>
            <a:grpSpLocks/>
          </p:cNvGrpSpPr>
          <p:nvPr/>
        </p:nvGrpSpPr>
        <p:grpSpPr bwMode="auto">
          <a:xfrm>
            <a:off x="2286000" y="5000625"/>
            <a:ext cx="1643063" cy="214313"/>
            <a:chOff x="1070744" y="5500702"/>
            <a:chExt cx="3930679" cy="286545"/>
          </a:xfrm>
        </p:grpSpPr>
        <p:cxnSp>
          <p:nvCxnSpPr>
            <p:cNvPr id="94" name="Прямая со стрелкой 93"/>
            <p:cNvCxnSpPr/>
            <p:nvPr/>
          </p:nvCxnSpPr>
          <p:spPr>
            <a:xfrm>
              <a:off x="1070744" y="5500702"/>
              <a:ext cx="3930679" cy="2123"/>
            </a:xfrm>
            <a:prstGeom prst="straightConnector1">
              <a:avLst/>
            </a:prstGeom>
            <a:ln w="38100">
              <a:solidFill>
                <a:schemeClr val="accent4">
                  <a:lumMod val="50000"/>
                </a:schemeClr>
              </a:solidFill>
              <a:headEnd type="none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Прямая соединительная линия 94"/>
            <p:cNvCxnSpPr/>
            <p:nvPr/>
          </p:nvCxnSpPr>
          <p:spPr>
            <a:xfrm rot="5400000">
              <a:off x="928532" y="5645037"/>
              <a:ext cx="284422" cy="0"/>
            </a:xfrm>
            <a:prstGeom prst="line">
              <a:avLst/>
            </a:prstGeom>
            <a:ln w="38100">
              <a:solidFill>
                <a:schemeClr val="accent4">
                  <a:lumMod val="50000"/>
                </a:schemeClr>
              </a:solidFill>
              <a:headEnd type="none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Прямая со стрелкой 95"/>
            <p:cNvCxnSpPr/>
            <p:nvPr/>
          </p:nvCxnSpPr>
          <p:spPr>
            <a:xfrm rot="5400000">
              <a:off x="4860273" y="5643975"/>
              <a:ext cx="282299" cy="0"/>
            </a:xfrm>
            <a:prstGeom prst="straightConnector1">
              <a:avLst/>
            </a:prstGeom>
            <a:ln w="38100">
              <a:solidFill>
                <a:schemeClr val="accent4">
                  <a:lumMod val="50000"/>
                </a:schemeClr>
              </a:solidFill>
              <a:headEnd type="none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7" name="Text Box 15"/>
          <p:cNvSpPr txBox="1">
            <a:spLocks noChangeArrowheads="1"/>
          </p:cNvSpPr>
          <p:nvPr/>
        </p:nvSpPr>
        <p:spPr bwMode="auto">
          <a:xfrm>
            <a:off x="3214688" y="4643438"/>
            <a:ext cx="10715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chemeClr val="accent4">
                    <a:lumMod val="50000"/>
                  </a:schemeClr>
                </a:solidFill>
                <a:latin typeface="+mn-lt"/>
                <a:cs typeface="+mn-cs"/>
              </a:rPr>
              <a:t>что? </a:t>
            </a:r>
          </a:p>
        </p:txBody>
      </p:sp>
      <p:sp>
        <p:nvSpPr>
          <p:cNvPr id="98" name="Arc 108"/>
          <p:cNvSpPr>
            <a:spLocks noChangeAspect="1"/>
          </p:cNvSpPr>
          <p:nvPr/>
        </p:nvSpPr>
        <p:spPr bwMode="auto">
          <a:xfrm rot="18358647">
            <a:off x="4202113" y="4838700"/>
            <a:ext cx="393700" cy="520700"/>
          </a:xfrm>
          <a:custGeom>
            <a:avLst/>
            <a:gdLst>
              <a:gd name="G0" fmla="+- 1024 0 0"/>
              <a:gd name="G1" fmla="+- 21600 0 0"/>
              <a:gd name="G2" fmla="+- 21600 0 0"/>
              <a:gd name="T0" fmla="*/ 0 w 22624"/>
              <a:gd name="T1" fmla="*/ 24 h 31139"/>
              <a:gd name="T2" fmla="*/ 20403 w 22624"/>
              <a:gd name="T3" fmla="*/ 31139 h 31139"/>
              <a:gd name="T4" fmla="*/ 1024 w 22624"/>
              <a:gd name="T5" fmla="*/ 21600 h 31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624" h="31139" fill="none" extrusionOk="0">
                <a:moveTo>
                  <a:pt x="0" y="24"/>
                </a:moveTo>
                <a:cubicBezTo>
                  <a:pt x="341" y="8"/>
                  <a:pt x="682" y="-1"/>
                  <a:pt x="1024" y="0"/>
                </a:cubicBezTo>
                <a:cubicBezTo>
                  <a:pt x="12953" y="0"/>
                  <a:pt x="22624" y="9670"/>
                  <a:pt x="22624" y="21600"/>
                </a:cubicBezTo>
                <a:cubicBezTo>
                  <a:pt x="22624" y="24907"/>
                  <a:pt x="21864" y="28171"/>
                  <a:pt x="20403" y="31139"/>
                </a:cubicBezTo>
              </a:path>
              <a:path w="22624" h="31139" stroke="0" extrusionOk="0">
                <a:moveTo>
                  <a:pt x="0" y="24"/>
                </a:moveTo>
                <a:cubicBezTo>
                  <a:pt x="341" y="8"/>
                  <a:pt x="682" y="-1"/>
                  <a:pt x="1024" y="0"/>
                </a:cubicBezTo>
                <a:cubicBezTo>
                  <a:pt x="12953" y="0"/>
                  <a:pt x="22624" y="9670"/>
                  <a:pt x="22624" y="21600"/>
                </a:cubicBezTo>
                <a:cubicBezTo>
                  <a:pt x="22624" y="24907"/>
                  <a:pt x="21864" y="28171"/>
                  <a:pt x="20403" y="31139"/>
                </a:cubicBezTo>
                <a:lnTo>
                  <a:pt x="1024" y="21600"/>
                </a:lnTo>
                <a:close/>
              </a:path>
            </a:pathLst>
          </a:custGeom>
          <a:noFill/>
          <a:ln w="57150">
            <a:solidFill>
              <a:schemeClr val="accent5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grpSp>
        <p:nvGrpSpPr>
          <p:cNvPr id="38" name="Group 100"/>
          <p:cNvGrpSpPr>
            <a:grpSpLocks/>
          </p:cNvGrpSpPr>
          <p:nvPr/>
        </p:nvGrpSpPr>
        <p:grpSpPr bwMode="auto">
          <a:xfrm>
            <a:off x="4714875" y="4857750"/>
            <a:ext cx="642938" cy="215900"/>
            <a:chOff x="1610" y="1888"/>
            <a:chExt cx="545" cy="181"/>
          </a:xfrm>
        </p:grpSpPr>
        <p:sp>
          <p:nvSpPr>
            <p:cNvPr id="19520" name="Line 101"/>
            <p:cNvSpPr>
              <a:spLocks noChangeShapeType="1"/>
            </p:cNvSpPr>
            <p:nvPr/>
          </p:nvSpPr>
          <p:spPr bwMode="auto">
            <a:xfrm flipV="1">
              <a:off x="1610" y="1888"/>
              <a:ext cx="272" cy="181"/>
            </a:xfrm>
            <a:prstGeom prst="line">
              <a:avLst/>
            </a:prstGeom>
            <a:noFill/>
            <a:ln w="57150">
              <a:solidFill>
                <a:srgbClr val="7030A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9521" name="Line 102"/>
            <p:cNvSpPr>
              <a:spLocks noChangeShapeType="1"/>
            </p:cNvSpPr>
            <p:nvPr/>
          </p:nvSpPr>
          <p:spPr bwMode="auto">
            <a:xfrm>
              <a:off x="1882" y="1888"/>
              <a:ext cx="273" cy="181"/>
            </a:xfrm>
            <a:prstGeom prst="line">
              <a:avLst/>
            </a:prstGeom>
            <a:noFill/>
            <a:ln w="57150">
              <a:solidFill>
                <a:srgbClr val="7030A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ru-RU"/>
            </a:p>
          </p:txBody>
        </p:sp>
      </p:grpSp>
      <p:cxnSp>
        <p:nvCxnSpPr>
          <p:cNvPr id="102" name="Прямая соединительная линия 101"/>
          <p:cNvCxnSpPr/>
          <p:nvPr/>
        </p:nvCxnSpPr>
        <p:spPr>
          <a:xfrm>
            <a:off x="4429125" y="5429250"/>
            <a:ext cx="285750" cy="1588"/>
          </a:xfrm>
          <a:prstGeom prst="line">
            <a:avLst/>
          </a:prstGeom>
          <a:ln w="101600" cmpd="dbl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единительная линия 102"/>
          <p:cNvCxnSpPr/>
          <p:nvPr/>
        </p:nvCxnSpPr>
        <p:spPr>
          <a:xfrm>
            <a:off x="4143375" y="5500688"/>
            <a:ext cx="285750" cy="1587"/>
          </a:xfrm>
          <a:prstGeom prst="line">
            <a:avLst/>
          </a:prstGeom>
          <a:ln w="381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Содержимое 2"/>
          <p:cNvSpPr txBox="1">
            <a:spLocks/>
          </p:cNvSpPr>
          <p:nvPr/>
        </p:nvSpPr>
        <p:spPr bwMode="auto">
          <a:xfrm>
            <a:off x="4071938" y="4929188"/>
            <a:ext cx="471487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-342900"/>
            <a:r>
              <a:rPr lang="ru-RU" sz="3600">
                <a:solidFill>
                  <a:srgbClr val="FF0000"/>
                </a:solidFill>
              </a:rPr>
              <a:t>о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3.33333E-6 L 0.29323 0.0020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7" y="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1.11111E-6 L 0.30711 1.11111E-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3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1.11022E-16 L 0.30937 0.0006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5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33333E-6 L 0.30503 3.33333E-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4.07407E-6 L 0.3099 0.0023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5" y="1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08 0.00416 L 0.3092 0.0041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3" y="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2.96296E-6 L -0.38577 -2.96296E-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0712 -2.22222E-6 L 0.30712 -0.08403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2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0503 3.33333E-6 L 0.30503 0.16805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4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0937 0.00069 L 0.30937 -0.1673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84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099 0.00232 L 0.3099 0.08635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00"/>
                            </p:stCondLst>
                            <p:childTnLst>
                              <p:par>
                                <p:cTn id="9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00"/>
                            </p:stCondLst>
                            <p:childTnLst>
                              <p:par>
                                <p:cTn id="1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500"/>
                            </p:stCondLst>
                            <p:childTnLst>
                              <p:par>
                                <p:cTn id="1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000"/>
                            </p:stCondLst>
                            <p:childTnLst>
                              <p:par>
                                <p:cTn id="1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000"/>
                            </p:stCondLst>
                            <p:childTnLst>
                              <p:par>
                                <p:cTn id="1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500"/>
                            </p:stCondLst>
                            <p:childTnLst>
                              <p:par>
                                <p:cTn id="1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000"/>
                            </p:stCondLst>
                            <p:childTnLst>
                              <p:par>
                                <p:cTn id="1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500"/>
                            </p:stCondLst>
                            <p:childTnLst>
                              <p:par>
                                <p:cTn id="1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500"/>
                            </p:stCondLst>
                            <p:childTnLst>
                              <p:par>
                                <p:cTn id="16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1000"/>
                            </p:stCondLst>
                            <p:childTnLst>
                              <p:par>
                                <p:cTn id="16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2000"/>
                            </p:stCondLst>
                            <p:childTnLst>
                              <p:par>
                                <p:cTn id="1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500"/>
                            </p:stCondLst>
                            <p:childTnLst>
                              <p:par>
                                <p:cTn id="18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1000"/>
                            </p:stCondLst>
                            <p:childTnLst>
                              <p:par>
                                <p:cTn id="18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500"/>
                            </p:stCondLst>
                            <p:childTnLst>
                              <p:par>
                                <p:cTn id="19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500"/>
                            </p:stCondLst>
                            <p:childTnLst>
                              <p:par>
                                <p:cTn id="20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2000"/>
                            </p:stCondLst>
                            <p:childTnLst>
                              <p:par>
                                <p:cTn id="2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>
                            <p:stCondLst>
                              <p:cond delay="500"/>
                            </p:stCondLst>
                            <p:childTnLst>
                              <p:par>
                                <p:cTn id="2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5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500"/>
                            </p:stCondLst>
                            <p:childTnLst>
                              <p:par>
                                <p:cTn id="2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>
                            <p:stCondLst>
                              <p:cond delay="500"/>
                            </p:stCondLst>
                            <p:childTnLst>
                              <p:par>
                                <p:cTn id="25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3" fill="hold">
                            <p:stCondLst>
                              <p:cond delay="1000"/>
                            </p:stCondLst>
                            <p:childTnLst>
                              <p:par>
                                <p:cTn id="2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7" fill="hold">
                            <p:stCondLst>
                              <p:cond delay="2000"/>
                            </p:stCondLst>
                            <p:childTnLst>
                              <p:par>
                                <p:cTn id="2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0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>
                            <p:stCondLst>
                              <p:cond delay="500"/>
                            </p:stCondLst>
                            <p:childTnLst>
                              <p:par>
                                <p:cTn id="2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>
                            <p:stCondLst>
                              <p:cond delay="1000"/>
                            </p:stCondLst>
                            <p:childTnLst>
                              <p:par>
                                <p:cTn id="27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3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>
                            <p:stCondLst>
                              <p:cond delay="500"/>
                            </p:stCondLst>
                            <p:childTnLst>
                              <p:par>
                                <p:cTn id="28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6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4" grpId="0"/>
      <p:bldP spid="6" grpId="0"/>
      <p:bldP spid="6" grpId="1"/>
      <p:bldP spid="7" grpId="0"/>
      <p:bldP spid="8" grpId="0"/>
      <p:bldP spid="8" grpId="1"/>
      <p:bldP spid="9" grpId="0"/>
      <p:bldP spid="9" grpId="1"/>
      <p:bldP spid="10" grpId="0"/>
      <p:bldP spid="11" grpId="0" animBg="1"/>
      <p:bldP spid="12" grpId="0" animBg="1"/>
      <p:bldP spid="18" grpId="0"/>
      <p:bldP spid="19" grpId="0" animBg="1"/>
      <p:bldP spid="27" grpId="0"/>
      <p:bldP spid="29" grpId="0" animBg="1"/>
      <p:bldP spid="30" grpId="0" animBg="1"/>
      <p:bldP spid="35" grpId="0"/>
      <p:bldP spid="36" grpId="0" animBg="1"/>
      <p:bldP spid="42" grpId="0"/>
      <p:bldP spid="43" grpId="0" animBg="1"/>
      <p:bldP spid="44" grpId="0" animBg="1"/>
      <p:bldP spid="49" grpId="0"/>
      <p:bldP spid="50" grpId="0" animBg="1"/>
      <p:bldP spid="56" grpId="0"/>
      <p:bldP spid="57" grpId="0" animBg="1"/>
      <p:bldP spid="58" grpId="0" animBg="1"/>
      <p:bldP spid="63" grpId="0"/>
      <p:bldP spid="64" grpId="0" animBg="1"/>
      <p:bldP spid="70" grpId="0"/>
      <p:bldP spid="76" grpId="0" animBg="1"/>
      <p:bldP spid="77" grpId="0" animBg="1"/>
      <p:bldP spid="82" grpId="0"/>
      <p:bldP spid="83" grpId="0" animBg="1"/>
      <p:bldP spid="89" grpId="0"/>
      <p:bldP spid="91" grpId="0" animBg="1"/>
      <p:bldP spid="92" grpId="0" animBg="1"/>
      <p:bldP spid="97" grpId="0"/>
      <p:bldP spid="98" grpId="0" animBg="1"/>
      <p:bldP spid="10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одержимое 2"/>
          <p:cNvSpPr txBox="1">
            <a:spLocks/>
          </p:cNvSpPr>
          <p:nvPr/>
        </p:nvSpPr>
        <p:spPr>
          <a:xfrm>
            <a:off x="214313" y="2071688"/>
            <a:ext cx="3000375" cy="357187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я …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ты …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он(а)  …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мы …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вы …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они …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sz="3200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sz="3200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Содержимое 2"/>
          <p:cNvSpPr txBox="1">
            <a:spLocks/>
          </p:cNvSpPr>
          <p:nvPr/>
        </p:nvSpPr>
        <p:spPr>
          <a:xfrm>
            <a:off x="214313" y="2071688"/>
            <a:ext cx="3000375" cy="357187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положу 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положишь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положит   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положим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пол</a:t>
            </a:r>
            <a:r>
              <a:rPr lang="el-GR" sz="32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ό</a:t>
            </a:r>
            <a:r>
              <a:rPr lang="ru-RU" sz="32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жите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положат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sz="3200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sz="3200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Содержимое 2"/>
          <p:cNvSpPr txBox="1">
            <a:spLocks/>
          </p:cNvSpPr>
          <p:nvPr/>
        </p:nvSpPr>
        <p:spPr>
          <a:xfrm>
            <a:off x="6143625" y="2071688"/>
            <a:ext cx="3000375" cy="357187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кладу 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кладёшь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кладёт   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кладём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кладёте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кладут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sz="3200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sz="3200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Содержимое 2"/>
          <p:cNvSpPr txBox="1">
            <a:spLocks/>
          </p:cNvSpPr>
          <p:nvPr/>
        </p:nvSpPr>
        <p:spPr>
          <a:xfrm>
            <a:off x="6143625" y="2071688"/>
            <a:ext cx="2857500" cy="357187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я …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ты …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он(а)  …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мы …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вы …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они …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sz="3200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sz="3200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142852"/>
            <a:ext cx="7215238" cy="79693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Грамматические нормы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487" name="Содержимое 2"/>
          <p:cNvSpPr>
            <a:spLocks noGrp="1"/>
          </p:cNvSpPr>
          <p:nvPr>
            <p:ph idx="1"/>
          </p:nvPr>
        </p:nvSpPr>
        <p:spPr>
          <a:xfrm>
            <a:off x="5857875" y="857250"/>
            <a:ext cx="2971800" cy="1328738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mtClean="0">
                <a:latin typeface="Arial" charset="0"/>
                <a:cs typeface="Arial" charset="0"/>
              </a:rPr>
              <a:t>класть</a:t>
            </a:r>
          </a:p>
          <a:p>
            <a:pPr algn="ctr" eaLnBrk="1" hangingPunct="1">
              <a:buFontTx/>
              <a:buNone/>
            </a:pPr>
            <a:r>
              <a:rPr lang="ru-RU" smtClean="0">
                <a:latin typeface="Arial" charset="0"/>
                <a:cs typeface="Arial" charset="0"/>
              </a:rPr>
              <a:t>(что делать?)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285750" y="857250"/>
            <a:ext cx="3000375" cy="132873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положить</a:t>
            </a: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(что сделать?)</a:t>
            </a: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3500430" y="1285860"/>
            <a:ext cx="2143140" cy="3214710"/>
          </a:xfrm>
          <a:prstGeom prst="rect">
            <a:avLst/>
          </a:prstGeom>
          <a:gradFill flip="none" rotWithShape="1">
            <a:gsLst>
              <a:gs pos="0">
                <a:srgbClr val="FEF7E6"/>
              </a:gs>
              <a:gs pos="50000">
                <a:srgbClr val="EBFFF1"/>
              </a:gs>
              <a:gs pos="100000">
                <a:srgbClr val="EFFFEF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txBody>
          <a:bodyPr>
            <a:normAutofit lnSpcReduction="1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тетрадь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портфель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рюкзак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учебник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</a:t>
            </a:r>
            <a:r>
              <a:rPr lang="ru-RU" sz="3200" dirty="0" err="1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аша</a:t>
            </a:r>
            <a:endParaRPr lang="ru-RU" sz="3200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котлета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sz="3200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sz="3200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sz="3200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Группа 8"/>
          <p:cNvGrpSpPr>
            <a:grpSpLocks/>
          </p:cNvGrpSpPr>
          <p:nvPr/>
        </p:nvGrpSpPr>
        <p:grpSpPr bwMode="auto">
          <a:xfrm>
            <a:off x="6643688" y="857250"/>
            <a:ext cx="1571625" cy="714375"/>
            <a:chOff x="5857884" y="3357562"/>
            <a:chExt cx="1643074" cy="742950"/>
          </a:xfrm>
        </p:grpSpPr>
        <p:sp>
          <p:nvSpPr>
            <p:cNvPr id="8" name="Содержимое 2"/>
            <p:cNvSpPr txBox="1">
              <a:spLocks/>
            </p:cNvSpPr>
            <p:nvPr/>
          </p:nvSpPr>
          <p:spPr>
            <a:xfrm>
              <a:off x="5857884" y="3357562"/>
              <a:ext cx="1643074" cy="642240"/>
            </a:xfrm>
            <a:prstGeom prst="rect">
              <a:avLst/>
            </a:prstGeom>
            <a:solidFill>
              <a:srgbClr val="FCFDF9"/>
            </a:solidFill>
          </p:spPr>
          <p:txBody>
            <a:bodyPr>
              <a:normAutofit/>
            </a:bodyPr>
            <a:lstStyle/>
            <a:p>
              <a:pPr marL="342900" indent="-342900" algn="ctr" fontAlgn="auto">
                <a:spcBef>
                  <a:spcPct val="20000"/>
                </a:spcBef>
                <a:spcAft>
                  <a:spcPts val="0"/>
                </a:spcAft>
                <a:defRPr/>
              </a:pPr>
              <a:endParaRPr lang="ru-RU" sz="32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20504" name="Picture 2" descr="E:\Анимашки\Живые буквы\Знаки препинания\slovar2.gif"/>
            <p:cNvPicPr>
              <a:picLocks noChangeAspect="1" noChangeArrowheads="1" noCrop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6215074" y="3357562"/>
              <a:ext cx="952500" cy="742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3" name="Содержимое 2"/>
          <p:cNvSpPr txBox="1">
            <a:spLocks/>
          </p:cNvSpPr>
          <p:nvPr/>
        </p:nvSpPr>
        <p:spPr>
          <a:xfrm>
            <a:off x="857250" y="2071688"/>
            <a:ext cx="3000375" cy="192881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ru-RU" sz="3200" dirty="0" err="1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положѝл</a:t>
            </a:r>
            <a:r>
              <a:rPr lang="ru-RU" sz="32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(а) 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</a:t>
            </a:r>
          </a:p>
        </p:txBody>
      </p:sp>
      <p:sp>
        <p:nvSpPr>
          <p:cNvPr id="14" name="Правая фигурная скобка 13"/>
          <p:cNvSpPr/>
          <p:nvPr/>
        </p:nvSpPr>
        <p:spPr>
          <a:xfrm>
            <a:off x="1000125" y="2214563"/>
            <a:ext cx="428625" cy="1500187"/>
          </a:xfrm>
          <a:prstGeom prst="rightBrace">
            <a:avLst>
              <a:gd name="adj1" fmla="val 33095"/>
              <a:gd name="adj2" fmla="val 53175"/>
            </a:avLst>
          </a:prstGeom>
          <a:ln w="285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  </a:t>
            </a:r>
          </a:p>
        </p:txBody>
      </p:sp>
      <p:sp>
        <p:nvSpPr>
          <p:cNvPr id="15" name="Правая фигурная скобка 14"/>
          <p:cNvSpPr/>
          <p:nvPr/>
        </p:nvSpPr>
        <p:spPr>
          <a:xfrm>
            <a:off x="1000125" y="3929063"/>
            <a:ext cx="428625" cy="1500187"/>
          </a:xfrm>
          <a:prstGeom prst="rightBrace">
            <a:avLst>
              <a:gd name="adj1" fmla="val 33095"/>
              <a:gd name="adj2" fmla="val 53175"/>
            </a:avLst>
          </a:prstGeom>
          <a:ln w="285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Содержимое 2"/>
          <p:cNvSpPr txBox="1">
            <a:spLocks/>
          </p:cNvSpPr>
          <p:nvPr/>
        </p:nvSpPr>
        <p:spPr>
          <a:xfrm>
            <a:off x="785813" y="3929063"/>
            <a:ext cx="3000375" cy="178593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628650" indent="-62865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                 </a:t>
            </a:r>
            <a:r>
              <a:rPr lang="ru-RU" sz="3200" dirty="0" err="1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положѝли</a:t>
            </a:r>
            <a:endParaRPr lang="ru-RU" sz="3200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sz="3200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sz="3200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Содержимое 2"/>
          <p:cNvSpPr txBox="1">
            <a:spLocks/>
          </p:cNvSpPr>
          <p:nvPr/>
        </p:nvSpPr>
        <p:spPr>
          <a:xfrm>
            <a:off x="6786563" y="2143125"/>
            <a:ext cx="2286000" cy="192881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ru-RU" sz="3200" dirty="0" err="1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кл</a:t>
            </a:r>
            <a:r>
              <a:rPr lang="en-US" sz="32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á</a:t>
            </a:r>
            <a:r>
              <a:rPr lang="ru-RU" sz="32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л(а) 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</a:t>
            </a:r>
          </a:p>
        </p:txBody>
      </p:sp>
      <p:sp>
        <p:nvSpPr>
          <p:cNvPr id="19" name="Правая фигурная скобка 18"/>
          <p:cNvSpPr/>
          <p:nvPr/>
        </p:nvSpPr>
        <p:spPr>
          <a:xfrm>
            <a:off x="6929438" y="2286000"/>
            <a:ext cx="428625" cy="1500188"/>
          </a:xfrm>
          <a:prstGeom prst="rightBrace">
            <a:avLst>
              <a:gd name="adj1" fmla="val 33095"/>
              <a:gd name="adj2" fmla="val 53175"/>
            </a:avLst>
          </a:prstGeom>
          <a:ln w="285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  </a:t>
            </a:r>
          </a:p>
        </p:txBody>
      </p:sp>
      <p:sp>
        <p:nvSpPr>
          <p:cNvPr id="20" name="Правая фигурная скобка 19"/>
          <p:cNvSpPr/>
          <p:nvPr/>
        </p:nvSpPr>
        <p:spPr>
          <a:xfrm>
            <a:off x="6929438" y="4000500"/>
            <a:ext cx="428625" cy="1500188"/>
          </a:xfrm>
          <a:prstGeom prst="rightBrace">
            <a:avLst>
              <a:gd name="adj1" fmla="val 33095"/>
              <a:gd name="adj2" fmla="val 53175"/>
            </a:avLst>
          </a:prstGeom>
          <a:ln w="285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Содержимое 2"/>
          <p:cNvSpPr txBox="1">
            <a:spLocks/>
          </p:cNvSpPr>
          <p:nvPr/>
        </p:nvSpPr>
        <p:spPr>
          <a:xfrm>
            <a:off x="6715125" y="4000500"/>
            <a:ext cx="2214563" cy="178593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628650" indent="-62865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                 </a:t>
            </a:r>
            <a:r>
              <a:rPr lang="ru-RU" sz="3200" dirty="0" err="1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кл</a:t>
            </a:r>
            <a:r>
              <a:rPr lang="en-US" sz="32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á</a:t>
            </a:r>
            <a:r>
              <a:rPr lang="ru-RU" sz="32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ли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sz="3200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sz="3200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Содержимое 2"/>
          <p:cNvSpPr txBox="1">
            <a:spLocks/>
          </p:cNvSpPr>
          <p:nvPr/>
        </p:nvSpPr>
        <p:spPr>
          <a:xfrm>
            <a:off x="6429375" y="5500688"/>
            <a:ext cx="2071688" cy="584200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tabLst>
                <a:tab pos="266700" algn="l"/>
              </a:tabLst>
              <a:defRPr/>
            </a:pPr>
            <a:r>
              <a:rPr lang="ru-RU" sz="3200" dirty="0" err="1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кладѝ</a:t>
            </a:r>
            <a:r>
              <a:rPr lang="ru-RU" sz="32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(те)</a:t>
            </a:r>
          </a:p>
        </p:txBody>
      </p:sp>
      <p:sp>
        <p:nvSpPr>
          <p:cNvPr id="25" name="Содержимое 2"/>
          <p:cNvSpPr txBox="1">
            <a:spLocks/>
          </p:cNvSpPr>
          <p:nvPr/>
        </p:nvSpPr>
        <p:spPr>
          <a:xfrm>
            <a:off x="571500" y="5500688"/>
            <a:ext cx="2357438" cy="584200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tabLst>
                <a:tab pos="266700" algn="l"/>
              </a:tabLst>
              <a:defRPr/>
            </a:pPr>
            <a:r>
              <a:rPr lang="ru-RU" sz="3200" dirty="0" err="1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положѝ</a:t>
            </a:r>
            <a:r>
              <a:rPr lang="ru-RU" sz="32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(те)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3" dur="500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 build="p"/>
      <p:bldP spid="22" grpId="0" build="p"/>
      <p:bldP spid="11" grpId="0"/>
      <p:bldP spid="13" grpId="0"/>
      <p:bldP spid="13" grpId="1"/>
      <p:bldP spid="14" grpId="0" animBg="1"/>
      <p:bldP spid="14" grpId="1" animBg="1"/>
      <p:bldP spid="15" grpId="0" animBg="1"/>
      <p:bldP spid="15" grpId="1" animBg="1"/>
      <p:bldP spid="16" grpId="0"/>
      <p:bldP spid="16" grpId="1"/>
      <p:bldP spid="18" grpId="0"/>
      <p:bldP spid="18" grpId="1"/>
      <p:bldP spid="19" grpId="0" animBg="1"/>
      <p:bldP spid="19" grpId="1" animBg="1"/>
      <p:bldP spid="20" grpId="0" animBg="1"/>
      <p:bldP spid="20" grpId="1" animBg="1"/>
      <p:bldP spid="21" grpId="0"/>
      <p:bldP spid="21" grpId="1"/>
      <p:bldP spid="24" grpId="0"/>
      <p:bldP spid="2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572560" cy="1225536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Составьте два предложения с данными словосочетаниями. Объясните написание пропущенных букв.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507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543175"/>
          </a:xfrm>
        </p:spPr>
        <p:txBody>
          <a:bodyPr/>
          <a:lstStyle/>
          <a:p>
            <a:pPr eaLnBrk="1" hangingPunct="1"/>
            <a:r>
              <a:rPr lang="ru-RU" smtClean="0">
                <a:latin typeface="Arial" charset="0"/>
                <a:cs typeface="Arial" charset="0"/>
              </a:rPr>
              <a:t>отл..жить газету</a:t>
            </a:r>
          </a:p>
          <a:p>
            <a:pPr eaLnBrk="1" hangingPunct="1"/>
            <a:r>
              <a:rPr lang="ru-RU" smtClean="0">
                <a:latin typeface="Arial" charset="0"/>
                <a:cs typeface="Arial" charset="0"/>
              </a:rPr>
              <a:t>предл..гать чашку чая</a:t>
            </a:r>
          </a:p>
          <a:p>
            <a:pPr eaLnBrk="1" hangingPunct="1"/>
            <a:r>
              <a:rPr lang="ru-RU" smtClean="0">
                <a:latin typeface="Arial" charset="0"/>
                <a:cs typeface="Arial" charset="0"/>
              </a:rPr>
              <a:t>уютно распол..житься</a:t>
            </a:r>
          </a:p>
          <a:p>
            <a:pPr eaLnBrk="1" hangingPunct="1"/>
            <a:r>
              <a:rPr lang="ru-RU" smtClean="0">
                <a:latin typeface="Arial" charset="0"/>
                <a:cs typeface="Arial" charset="0"/>
              </a:rPr>
              <a:t>ул..жить куклу</a:t>
            </a:r>
          </a:p>
        </p:txBody>
      </p:sp>
      <p:sp>
        <p:nvSpPr>
          <p:cNvPr id="4" name="Овал 3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6500826" y="6037280"/>
            <a:ext cx="2406637" cy="621585"/>
          </a:xfrm>
          <a:prstGeom prst="ellipse">
            <a:avLst/>
          </a:prstGeom>
          <a:gradFill flip="none" rotWithShape="1">
            <a:gsLst>
              <a:gs pos="0">
                <a:srgbClr val="C7B08B"/>
              </a:gs>
              <a:gs pos="37000">
                <a:schemeClr val="bg2"/>
              </a:gs>
              <a:gs pos="50000">
                <a:srgbClr val="FFF0C9"/>
              </a:gs>
              <a:gs pos="64000">
                <a:schemeClr val="bg2"/>
              </a:gs>
              <a:gs pos="100000">
                <a:srgbClr val="C4A676"/>
              </a:gs>
            </a:gsLst>
            <a:lin ang="2700000" scaled="1"/>
            <a:tileRect/>
          </a:gradFill>
          <a:ln>
            <a:noFill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tIns="36000" rIns="36000" bIns="36000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Проверка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Содержимое 2"/>
          <p:cNvSpPr>
            <a:spLocks noGrp="1"/>
          </p:cNvSpPr>
          <p:nvPr>
            <p:ph idx="1"/>
          </p:nvPr>
        </p:nvSpPr>
        <p:spPr>
          <a:xfrm>
            <a:off x="428625" y="1857375"/>
            <a:ext cx="8229600" cy="3571875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ru-RU" smtClean="0">
                <a:latin typeface="Arial" charset="0"/>
                <a:cs typeface="Arial" charset="0"/>
              </a:rPr>
              <a:t>отл..жить газету</a:t>
            </a:r>
          </a:p>
          <a:p>
            <a:pPr eaLnBrk="1" hangingPunct="1">
              <a:lnSpc>
                <a:spcPct val="150000"/>
              </a:lnSpc>
            </a:pPr>
            <a:r>
              <a:rPr lang="ru-RU" smtClean="0">
                <a:latin typeface="Arial" charset="0"/>
                <a:cs typeface="Arial" charset="0"/>
              </a:rPr>
              <a:t>предл..гать чашку чая</a:t>
            </a:r>
          </a:p>
          <a:p>
            <a:pPr eaLnBrk="1" hangingPunct="1">
              <a:lnSpc>
                <a:spcPct val="150000"/>
              </a:lnSpc>
            </a:pPr>
            <a:r>
              <a:rPr lang="ru-RU" smtClean="0">
                <a:latin typeface="Arial" charset="0"/>
                <a:cs typeface="Arial" charset="0"/>
              </a:rPr>
              <a:t>уютно распол..житься</a:t>
            </a:r>
          </a:p>
          <a:p>
            <a:pPr eaLnBrk="1" hangingPunct="1">
              <a:lnSpc>
                <a:spcPct val="150000"/>
              </a:lnSpc>
            </a:pPr>
            <a:r>
              <a:rPr lang="ru-RU" smtClean="0">
                <a:latin typeface="Arial" charset="0"/>
                <a:cs typeface="Arial" charset="0"/>
              </a:rPr>
              <a:t>ул..жить куклу</a:t>
            </a:r>
          </a:p>
        </p:txBody>
      </p:sp>
      <p:sp>
        <p:nvSpPr>
          <p:cNvPr id="54" name="Содержимое 2"/>
          <p:cNvSpPr txBox="1">
            <a:spLocks/>
          </p:cNvSpPr>
          <p:nvPr/>
        </p:nvSpPr>
        <p:spPr bwMode="auto">
          <a:xfrm>
            <a:off x="1214438" y="4500563"/>
            <a:ext cx="47148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-342900"/>
            <a:r>
              <a:rPr lang="ru-RU" sz="3200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36" name="Содержимое 2"/>
          <p:cNvSpPr txBox="1">
            <a:spLocks/>
          </p:cNvSpPr>
          <p:nvPr/>
        </p:nvSpPr>
        <p:spPr bwMode="auto">
          <a:xfrm>
            <a:off x="3357563" y="3643313"/>
            <a:ext cx="47148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-342900"/>
            <a:r>
              <a:rPr lang="ru-RU" sz="3200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572560" cy="1225536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Составьте два предложения с данными словосочетаниями. Объясните написание пропущенных букв.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Arc 108"/>
          <p:cNvSpPr>
            <a:spLocks noChangeAspect="1"/>
          </p:cNvSpPr>
          <p:nvPr/>
        </p:nvSpPr>
        <p:spPr bwMode="auto">
          <a:xfrm rot="18358647">
            <a:off x="1421607" y="1867693"/>
            <a:ext cx="501650" cy="588963"/>
          </a:xfrm>
          <a:custGeom>
            <a:avLst/>
            <a:gdLst>
              <a:gd name="G0" fmla="+- 1024 0 0"/>
              <a:gd name="G1" fmla="+- 21600 0 0"/>
              <a:gd name="G2" fmla="+- 21600 0 0"/>
              <a:gd name="T0" fmla="*/ 0 w 22624"/>
              <a:gd name="T1" fmla="*/ 24 h 31139"/>
              <a:gd name="T2" fmla="*/ 20403 w 22624"/>
              <a:gd name="T3" fmla="*/ 31139 h 31139"/>
              <a:gd name="T4" fmla="*/ 1024 w 22624"/>
              <a:gd name="T5" fmla="*/ 21600 h 31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624" h="31139" fill="none" extrusionOk="0">
                <a:moveTo>
                  <a:pt x="0" y="24"/>
                </a:moveTo>
                <a:cubicBezTo>
                  <a:pt x="341" y="8"/>
                  <a:pt x="682" y="-1"/>
                  <a:pt x="1024" y="0"/>
                </a:cubicBezTo>
                <a:cubicBezTo>
                  <a:pt x="12953" y="0"/>
                  <a:pt x="22624" y="9670"/>
                  <a:pt x="22624" y="21600"/>
                </a:cubicBezTo>
                <a:cubicBezTo>
                  <a:pt x="22624" y="24907"/>
                  <a:pt x="21864" y="28171"/>
                  <a:pt x="20403" y="31139"/>
                </a:cubicBezTo>
              </a:path>
              <a:path w="22624" h="31139" stroke="0" extrusionOk="0">
                <a:moveTo>
                  <a:pt x="0" y="24"/>
                </a:moveTo>
                <a:cubicBezTo>
                  <a:pt x="341" y="8"/>
                  <a:pt x="682" y="-1"/>
                  <a:pt x="1024" y="0"/>
                </a:cubicBezTo>
                <a:cubicBezTo>
                  <a:pt x="12953" y="0"/>
                  <a:pt x="22624" y="9670"/>
                  <a:pt x="22624" y="21600"/>
                </a:cubicBezTo>
                <a:cubicBezTo>
                  <a:pt x="22624" y="24907"/>
                  <a:pt x="21864" y="28171"/>
                  <a:pt x="20403" y="31139"/>
                </a:cubicBezTo>
                <a:lnTo>
                  <a:pt x="1024" y="21600"/>
                </a:lnTo>
                <a:close/>
              </a:path>
            </a:pathLst>
          </a:custGeom>
          <a:noFill/>
          <a:ln w="57150">
            <a:solidFill>
              <a:schemeClr val="accent5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grpSp>
        <p:nvGrpSpPr>
          <p:cNvPr id="3" name="Group 100"/>
          <p:cNvGrpSpPr>
            <a:grpSpLocks/>
          </p:cNvGrpSpPr>
          <p:nvPr/>
        </p:nvGrpSpPr>
        <p:grpSpPr bwMode="auto">
          <a:xfrm>
            <a:off x="2000250" y="2000250"/>
            <a:ext cx="214313" cy="171450"/>
            <a:chOff x="1610" y="1888"/>
            <a:chExt cx="545" cy="181"/>
          </a:xfrm>
        </p:grpSpPr>
        <p:sp>
          <p:nvSpPr>
            <p:cNvPr id="22558" name="Line 101"/>
            <p:cNvSpPr>
              <a:spLocks noChangeShapeType="1"/>
            </p:cNvSpPr>
            <p:nvPr/>
          </p:nvSpPr>
          <p:spPr bwMode="auto">
            <a:xfrm flipV="1">
              <a:off x="1610" y="1888"/>
              <a:ext cx="272" cy="181"/>
            </a:xfrm>
            <a:prstGeom prst="line">
              <a:avLst/>
            </a:prstGeom>
            <a:noFill/>
            <a:ln w="57150">
              <a:solidFill>
                <a:srgbClr val="7030A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22559" name="Line 102"/>
            <p:cNvSpPr>
              <a:spLocks noChangeShapeType="1"/>
            </p:cNvSpPr>
            <p:nvPr/>
          </p:nvSpPr>
          <p:spPr bwMode="auto">
            <a:xfrm>
              <a:off x="1882" y="1888"/>
              <a:ext cx="273" cy="181"/>
            </a:xfrm>
            <a:prstGeom prst="line">
              <a:avLst/>
            </a:prstGeom>
            <a:noFill/>
            <a:ln w="57150">
              <a:solidFill>
                <a:srgbClr val="7030A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ru-RU"/>
            </a:p>
          </p:txBody>
        </p:sp>
      </p:grpSp>
      <p:cxnSp>
        <p:nvCxnSpPr>
          <p:cNvPr id="9" name="Прямая соединительная линия 8"/>
          <p:cNvCxnSpPr/>
          <p:nvPr/>
        </p:nvCxnSpPr>
        <p:spPr>
          <a:xfrm>
            <a:off x="1714500" y="2571750"/>
            <a:ext cx="285750" cy="1588"/>
          </a:xfrm>
          <a:prstGeom prst="line">
            <a:avLst/>
          </a:prstGeom>
          <a:ln w="101600" cmpd="dbl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Содержимое 2"/>
          <p:cNvSpPr txBox="1">
            <a:spLocks/>
          </p:cNvSpPr>
          <p:nvPr/>
        </p:nvSpPr>
        <p:spPr bwMode="auto">
          <a:xfrm>
            <a:off x="1428750" y="2000250"/>
            <a:ext cx="471488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-342900"/>
            <a:r>
              <a:rPr lang="ru-RU" sz="3200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19" name="Arc 108"/>
          <p:cNvSpPr>
            <a:spLocks noChangeAspect="1"/>
          </p:cNvSpPr>
          <p:nvPr/>
        </p:nvSpPr>
        <p:spPr bwMode="auto">
          <a:xfrm rot="18358647">
            <a:off x="1887537" y="2733676"/>
            <a:ext cx="377825" cy="444500"/>
          </a:xfrm>
          <a:custGeom>
            <a:avLst/>
            <a:gdLst>
              <a:gd name="G0" fmla="+- 1024 0 0"/>
              <a:gd name="G1" fmla="+- 21600 0 0"/>
              <a:gd name="G2" fmla="+- 21600 0 0"/>
              <a:gd name="T0" fmla="*/ 0 w 22624"/>
              <a:gd name="T1" fmla="*/ 24 h 31139"/>
              <a:gd name="T2" fmla="*/ 20403 w 22624"/>
              <a:gd name="T3" fmla="*/ 31139 h 31139"/>
              <a:gd name="T4" fmla="*/ 1024 w 22624"/>
              <a:gd name="T5" fmla="*/ 21600 h 31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624" h="31139" fill="none" extrusionOk="0">
                <a:moveTo>
                  <a:pt x="0" y="24"/>
                </a:moveTo>
                <a:cubicBezTo>
                  <a:pt x="341" y="8"/>
                  <a:pt x="682" y="-1"/>
                  <a:pt x="1024" y="0"/>
                </a:cubicBezTo>
                <a:cubicBezTo>
                  <a:pt x="12953" y="0"/>
                  <a:pt x="22624" y="9670"/>
                  <a:pt x="22624" y="21600"/>
                </a:cubicBezTo>
                <a:cubicBezTo>
                  <a:pt x="22624" y="24907"/>
                  <a:pt x="21864" y="28171"/>
                  <a:pt x="20403" y="31139"/>
                </a:cubicBezTo>
              </a:path>
              <a:path w="22624" h="31139" stroke="0" extrusionOk="0">
                <a:moveTo>
                  <a:pt x="0" y="24"/>
                </a:moveTo>
                <a:cubicBezTo>
                  <a:pt x="341" y="8"/>
                  <a:pt x="682" y="-1"/>
                  <a:pt x="1024" y="0"/>
                </a:cubicBezTo>
                <a:cubicBezTo>
                  <a:pt x="12953" y="0"/>
                  <a:pt x="22624" y="9670"/>
                  <a:pt x="22624" y="21600"/>
                </a:cubicBezTo>
                <a:cubicBezTo>
                  <a:pt x="22624" y="24907"/>
                  <a:pt x="21864" y="28171"/>
                  <a:pt x="20403" y="31139"/>
                </a:cubicBezTo>
                <a:lnTo>
                  <a:pt x="1024" y="21600"/>
                </a:lnTo>
                <a:close/>
              </a:path>
            </a:pathLst>
          </a:custGeom>
          <a:noFill/>
          <a:ln w="57150">
            <a:solidFill>
              <a:schemeClr val="accent5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grpSp>
        <p:nvGrpSpPr>
          <p:cNvPr id="4" name="Group 100"/>
          <p:cNvGrpSpPr>
            <a:grpSpLocks/>
          </p:cNvGrpSpPr>
          <p:nvPr/>
        </p:nvGrpSpPr>
        <p:grpSpPr bwMode="auto">
          <a:xfrm>
            <a:off x="2428875" y="2857500"/>
            <a:ext cx="214313" cy="171450"/>
            <a:chOff x="1610" y="1888"/>
            <a:chExt cx="545" cy="181"/>
          </a:xfrm>
        </p:grpSpPr>
        <p:sp>
          <p:nvSpPr>
            <p:cNvPr id="22556" name="Line 101"/>
            <p:cNvSpPr>
              <a:spLocks noChangeShapeType="1"/>
            </p:cNvSpPr>
            <p:nvPr/>
          </p:nvSpPr>
          <p:spPr bwMode="auto">
            <a:xfrm flipV="1">
              <a:off x="1610" y="1888"/>
              <a:ext cx="272" cy="181"/>
            </a:xfrm>
            <a:prstGeom prst="line">
              <a:avLst/>
            </a:prstGeom>
            <a:noFill/>
            <a:ln w="57150">
              <a:solidFill>
                <a:srgbClr val="0070C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22557" name="Line 102"/>
            <p:cNvSpPr>
              <a:spLocks noChangeShapeType="1"/>
            </p:cNvSpPr>
            <p:nvPr/>
          </p:nvSpPr>
          <p:spPr bwMode="auto">
            <a:xfrm>
              <a:off x="1882" y="1888"/>
              <a:ext cx="273" cy="181"/>
            </a:xfrm>
            <a:prstGeom prst="line">
              <a:avLst/>
            </a:prstGeom>
            <a:noFill/>
            <a:ln w="57150">
              <a:solidFill>
                <a:srgbClr val="0070C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ru-RU"/>
            </a:p>
          </p:txBody>
        </p:sp>
      </p:grpSp>
      <p:cxnSp>
        <p:nvCxnSpPr>
          <p:cNvPr id="23" name="Прямая соединительная линия 22"/>
          <p:cNvCxnSpPr/>
          <p:nvPr/>
        </p:nvCxnSpPr>
        <p:spPr>
          <a:xfrm>
            <a:off x="2214563" y="3357563"/>
            <a:ext cx="357187" cy="1587"/>
          </a:xfrm>
          <a:prstGeom prst="line">
            <a:avLst/>
          </a:prstGeom>
          <a:ln w="101600" cmpd="dbl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Содержимое 2"/>
          <p:cNvSpPr txBox="1">
            <a:spLocks/>
          </p:cNvSpPr>
          <p:nvPr/>
        </p:nvSpPr>
        <p:spPr bwMode="auto">
          <a:xfrm>
            <a:off x="1928813" y="2857500"/>
            <a:ext cx="471487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-342900"/>
            <a:r>
              <a:rPr lang="ru-RU" sz="3200">
                <a:solidFill>
                  <a:srgbClr val="FF0000"/>
                </a:solidFill>
              </a:rPr>
              <a:t>а</a:t>
            </a: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1428750" y="2571750"/>
            <a:ext cx="285750" cy="1588"/>
          </a:xfrm>
          <a:prstGeom prst="line">
            <a:avLst/>
          </a:prstGeom>
          <a:ln w="381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1928813" y="3357563"/>
            <a:ext cx="285750" cy="1587"/>
          </a:xfrm>
          <a:prstGeom prst="line">
            <a:avLst/>
          </a:prstGeom>
          <a:ln w="381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3357563" y="4214813"/>
            <a:ext cx="285750" cy="1587"/>
          </a:xfrm>
          <a:prstGeom prst="line">
            <a:avLst/>
          </a:prstGeom>
          <a:ln w="381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1285875" y="5072063"/>
            <a:ext cx="285750" cy="1587"/>
          </a:xfrm>
          <a:prstGeom prst="line">
            <a:avLst/>
          </a:prstGeom>
          <a:ln w="381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Arc 108"/>
          <p:cNvSpPr>
            <a:spLocks noChangeAspect="1"/>
          </p:cNvSpPr>
          <p:nvPr/>
        </p:nvSpPr>
        <p:spPr bwMode="auto">
          <a:xfrm rot="18358647">
            <a:off x="3350419" y="3510757"/>
            <a:ext cx="501650" cy="588962"/>
          </a:xfrm>
          <a:custGeom>
            <a:avLst/>
            <a:gdLst>
              <a:gd name="G0" fmla="+- 1024 0 0"/>
              <a:gd name="G1" fmla="+- 21600 0 0"/>
              <a:gd name="G2" fmla="+- 21600 0 0"/>
              <a:gd name="T0" fmla="*/ 0 w 22624"/>
              <a:gd name="T1" fmla="*/ 24 h 31139"/>
              <a:gd name="T2" fmla="*/ 20403 w 22624"/>
              <a:gd name="T3" fmla="*/ 31139 h 31139"/>
              <a:gd name="T4" fmla="*/ 1024 w 22624"/>
              <a:gd name="T5" fmla="*/ 21600 h 31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624" h="31139" fill="none" extrusionOk="0">
                <a:moveTo>
                  <a:pt x="0" y="24"/>
                </a:moveTo>
                <a:cubicBezTo>
                  <a:pt x="341" y="8"/>
                  <a:pt x="682" y="-1"/>
                  <a:pt x="1024" y="0"/>
                </a:cubicBezTo>
                <a:cubicBezTo>
                  <a:pt x="12953" y="0"/>
                  <a:pt x="22624" y="9670"/>
                  <a:pt x="22624" y="21600"/>
                </a:cubicBezTo>
                <a:cubicBezTo>
                  <a:pt x="22624" y="24907"/>
                  <a:pt x="21864" y="28171"/>
                  <a:pt x="20403" y="31139"/>
                </a:cubicBezTo>
              </a:path>
              <a:path w="22624" h="31139" stroke="0" extrusionOk="0">
                <a:moveTo>
                  <a:pt x="0" y="24"/>
                </a:moveTo>
                <a:cubicBezTo>
                  <a:pt x="341" y="8"/>
                  <a:pt x="682" y="-1"/>
                  <a:pt x="1024" y="0"/>
                </a:cubicBezTo>
                <a:cubicBezTo>
                  <a:pt x="12953" y="0"/>
                  <a:pt x="22624" y="9670"/>
                  <a:pt x="22624" y="21600"/>
                </a:cubicBezTo>
                <a:cubicBezTo>
                  <a:pt x="22624" y="24907"/>
                  <a:pt x="21864" y="28171"/>
                  <a:pt x="20403" y="31139"/>
                </a:cubicBezTo>
                <a:lnTo>
                  <a:pt x="1024" y="21600"/>
                </a:lnTo>
                <a:close/>
              </a:path>
            </a:pathLst>
          </a:custGeom>
          <a:noFill/>
          <a:ln w="57150">
            <a:solidFill>
              <a:schemeClr val="accent5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grpSp>
        <p:nvGrpSpPr>
          <p:cNvPr id="6" name="Group 100"/>
          <p:cNvGrpSpPr>
            <a:grpSpLocks/>
          </p:cNvGrpSpPr>
          <p:nvPr/>
        </p:nvGrpSpPr>
        <p:grpSpPr bwMode="auto">
          <a:xfrm>
            <a:off x="3929063" y="3643313"/>
            <a:ext cx="214312" cy="171450"/>
            <a:chOff x="1610" y="1888"/>
            <a:chExt cx="545" cy="181"/>
          </a:xfrm>
        </p:grpSpPr>
        <p:sp>
          <p:nvSpPr>
            <p:cNvPr id="22554" name="Line 101"/>
            <p:cNvSpPr>
              <a:spLocks noChangeShapeType="1"/>
            </p:cNvSpPr>
            <p:nvPr/>
          </p:nvSpPr>
          <p:spPr bwMode="auto">
            <a:xfrm flipV="1">
              <a:off x="1610" y="1888"/>
              <a:ext cx="272" cy="181"/>
            </a:xfrm>
            <a:prstGeom prst="line">
              <a:avLst/>
            </a:prstGeom>
            <a:noFill/>
            <a:ln w="57150">
              <a:solidFill>
                <a:srgbClr val="7030A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22555" name="Line 102"/>
            <p:cNvSpPr>
              <a:spLocks noChangeShapeType="1"/>
            </p:cNvSpPr>
            <p:nvPr/>
          </p:nvSpPr>
          <p:spPr bwMode="auto">
            <a:xfrm>
              <a:off x="1882" y="1888"/>
              <a:ext cx="273" cy="181"/>
            </a:xfrm>
            <a:prstGeom prst="line">
              <a:avLst/>
            </a:prstGeom>
            <a:noFill/>
            <a:ln w="57150">
              <a:solidFill>
                <a:srgbClr val="7030A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ru-RU"/>
            </a:p>
          </p:txBody>
        </p:sp>
      </p:grpSp>
      <p:cxnSp>
        <p:nvCxnSpPr>
          <p:cNvPr id="35" name="Прямая соединительная линия 34"/>
          <p:cNvCxnSpPr/>
          <p:nvPr/>
        </p:nvCxnSpPr>
        <p:spPr>
          <a:xfrm>
            <a:off x="3643313" y="4214813"/>
            <a:ext cx="285750" cy="1587"/>
          </a:xfrm>
          <a:prstGeom prst="line">
            <a:avLst/>
          </a:prstGeom>
          <a:ln w="101600" cmpd="dbl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Arc 108"/>
          <p:cNvSpPr>
            <a:spLocks noChangeAspect="1"/>
          </p:cNvSpPr>
          <p:nvPr/>
        </p:nvSpPr>
        <p:spPr bwMode="auto">
          <a:xfrm rot="18358647">
            <a:off x="1207294" y="4368007"/>
            <a:ext cx="501650" cy="588962"/>
          </a:xfrm>
          <a:custGeom>
            <a:avLst/>
            <a:gdLst>
              <a:gd name="G0" fmla="+- 1024 0 0"/>
              <a:gd name="G1" fmla="+- 21600 0 0"/>
              <a:gd name="G2" fmla="+- 21600 0 0"/>
              <a:gd name="T0" fmla="*/ 0 w 22624"/>
              <a:gd name="T1" fmla="*/ 24 h 31139"/>
              <a:gd name="T2" fmla="*/ 20403 w 22624"/>
              <a:gd name="T3" fmla="*/ 31139 h 31139"/>
              <a:gd name="T4" fmla="*/ 1024 w 22624"/>
              <a:gd name="T5" fmla="*/ 21600 h 31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624" h="31139" fill="none" extrusionOk="0">
                <a:moveTo>
                  <a:pt x="0" y="24"/>
                </a:moveTo>
                <a:cubicBezTo>
                  <a:pt x="341" y="8"/>
                  <a:pt x="682" y="-1"/>
                  <a:pt x="1024" y="0"/>
                </a:cubicBezTo>
                <a:cubicBezTo>
                  <a:pt x="12953" y="0"/>
                  <a:pt x="22624" y="9670"/>
                  <a:pt x="22624" y="21600"/>
                </a:cubicBezTo>
                <a:cubicBezTo>
                  <a:pt x="22624" y="24907"/>
                  <a:pt x="21864" y="28171"/>
                  <a:pt x="20403" y="31139"/>
                </a:cubicBezTo>
              </a:path>
              <a:path w="22624" h="31139" stroke="0" extrusionOk="0">
                <a:moveTo>
                  <a:pt x="0" y="24"/>
                </a:moveTo>
                <a:cubicBezTo>
                  <a:pt x="341" y="8"/>
                  <a:pt x="682" y="-1"/>
                  <a:pt x="1024" y="0"/>
                </a:cubicBezTo>
                <a:cubicBezTo>
                  <a:pt x="12953" y="0"/>
                  <a:pt x="22624" y="9670"/>
                  <a:pt x="22624" y="21600"/>
                </a:cubicBezTo>
                <a:cubicBezTo>
                  <a:pt x="22624" y="24907"/>
                  <a:pt x="21864" y="28171"/>
                  <a:pt x="20403" y="31139"/>
                </a:cubicBezTo>
                <a:lnTo>
                  <a:pt x="1024" y="21600"/>
                </a:lnTo>
                <a:close/>
              </a:path>
            </a:pathLst>
          </a:custGeom>
          <a:noFill/>
          <a:ln w="57150">
            <a:solidFill>
              <a:schemeClr val="accent5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grpSp>
        <p:nvGrpSpPr>
          <p:cNvPr id="7" name="Group 100"/>
          <p:cNvGrpSpPr>
            <a:grpSpLocks/>
          </p:cNvGrpSpPr>
          <p:nvPr/>
        </p:nvGrpSpPr>
        <p:grpSpPr bwMode="auto">
          <a:xfrm>
            <a:off x="1857375" y="4500563"/>
            <a:ext cx="214313" cy="171450"/>
            <a:chOff x="1610" y="1888"/>
            <a:chExt cx="545" cy="181"/>
          </a:xfrm>
        </p:grpSpPr>
        <p:sp>
          <p:nvSpPr>
            <p:cNvPr id="22552" name="Line 101"/>
            <p:cNvSpPr>
              <a:spLocks noChangeShapeType="1"/>
            </p:cNvSpPr>
            <p:nvPr/>
          </p:nvSpPr>
          <p:spPr bwMode="auto">
            <a:xfrm flipV="1">
              <a:off x="1610" y="1888"/>
              <a:ext cx="272" cy="181"/>
            </a:xfrm>
            <a:prstGeom prst="line">
              <a:avLst/>
            </a:prstGeom>
            <a:noFill/>
            <a:ln w="57150">
              <a:solidFill>
                <a:srgbClr val="7030A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22553" name="Line 102"/>
            <p:cNvSpPr>
              <a:spLocks noChangeShapeType="1"/>
            </p:cNvSpPr>
            <p:nvPr/>
          </p:nvSpPr>
          <p:spPr bwMode="auto">
            <a:xfrm>
              <a:off x="1882" y="1888"/>
              <a:ext cx="273" cy="181"/>
            </a:xfrm>
            <a:prstGeom prst="line">
              <a:avLst/>
            </a:prstGeom>
            <a:noFill/>
            <a:ln w="57150">
              <a:solidFill>
                <a:srgbClr val="7030A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ru-RU"/>
            </a:p>
          </p:txBody>
        </p:sp>
      </p:grpSp>
      <p:cxnSp>
        <p:nvCxnSpPr>
          <p:cNvPr id="53" name="Прямая соединительная линия 52"/>
          <p:cNvCxnSpPr/>
          <p:nvPr/>
        </p:nvCxnSpPr>
        <p:spPr>
          <a:xfrm>
            <a:off x="1571625" y="5072063"/>
            <a:ext cx="285750" cy="1587"/>
          </a:xfrm>
          <a:prstGeom prst="line">
            <a:avLst/>
          </a:prstGeom>
          <a:ln w="101600" cmpd="dbl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"/>
                            </p:stCondLst>
                            <p:childTnLst>
                              <p:par>
                                <p:cTn id="9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36" grpId="0"/>
      <p:bldP spid="5" grpId="0" animBg="1"/>
      <p:bldP spid="10" grpId="0"/>
      <p:bldP spid="19" grpId="0" animBg="1"/>
      <p:bldP spid="24" grpId="0"/>
      <p:bldP spid="31" grpId="0" animBg="1"/>
      <p:bldP spid="4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Сравните слова в двух столбиках.</a:t>
            </a:r>
            <a:br>
              <a:rPr lang="ru-RU" sz="3200" dirty="0" smtClean="0">
                <a:latin typeface="Arial" pitchFamily="34" charset="0"/>
                <a:cs typeface="Arial" pitchFamily="34" charset="0"/>
              </a:rPr>
            </a:br>
            <a:r>
              <a:rPr lang="ru-RU" sz="3200" dirty="0" smtClean="0">
                <a:latin typeface="Arial" pitchFamily="34" charset="0"/>
                <a:cs typeface="Arial" pitchFamily="34" charset="0"/>
              </a:rPr>
              <a:t>Почему они распределены в две группы?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555" name="Содержимое 2"/>
          <p:cNvSpPr>
            <a:spLocks noGrp="1"/>
          </p:cNvSpPr>
          <p:nvPr>
            <p:ph idx="1"/>
          </p:nvPr>
        </p:nvSpPr>
        <p:spPr>
          <a:xfrm>
            <a:off x="1000125" y="2000250"/>
            <a:ext cx="2971800" cy="3500438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Tx/>
              <a:buNone/>
            </a:pPr>
            <a:r>
              <a:rPr lang="ru-RU" smtClean="0">
                <a:latin typeface="Arial" charset="0"/>
                <a:cs typeface="Arial" charset="0"/>
              </a:rPr>
              <a:t>предложение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ru-RU" smtClean="0">
                <a:latin typeface="Arial" charset="0"/>
                <a:cs typeface="Arial" charset="0"/>
              </a:rPr>
              <a:t>положение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ru-RU" smtClean="0">
                <a:latin typeface="Arial" charset="0"/>
                <a:cs typeface="Arial" charset="0"/>
              </a:rPr>
              <a:t>изложить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ru-RU" smtClean="0">
                <a:latin typeface="Arial" charset="0"/>
                <a:cs typeface="Arial" charset="0"/>
              </a:rPr>
              <a:t>выложить</a:t>
            </a:r>
          </a:p>
          <a:p>
            <a:pPr eaLnBrk="1" hangingPunct="1">
              <a:buFontTx/>
              <a:buNone/>
            </a:pPr>
            <a:endParaRPr lang="ru-RU" smtClean="0">
              <a:latin typeface="Arial" charset="0"/>
              <a:cs typeface="Arial" charset="0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5286375" y="2000250"/>
            <a:ext cx="2214563" cy="185737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ложь</a:t>
            </a:r>
          </a:p>
          <a:p>
            <a:pPr marL="342900" indent="-3429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ложный</a:t>
            </a:r>
          </a:p>
          <a:p>
            <a:pPr marL="342900" indent="-3429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ru-RU" sz="3200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557" name="Arc 108"/>
          <p:cNvSpPr>
            <a:spLocks noChangeAspect="1"/>
          </p:cNvSpPr>
          <p:nvPr/>
        </p:nvSpPr>
        <p:spPr bwMode="auto">
          <a:xfrm rot="-3241353">
            <a:off x="2148682" y="1983581"/>
            <a:ext cx="431800" cy="585787"/>
          </a:xfrm>
          <a:custGeom>
            <a:avLst/>
            <a:gdLst>
              <a:gd name="T0" fmla="*/ 0 w 22624"/>
              <a:gd name="T1" fmla="*/ 1064912378 h 31139"/>
              <a:gd name="T2" fmla="*/ 2147483647 w 22624"/>
              <a:gd name="T3" fmla="*/ 2147483647 h 31139"/>
              <a:gd name="T4" fmla="*/ 2147483647 w 22624"/>
              <a:gd name="T5" fmla="*/ 2147483647 h 31139"/>
              <a:gd name="T6" fmla="*/ 0 60000 65536"/>
              <a:gd name="T7" fmla="*/ 0 60000 65536"/>
              <a:gd name="T8" fmla="*/ 0 60000 65536"/>
              <a:gd name="T9" fmla="*/ 0 w 22624"/>
              <a:gd name="T10" fmla="*/ 0 h 31139"/>
              <a:gd name="T11" fmla="*/ 22624 w 22624"/>
              <a:gd name="T12" fmla="*/ 31139 h 3113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624" h="31139" fill="none" extrusionOk="0">
                <a:moveTo>
                  <a:pt x="0" y="24"/>
                </a:moveTo>
                <a:cubicBezTo>
                  <a:pt x="341" y="8"/>
                  <a:pt x="682" y="-1"/>
                  <a:pt x="1024" y="0"/>
                </a:cubicBezTo>
                <a:cubicBezTo>
                  <a:pt x="12953" y="0"/>
                  <a:pt x="22624" y="9670"/>
                  <a:pt x="22624" y="21600"/>
                </a:cubicBezTo>
                <a:cubicBezTo>
                  <a:pt x="22624" y="24907"/>
                  <a:pt x="21864" y="28171"/>
                  <a:pt x="20403" y="31139"/>
                </a:cubicBezTo>
              </a:path>
              <a:path w="22624" h="31139" stroke="0" extrusionOk="0">
                <a:moveTo>
                  <a:pt x="0" y="24"/>
                </a:moveTo>
                <a:cubicBezTo>
                  <a:pt x="341" y="8"/>
                  <a:pt x="682" y="-1"/>
                  <a:pt x="1024" y="0"/>
                </a:cubicBezTo>
                <a:cubicBezTo>
                  <a:pt x="12953" y="0"/>
                  <a:pt x="22624" y="9670"/>
                  <a:pt x="22624" y="21600"/>
                </a:cubicBezTo>
                <a:cubicBezTo>
                  <a:pt x="22624" y="24907"/>
                  <a:pt x="21864" y="28171"/>
                  <a:pt x="20403" y="31139"/>
                </a:cubicBezTo>
                <a:lnTo>
                  <a:pt x="1024" y="21600"/>
                </a:lnTo>
                <a:close/>
              </a:path>
            </a:pathLst>
          </a:custGeom>
          <a:noFill/>
          <a:ln w="5715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58" name="Arc 108"/>
          <p:cNvSpPr>
            <a:spLocks noChangeAspect="1"/>
          </p:cNvSpPr>
          <p:nvPr/>
        </p:nvSpPr>
        <p:spPr bwMode="auto">
          <a:xfrm rot="-3241353">
            <a:off x="1720057" y="2840831"/>
            <a:ext cx="431800" cy="585787"/>
          </a:xfrm>
          <a:custGeom>
            <a:avLst/>
            <a:gdLst>
              <a:gd name="T0" fmla="*/ 0 w 22624"/>
              <a:gd name="T1" fmla="*/ 1064912378 h 31139"/>
              <a:gd name="T2" fmla="*/ 2147483647 w 22624"/>
              <a:gd name="T3" fmla="*/ 2147483647 h 31139"/>
              <a:gd name="T4" fmla="*/ 2147483647 w 22624"/>
              <a:gd name="T5" fmla="*/ 2147483647 h 31139"/>
              <a:gd name="T6" fmla="*/ 0 60000 65536"/>
              <a:gd name="T7" fmla="*/ 0 60000 65536"/>
              <a:gd name="T8" fmla="*/ 0 60000 65536"/>
              <a:gd name="T9" fmla="*/ 0 w 22624"/>
              <a:gd name="T10" fmla="*/ 0 h 31139"/>
              <a:gd name="T11" fmla="*/ 22624 w 22624"/>
              <a:gd name="T12" fmla="*/ 31139 h 3113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624" h="31139" fill="none" extrusionOk="0">
                <a:moveTo>
                  <a:pt x="0" y="24"/>
                </a:moveTo>
                <a:cubicBezTo>
                  <a:pt x="341" y="8"/>
                  <a:pt x="682" y="-1"/>
                  <a:pt x="1024" y="0"/>
                </a:cubicBezTo>
                <a:cubicBezTo>
                  <a:pt x="12953" y="0"/>
                  <a:pt x="22624" y="9670"/>
                  <a:pt x="22624" y="21600"/>
                </a:cubicBezTo>
                <a:cubicBezTo>
                  <a:pt x="22624" y="24907"/>
                  <a:pt x="21864" y="28171"/>
                  <a:pt x="20403" y="31139"/>
                </a:cubicBezTo>
              </a:path>
              <a:path w="22624" h="31139" stroke="0" extrusionOk="0">
                <a:moveTo>
                  <a:pt x="0" y="24"/>
                </a:moveTo>
                <a:cubicBezTo>
                  <a:pt x="341" y="8"/>
                  <a:pt x="682" y="-1"/>
                  <a:pt x="1024" y="0"/>
                </a:cubicBezTo>
                <a:cubicBezTo>
                  <a:pt x="12953" y="0"/>
                  <a:pt x="22624" y="9670"/>
                  <a:pt x="22624" y="21600"/>
                </a:cubicBezTo>
                <a:cubicBezTo>
                  <a:pt x="22624" y="24907"/>
                  <a:pt x="21864" y="28171"/>
                  <a:pt x="20403" y="31139"/>
                </a:cubicBezTo>
                <a:lnTo>
                  <a:pt x="1024" y="21600"/>
                </a:lnTo>
                <a:close/>
              </a:path>
            </a:pathLst>
          </a:custGeom>
          <a:noFill/>
          <a:ln w="5715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59" name="Arc 108"/>
          <p:cNvSpPr>
            <a:spLocks noChangeAspect="1"/>
          </p:cNvSpPr>
          <p:nvPr/>
        </p:nvSpPr>
        <p:spPr bwMode="auto">
          <a:xfrm rot="-3241353">
            <a:off x="1720057" y="3626644"/>
            <a:ext cx="431800" cy="585787"/>
          </a:xfrm>
          <a:custGeom>
            <a:avLst/>
            <a:gdLst>
              <a:gd name="T0" fmla="*/ 0 w 22624"/>
              <a:gd name="T1" fmla="*/ 1064912378 h 31139"/>
              <a:gd name="T2" fmla="*/ 2147483647 w 22624"/>
              <a:gd name="T3" fmla="*/ 2147483647 h 31139"/>
              <a:gd name="T4" fmla="*/ 2147483647 w 22624"/>
              <a:gd name="T5" fmla="*/ 2147483647 h 31139"/>
              <a:gd name="T6" fmla="*/ 0 60000 65536"/>
              <a:gd name="T7" fmla="*/ 0 60000 65536"/>
              <a:gd name="T8" fmla="*/ 0 60000 65536"/>
              <a:gd name="T9" fmla="*/ 0 w 22624"/>
              <a:gd name="T10" fmla="*/ 0 h 31139"/>
              <a:gd name="T11" fmla="*/ 22624 w 22624"/>
              <a:gd name="T12" fmla="*/ 31139 h 3113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624" h="31139" fill="none" extrusionOk="0">
                <a:moveTo>
                  <a:pt x="0" y="24"/>
                </a:moveTo>
                <a:cubicBezTo>
                  <a:pt x="341" y="8"/>
                  <a:pt x="682" y="-1"/>
                  <a:pt x="1024" y="0"/>
                </a:cubicBezTo>
                <a:cubicBezTo>
                  <a:pt x="12953" y="0"/>
                  <a:pt x="22624" y="9670"/>
                  <a:pt x="22624" y="21600"/>
                </a:cubicBezTo>
                <a:cubicBezTo>
                  <a:pt x="22624" y="24907"/>
                  <a:pt x="21864" y="28171"/>
                  <a:pt x="20403" y="31139"/>
                </a:cubicBezTo>
              </a:path>
              <a:path w="22624" h="31139" stroke="0" extrusionOk="0">
                <a:moveTo>
                  <a:pt x="0" y="24"/>
                </a:moveTo>
                <a:cubicBezTo>
                  <a:pt x="341" y="8"/>
                  <a:pt x="682" y="-1"/>
                  <a:pt x="1024" y="0"/>
                </a:cubicBezTo>
                <a:cubicBezTo>
                  <a:pt x="12953" y="0"/>
                  <a:pt x="22624" y="9670"/>
                  <a:pt x="22624" y="21600"/>
                </a:cubicBezTo>
                <a:cubicBezTo>
                  <a:pt x="22624" y="24907"/>
                  <a:pt x="21864" y="28171"/>
                  <a:pt x="20403" y="31139"/>
                </a:cubicBezTo>
                <a:lnTo>
                  <a:pt x="1024" y="21600"/>
                </a:lnTo>
                <a:close/>
              </a:path>
            </a:pathLst>
          </a:custGeom>
          <a:noFill/>
          <a:ln w="5715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60" name="Arc 108"/>
          <p:cNvSpPr>
            <a:spLocks noChangeAspect="1"/>
          </p:cNvSpPr>
          <p:nvPr/>
        </p:nvSpPr>
        <p:spPr bwMode="auto">
          <a:xfrm rot="-3241353">
            <a:off x="1791494" y="4483894"/>
            <a:ext cx="431800" cy="585788"/>
          </a:xfrm>
          <a:custGeom>
            <a:avLst/>
            <a:gdLst>
              <a:gd name="T0" fmla="*/ 0 w 22624"/>
              <a:gd name="T1" fmla="*/ 1064917206 h 31139"/>
              <a:gd name="T2" fmla="*/ 2147483647 w 22624"/>
              <a:gd name="T3" fmla="*/ 2147483647 h 31139"/>
              <a:gd name="T4" fmla="*/ 2147483647 w 22624"/>
              <a:gd name="T5" fmla="*/ 2147483647 h 31139"/>
              <a:gd name="T6" fmla="*/ 0 60000 65536"/>
              <a:gd name="T7" fmla="*/ 0 60000 65536"/>
              <a:gd name="T8" fmla="*/ 0 60000 65536"/>
              <a:gd name="T9" fmla="*/ 0 w 22624"/>
              <a:gd name="T10" fmla="*/ 0 h 31139"/>
              <a:gd name="T11" fmla="*/ 22624 w 22624"/>
              <a:gd name="T12" fmla="*/ 31139 h 3113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624" h="31139" fill="none" extrusionOk="0">
                <a:moveTo>
                  <a:pt x="0" y="24"/>
                </a:moveTo>
                <a:cubicBezTo>
                  <a:pt x="341" y="8"/>
                  <a:pt x="682" y="-1"/>
                  <a:pt x="1024" y="0"/>
                </a:cubicBezTo>
                <a:cubicBezTo>
                  <a:pt x="12953" y="0"/>
                  <a:pt x="22624" y="9670"/>
                  <a:pt x="22624" y="21600"/>
                </a:cubicBezTo>
                <a:cubicBezTo>
                  <a:pt x="22624" y="24907"/>
                  <a:pt x="21864" y="28171"/>
                  <a:pt x="20403" y="31139"/>
                </a:cubicBezTo>
              </a:path>
              <a:path w="22624" h="31139" stroke="0" extrusionOk="0">
                <a:moveTo>
                  <a:pt x="0" y="24"/>
                </a:moveTo>
                <a:cubicBezTo>
                  <a:pt x="341" y="8"/>
                  <a:pt x="682" y="-1"/>
                  <a:pt x="1024" y="0"/>
                </a:cubicBezTo>
                <a:cubicBezTo>
                  <a:pt x="12953" y="0"/>
                  <a:pt x="22624" y="9670"/>
                  <a:pt x="22624" y="21600"/>
                </a:cubicBezTo>
                <a:cubicBezTo>
                  <a:pt x="22624" y="24907"/>
                  <a:pt x="21864" y="28171"/>
                  <a:pt x="20403" y="31139"/>
                </a:cubicBezTo>
                <a:lnTo>
                  <a:pt x="1024" y="21600"/>
                </a:lnTo>
                <a:close/>
              </a:path>
            </a:pathLst>
          </a:custGeom>
          <a:noFill/>
          <a:ln w="5715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61" name="Arc 108"/>
          <p:cNvSpPr>
            <a:spLocks noChangeAspect="1"/>
          </p:cNvSpPr>
          <p:nvPr/>
        </p:nvSpPr>
        <p:spPr bwMode="auto">
          <a:xfrm rot="-3241353">
            <a:off x="5506244" y="1983581"/>
            <a:ext cx="431800" cy="585788"/>
          </a:xfrm>
          <a:custGeom>
            <a:avLst/>
            <a:gdLst>
              <a:gd name="T0" fmla="*/ 0 w 22624"/>
              <a:gd name="T1" fmla="*/ 1064917206 h 31139"/>
              <a:gd name="T2" fmla="*/ 2147483647 w 22624"/>
              <a:gd name="T3" fmla="*/ 2147483647 h 31139"/>
              <a:gd name="T4" fmla="*/ 2147483647 w 22624"/>
              <a:gd name="T5" fmla="*/ 2147483647 h 31139"/>
              <a:gd name="T6" fmla="*/ 0 60000 65536"/>
              <a:gd name="T7" fmla="*/ 0 60000 65536"/>
              <a:gd name="T8" fmla="*/ 0 60000 65536"/>
              <a:gd name="T9" fmla="*/ 0 w 22624"/>
              <a:gd name="T10" fmla="*/ 0 h 31139"/>
              <a:gd name="T11" fmla="*/ 22624 w 22624"/>
              <a:gd name="T12" fmla="*/ 31139 h 3113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624" h="31139" fill="none" extrusionOk="0">
                <a:moveTo>
                  <a:pt x="0" y="24"/>
                </a:moveTo>
                <a:cubicBezTo>
                  <a:pt x="341" y="8"/>
                  <a:pt x="682" y="-1"/>
                  <a:pt x="1024" y="0"/>
                </a:cubicBezTo>
                <a:cubicBezTo>
                  <a:pt x="12953" y="0"/>
                  <a:pt x="22624" y="9670"/>
                  <a:pt x="22624" y="21600"/>
                </a:cubicBezTo>
                <a:cubicBezTo>
                  <a:pt x="22624" y="24907"/>
                  <a:pt x="21864" y="28171"/>
                  <a:pt x="20403" y="31139"/>
                </a:cubicBezTo>
              </a:path>
              <a:path w="22624" h="31139" stroke="0" extrusionOk="0">
                <a:moveTo>
                  <a:pt x="0" y="24"/>
                </a:moveTo>
                <a:cubicBezTo>
                  <a:pt x="341" y="8"/>
                  <a:pt x="682" y="-1"/>
                  <a:pt x="1024" y="0"/>
                </a:cubicBezTo>
                <a:cubicBezTo>
                  <a:pt x="12953" y="0"/>
                  <a:pt x="22624" y="9670"/>
                  <a:pt x="22624" y="21600"/>
                </a:cubicBezTo>
                <a:cubicBezTo>
                  <a:pt x="22624" y="24907"/>
                  <a:pt x="21864" y="28171"/>
                  <a:pt x="20403" y="31139"/>
                </a:cubicBezTo>
                <a:lnTo>
                  <a:pt x="1024" y="21600"/>
                </a:lnTo>
                <a:close/>
              </a:path>
            </a:pathLst>
          </a:custGeom>
          <a:noFill/>
          <a:ln w="5715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62" name="Arc 108"/>
          <p:cNvSpPr>
            <a:spLocks noChangeAspect="1"/>
          </p:cNvSpPr>
          <p:nvPr/>
        </p:nvSpPr>
        <p:spPr bwMode="auto">
          <a:xfrm rot="-3241353">
            <a:off x="5577682" y="2840831"/>
            <a:ext cx="431800" cy="585787"/>
          </a:xfrm>
          <a:custGeom>
            <a:avLst/>
            <a:gdLst>
              <a:gd name="T0" fmla="*/ 0 w 22624"/>
              <a:gd name="T1" fmla="*/ 1064912378 h 31139"/>
              <a:gd name="T2" fmla="*/ 2147483647 w 22624"/>
              <a:gd name="T3" fmla="*/ 2147483647 h 31139"/>
              <a:gd name="T4" fmla="*/ 2147483647 w 22624"/>
              <a:gd name="T5" fmla="*/ 2147483647 h 31139"/>
              <a:gd name="T6" fmla="*/ 0 60000 65536"/>
              <a:gd name="T7" fmla="*/ 0 60000 65536"/>
              <a:gd name="T8" fmla="*/ 0 60000 65536"/>
              <a:gd name="T9" fmla="*/ 0 w 22624"/>
              <a:gd name="T10" fmla="*/ 0 h 31139"/>
              <a:gd name="T11" fmla="*/ 22624 w 22624"/>
              <a:gd name="T12" fmla="*/ 31139 h 3113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624" h="31139" fill="none" extrusionOk="0">
                <a:moveTo>
                  <a:pt x="0" y="24"/>
                </a:moveTo>
                <a:cubicBezTo>
                  <a:pt x="341" y="8"/>
                  <a:pt x="682" y="-1"/>
                  <a:pt x="1024" y="0"/>
                </a:cubicBezTo>
                <a:cubicBezTo>
                  <a:pt x="12953" y="0"/>
                  <a:pt x="22624" y="9670"/>
                  <a:pt x="22624" y="21600"/>
                </a:cubicBezTo>
                <a:cubicBezTo>
                  <a:pt x="22624" y="24907"/>
                  <a:pt x="21864" y="28171"/>
                  <a:pt x="20403" y="31139"/>
                </a:cubicBezTo>
              </a:path>
              <a:path w="22624" h="31139" stroke="0" extrusionOk="0">
                <a:moveTo>
                  <a:pt x="0" y="24"/>
                </a:moveTo>
                <a:cubicBezTo>
                  <a:pt x="341" y="8"/>
                  <a:pt x="682" y="-1"/>
                  <a:pt x="1024" y="0"/>
                </a:cubicBezTo>
                <a:cubicBezTo>
                  <a:pt x="12953" y="0"/>
                  <a:pt x="22624" y="9670"/>
                  <a:pt x="22624" y="21600"/>
                </a:cubicBezTo>
                <a:cubicBezTo>
                  <a:pt x="22624" y="24907"/>
                  <a:pt x="21864" y="28171"/>
                  <a:pt x="20403" y="31139"/>
                </a:cubicBezTo>
                <a:lnTo>
                  <a:pt x="1024" y="21600"/>
                </a:lnTo>
                <a:close/>
              </a:path>
            </a:pathLst>
          </a:custGeom>
          <a:noFill/>
          <a:ln w="5715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38" y="642938"/>
            <a:ext cx="7772400" cy="14700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effectLst>
                  <a:glow rad="63500">
                    <a:srgbClr val="FDE8D7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Тест</a:t>
            </a:r>
          </a:p>
        </p:txBody>
      </p:sp>
      <p:pic>
        <p:nvPicPr>
          <p:cNvPr id="24581" name="Picture 5" descr="C:\Users\LUDA\Pictures\MH90028093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357554" y="1928802"/>
            <a:ext cx="2357454" cy="3095625"/>
          </a:xfrm>
          <a:prstGeom prst="rect">
            <a:avLst/>
          </a:prstGeom>
          <a:noFill/>
          <a:effectLst>
            <a:softEdge rad="127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42852"/>
            <a:ext cx="8229600" cy="79690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Работа с бланками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1C90B32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71563" y="928688"/>
            <a:ext cx="7221537" cy="54292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75" y="214313"/>
            <a:ext cx="7772400" cy="10715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effectLst>
                  <a:glow rad="63500">
                    <a:srgbClr val="FDE8D7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Добро пожаловать на урок!</a:t>
            </a:r>
            <a:endParaRPr lang="ru-RU" dirty="0">
              <a:effectLst>
                <a:glow rad="63500">
                  <a:srgbClr val="FDE8D7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42910" y="1357298"/>
            <a:ext cx="7886755" cy="492922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9248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  <a:cs typeface="Arial" charset="0"/>
              </a:rPr>
              <a:t>А1</a:t>
            </a:r>
            <a:r>
              <a:rPr lang="ru-RU" sz="4000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  <a:cs typeface="Arial" charset="0"/>
              </a:rPr>
              <a:t>.</a:t>
            </a:r>
            <a:r>
              <a:rPr lang="ru-RU" sz="3600" dirty="0" smtClean="0">
                <a:latin typeface="Arial" charset="0"/>
                <a:cs typeface="Arial" charset="0"/>
              </a:rPr>
              <a:t> </a:t>
            </a:r>
            <a:r>
              <a:rPr lang="ru-RU" sz="36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Укажите слово с </a:t>
            </a:r>
            <a:r>
              <a:rPr lang="ru-RU" sz="4000" b="1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  <a:cs typeface="Arial" charset="0"/>
              </a:rPr>
              <a:t>чередующейся</a:t>
            </a:r>
            <a:r>
              <a:rPr lang="ru-RU" sz="36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гласной в корне.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057400"/>
            <a:ext cx="4191000" cy="2819400"/>
          </a:xfrm>
        </p:spPr>
        <p:txBody>
          <a:bodyPr/>
          <a:lstStyle/>
          <a:p>
            <a:pPr marL="609600" indent="-609600" eaLnBrk="1" hangingPunct="1">
              <a:buClr>
                <a:schemeClr val="tx1"/>
              </a:buClr>
              <a:buFontTx/>
              <a:buAutoNum type="arabicParenR"/>
            </a:pPr>
            <a:r>
              <a:rPr lang="ru-RU" sz="3600" smtClean="0">
                <a:latin typeface="Arial" charset="0"/>
                <a:cs typeface="Arial" charset="0"/>
              </a:rPr>
              <a:t>под..вилась</a:t>
            </a:r>
          </a:p>
          <a:p>
            <a:pPr marL="609600" indent="-609600" eaLnBrk="1" hangingPunct="1">
              <a:buClr>
                <a:schemeClr val="tx1"/>
              </a:buClr>
              <a:buFontTx/>
              <a:buAutoNum type="arabicParenR"/>
            </a:pPr>
            <a:r>
              <a:rPr lang="ru-RU" sz="3600" smtClean="0">
                <a:latin typeface="Arial" charset="0"/>
                <a:cs typeface="Arial" charset="0"/>
              </a:rPr>
              <a:t>вкл..нилась</a:t>
            </a:r>
          </a:p>
          <a:p>
            <a:pPr marL="609600" indent="-609600" eaLnBrk="1" hangingPunct="1">
              <a:buClr>
                <a:schemeClr val="tx1"/>
              </a:buClr>
              <a:buFontTx/>
              <a:buAutoNum type="arabicParenR"/>
            </a:pPr>
            <a:r>
              <a:rPr lang="ru-RU" sz="3600" smtClean="0">
                <a:latin typeface="Arial" charset="0"/>
                <a:cs typeface="Arial" charset="0"/>
              </a:rPr>
              <a:t>прил..гать</a:t>
            </a:r>
          </a:p>
          <a:p>
            <a:pPr marL="609600" indent="-609600" eaLnBrk="1" hangingPunct="1">
              <a:buClr>
                <a:schemeClr val="tx1"/>
              </a:buClr>
              <a:buFontTx/>
              <a:buAutoNum type="arabicParenR"/>
            </a:pPr>
            <a:r>
              <a:rPr lang="ru-RU" sz="3600" smtClean="0">
                <a:latin typeface="Arial" charset="0"/>
                <a:cs typeface="Arial" charset="0"/>
              </a:rPr>
              <a:t>нап..сал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9248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  <a:cs typeface="Arial" charset="0"/>
              </a:rPr>
              <a:t>А2</a:t>
            </a:r>
            <a:r>
              <a:rPr lang="ru-RU" sz="4000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  <a:cs typeface="Arial" charset="0"/>
              </a:rPr>
              <a:t>.</a:t>
            </a:r>
            <a:r>
              <a:rPr lang="ru-RU" sz="3600" dirty="0" smtClean="0">
                <a:latin typeface="Arial" charset="0"/>
                <a:cs typeface="Arial" charset="0"/>
              </a:rPr>
              <a:t> </a:t>
            </a:r>
            <a:r>
              <a:rPr lang="ru-RU" sz="36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Укажите слово, в котором пропущена буква </a:t>
            </a:r>
            <a:r>
              <a:rPr lang="ru-RU" sz="4000" b="1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  <a:cs typeface="Arial" charset="0"/>
              </a:rPr>
              <a:t>А</a:t>
            </a:r>
            <a:r>
              <a:rPr lang="ru-RU" sz="36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.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057400"/>
            <a:ext cx="4191000" cy="2819400"/>
          </a:xfrm>
        </p:spPr>
        <p:txBody>
          <a:bodyPr/>
          <a:lstStyle/>
          <a:p>
            <a:pPr marL="609600" indent="-609600" eaLnBrk="1" hangingPunct="1">
              <a:buClr>
                <a:schemeClr val="tx1"/>
              </a:buClr>
              <a:buFontTx/>
              <a:buAutoNum type="arabicParenR"/>
            </a:pPr>
            <a:r>
              <a:rPr lang="ru-RU" sz="3600" smtClean="0">
                <a:latin typeface="Arial" charset="0"/>
                <a:cs typeface="Arial" charset="0"/>
              </a:rPr>
              <a:t>предл..жение</a:t>
            </a:r>
          </a:p>
          <a:p>
            <a:pPr marL="609600" indent="-609600" eaLnBrk="1" hangingPunct="1">
              <a:buClr>
                <a:schemeClr val="tx1"/>
              </a:buClr>
              <a:buFontTx/>
              <a:buAutoNum type="arabicParenR"/>
            </a:pPr>
            <a:r>
              <a:rPr lang="ru-RU" sz="3600" smtClean="0">
                <a:latin typeface="Arial" charset="0"/>
                <a:cs typeface="Arial" charset="0"/>
              </a:rPr>
              <a:t>пол..гаться</a:t>
            </a:r>
          </a:p>
          <a:p>
            <a:pPr marL="609600" indent="-609600" eaLnBrk="1" hangingPunct="1">
              <a:buClr>
                <a:schemeClr val="tx1"/>
              </a:buClr>
              <a:buFontTx/>
              <a:buAutoNum type="arabicParenR"/>
            </a:pPr>
            <a:r>
              <a:rPr lang="ru-RU" sz="3600" smtClean="0">
                <a:latin typeface="Arial" charset="0"/>
                <a:cs typeface="Arial" charset="0"/>
              </a:rPr>
              <a:t>изл..жение</a:t>
            </a:r>
          </a:p>
          <a:p>
            <a:pPr marL="609600" indent="-609600" eaLnBrk="1" hangingPunct="1">
              <a:buClr>
                <a:schemeClr val="tx1"/>
              </a:buClr>
              <a:buFontTx/>
              <a:buAutoNum type="arabicParenR"/>
            </a:pPr>
            <a:r>
              <a:rPr lang="ru-RU" sz="3600" smtClean="0">
                <a:latin typeface="Arial" charset="0"/>
                <a:cs typeface="Arial" charset="0"/>
              </a:rPr>
              <a:t>предл..жить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0" y="500042"/>
            <a:ext cx="79248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  <a:cs typeface="Arial" charset="0"/>
              </a:rPr>
              <a:t>А3</a:t>
            </a:r>
            <a:r>
              <a:rPr lang="ru-RU" sz="4000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  <a:cs typeface="Arial" charset="0"/>
              </a:rPr>
              <a:t>.</a:t>
            </a:r>
            <a:r>
              <a:rPr lang="ru-RU" sz="3600" dirty="0" smtClean="0">
                <a:latin typeface="Arial" charset="0"/>
                <a:cs typeface="Arial" charset="0"/>
              </a:rPr>
              <a:t> </a:t>
            </a:r>
            <a:r>
              <a:rPr lang="ru-RU" sz="36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Укажите слово </a:t>
            </a:r>
            <a:br>
              <a:rPr lang="ru-RU" sz="3600" dirty="0" smtClean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с </a:t>
            </a:r>
            <a:r>
              <a:rPr lang="ru-RU" sz="4000" b="1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  <a:cs typeface="Arial" charset="0"/>
              </a:rPr>
              <a:t>орфографической ошибкой</a:t>
            </a:r>
            <a:r>
              <a:rPr lang="ru-RU" sz="36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.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057400"/>
            <a:ext cx="4191000" cy="2819400"/>
          </a:xfrm>
        </p:spPr>
        <p:txBody>
          <a:bodyPr/>
          <a:lstStyle/>
          <a:p>
            <a:pPr marL="609600" indent="-609600" eaLnBrk="1" hangingPunct="1">
              <a:buClr>
                <a:schemeClr val="tx1"/>
              </a:buClr>
              <a:buFontTx/>
              <a:buAutoNum type="arabicParenR"/>
            </a:pPr>
            <a:r>
              <a:rPr lang="ru-RU" sz="3600" smtClean="0">
                <a:latin typeface="Arial" charset="0"/>
                <a:cs typeface="Arial" charset="0"/>
              </a:rPr>
              <a:t>возлагать</a:t>
            </a:r>
          </a:p>
          <a:p>
            <a:pPr marL="609600" indent="-609600" eaLnBrk="1" hangingPunct="1">
              <a:buClr>
                <a:schemeClr val="tx1"/>
              </a:buClr>
              <a:buFontTx/>
              <a:buAutoNum type="arabicParenR"/>
            </a:pPr>
            <a:r>
              <a:rPr lang="ru-RU" sz="3600" smtClean="0">
                <a:latin typeface="Arial" charset="0"/>
                <a:cs typeface="Arial" charset="0"/>
              </a:rPr>
              <a:t>слагать</a:t>
            </a:r>
          </a:p>
          <a:p>
            <a:pPr marL="609600" indent="-609600" eaLnBrk="1" hangingPunct="1">
              <a:buClr>
                <a:schemeClr val="tx1"/>
              </a:buClr>
              <a:buFontTx/>
              <a:buAutoNum type="arabicParenR"/>
            </a:pPr>
            <a:r>
              <a:rPr lang="ru-RU" sz="3600" smtClean="0">
                <a:latin typeface="Arial" charset="0"/>
                <a:cs typeface="Arial" charset="0"/>
              </a:rPr>
              <a:t>возложение</a:t>
            </a:r>
          </a:p>
          <a:p>
            <a:pPr marL="609600" indent="-609600" eaLnBrk="1" hangingPunct="1">
              <a:buClr>
                <a:schemeClr val="tx1"/>
              </a:buClr>
              <a:buFontTx/>
              <a:buAutoNum type="arabicParenR"/>
            </a:pPr>
            <a:r>
              <a:rPr lang="ru-RU" sz="3600" smtClean="0">
                <a:latin typeface="Arial" charset="0"/>
                <a:cs typeface="Arial" charset="0"/>
              </a:rPr>
              <a:t>слажение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9248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  <a:cs typeface="Arial" charset="0"/>
              </a:rPr>
              <a:t>А4</a:t>
            </a:r>
            <a:r>
              <a:rPr lang="ru-RU" sz="4000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  <a:cs typeface="Arial" charset="0"/>
              </a:rPr>
              <a:t>.</a:t>
            </a:r>
            <a:r>
              <a:rPr lang="ru-RU" sz="3600" dirty="0" smtClean="0">
                <a:latin typeface="Arial" charset="0"/>
                <a:cs typeface="Arial" charset="0"/>
              </a:rPr>
              <a:t> </a:t>
            </a:r>
            <a:r>
              <a:rPr lang="ru-RU" sz="36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Найдите лишнее слово.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057400"/>
            <a:ext cx="4191000" cy="2819400"/>
          </a:xfrm>
        </p:spPr>
        <p:txBody>
          <a:bodyPr/>
          <a:lstStyle/>
          <a:p>
            <a:pPr marL="609600" indent="-609600" eaLnBrk="1" hangingPunct="1">
              <a:buClr>
                <a:schemeClr val="tx1"/>
              </a:buClr>
              <a:buFontTx/>
              <a:buAutoNum type="arabicParenR"/>
            </a:pPr>
            <a:r>
              <a:rPr lang="ru-RU" sz="3600" smtClean="0">
                <a:latin typeface="Arial" charset="0"/>
                <a:cs typeface="Arial" charset="0"/>
              </a:rPr>
              <a:t>изл..гать</a:t>
            </a:r>
          </a:p>
          <a:p>
            <a:pPr marL="609600" indent="-609600" eaLnBrk="1" hangingPunct="1">
              <a:buClr>
                <a:schemeClr val="tx1"/>
              </a:buClr>
              <a:buFontTx/>
              <a:buAutoNum type="arabicParenR"/>
            </a:pPr>
            <a:r>
              <a:rPr lang="ru-RU" sz="3600" smtClean="0">
                <a:latin typeface="Arial" charset="0"/>
                <a:cs typeface="Arial" charset="0"/>
              </a:rPr>
              <a:t>л..жный</a:t>
            </a:r>
          </a:p>
          <a:p>
            <a:pPr marL="609600" indent="-609600" eaLnBrk="1" hangingPunct="1">
              <a:buClr>
                <a:schemeClr val="tx1"/>
              </a:buClr>
              <a:buFontTx/>
              <a:buAutoNum type="arabicParenR"/>
            </a:pPr>
            <a:r>
              <a:rPr lang="ru-RU" sz="3600" smtClean="0">
                <a:latin typeface="Arial" charset="0"/>
                <a:cs typeface="Arial" charset="0"/>
              </a:rPr>
              <a:t>изл..жение</a:t>
            </a:r>
          </a:p>
          <a:p>
            <a:pPr marL="609600" indent="-609600" eaLnBrk="1" hangingPunct="1">
              <a:buClr>
                <a:schemeClr val="tx1"/>
              </a:buClr>
              <a:buFontTx/>
              <a:buAutoNum type="arabicParenR"/>
            </a:pPr>
            <a:r>
              <a:rPr lang="ru-RU" sz="3600" smtClean="0">
                <a:latin typeface="Arial" charset="0"/>
                <a:cs typeface="Arial" charset="0"/>
              </a:rPr>
              <a:t>распол..гаться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0" y="500042"/>
            <a:ext cx="79248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  <a:cs typeface="Arial" charset="0"/>
              </a:rPr>
              <a:t>А5</a:t>
            </a:r>
            <a:r>
              <a:rPr lang="ru-RU" sz="4000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  <a:cs typeface="Arial" charset="0"/>
              </a:rPr>
              <a:t>.</a:t>
            </a:r>
            <a:r>
              <a:rPr lang="ru-RU" sz="3600" dirty="0" smtClean="0">
                <a:latin typeface="Arial" charset="0"/>
                <a:cs typeface="Arial" charset="0"/>
              </a:rPr>
              <a:t> </a:t>
            </a:r>
            <a:r>
              <a:rPr lang="ru-RU" sz="36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Укажите слово </a:t>
            </a:r>
            <a:br>
              <a:rPr lang="ru-RU" sz="3600" dirty="0" smtClean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с </a:t>
            </a:r>
            <a:r>
              <a:rPr lang="ru-RU" sz="4000" b="1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  <a:cs typeface="Arial" charset="0"/>
              </a:rPr>
              <a:t>грамматической ошибкой</a:t>
            </a:r>
            <a:r>
              <a:rPr lang="ru-RU" sz="36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.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057400"/>
            <a:ext cx="5448300" cy="2819400"/>
          </a:xfrm>
        </p:spPr>
        <p:txBody>
          <a:bodyPr/>
          <a:lstStyle/>
          <a:p>
            <a:pPr marL="609600" indent="-609600" eaLnBrk="1" hangingPunct="1">
              <a:buClr>
                <a:schemeClr val="tx1"/>
              </a:buClr>
              <a:buFontTx/>
              <a:buAutoNum type="arabicParenR"/>
            </a:pPr>
            <a:r>
              <a:rPr lang="ru-RU" sz="3600" smtClean="0">
                <a:latin typeface="Arial" charset="0"/>
                <a:cs typeface="Arial" charset="0"/>
              </a:rPr>
              <a:t>поклади в сумку</a:t>
            </a:r>
          </a:p>
          <a:p>
            <a:pPr marL="609600" indent="-609600" eaLnBrk="1" hangingPunct="1">
              <a:buClr>
                <a:schemeClr val="tx1"/>
              </a:buClr>
              <a:buFontTx/>
              <a:buAutoNum type="arabicParenR"/>
            </a:pPr>
            <a:r>
              <a:rPr lang="ru-RU" sz="3600" smtClean="0">
                <a:latin typeface="Arial" charset="0"/>
                <a:cs typeface="Arial" charset="0"/>
              </a:rPr>
              <a:t>сложи в портфель</a:t>
            </a:r>
          </a:p>
          <a:p>
            <a:pPr marL="609600" indent="-609600" eaLnBrk="1" hangingPunct="1">
              <a:buClr>
                <a:schemeClr val="tx1"/>
              </a:buClr>
              <a:buFontTx/>
              <a:buAutoNum type="arabicParenR"/>
            </a:pPr>
            <a:r>
              <a:rPr lang="ru-RU" sz="3600" smtClean="0">
                <a:latin typeface="Arial" charset="0"/>
                <a:cs typeface="Arial" charset="0"/>
              </a:rPr>
              <a:t>разложи товар</a:t>
            </a:r>
          </a:p>
          <a:p>
            <a:pPr marL="609600" indent="-609600" eaLnBrk="1" hangingPunct="1">
              <a:buClr>
                <a:schemeClr val="tx1"/>
              </a:buClr>
              <a:buFontTx/>
              <a:buAutoNum type="arabicParenR"/>
            </a:pPr>
            <a:r>
              <a:rPr lang="ru-RU" sz="3600" smtClean="0">
                <a:latin typeface="Arial" charset="0"/>
                <a:cs typeface="Arial" charset="0"/>
              </a:rPr>
              <a:t>отложи в сторону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75" y="357188"/>
            <a:ext cx="7772400" cy="14700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effectLst>
                  <a:glow rad="63500">
                    <a:srgbClr val="FDE8D7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Проверка</a:t>
            </a:r>
          </a:p>
        </p:txBody>
      </p:sp>
      <p:pic>
        <p:nvPicPr>
          <p:cNvPr id="5" name="Picture 5" descr="C:\Users\LUDA\Pictures\MH90028093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357554" y="1928802"/>
            <a:ext cx="2357454" cy="3095625"/>
          </a:xfrm>
          <a:prstGeom prst="rect">
            <a:avLst/>
          </a:prstGeom>
          <a:noFill/>
          <a:effectLst>
            <a:softEdge rad="127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9248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  <a:cs typeface="Arial" charset="0"/>
              </a:rPr>
              <a:t>А1</a:t>
            </a:r>
            <a:r>
              <a:rPr lang="ru-RU" sz="4000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  <a:cs typeface="Arial" charset="0"/>
              </a:rPr>
              <a:t>.</a:t>
            </a:r>
            <a:r>
              <a:rPr lang="ru-RU" sz="3600" dirty="0" smtClean="0">
                <a:latin typeface="Arial" charset="0"/>
                <a:cs typeface="Arial" charset="0"/>
              </a:rPr>
              <a:t> </a:t>
            </a:r>
            <a:r>
              <a:rPr lang="ru-RU" sz="36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Укажите слово с </a:t>
            </a:r>
            <a:r>
              <a:rPr lang="ru-RU" sz="4000" b="1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  <a:cs typeface="Arial" charset="0"/>
              </a:rPr>
              <a:t>чередующейся</a:t>
            </a:r>
            <a:r>
              <a:rPr lang="ru-RU" sz="36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гласной в корне.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057400"/>
            <a:ext cx="4191000" cy="2819400"/>
          </a:xfrm>
        </p:spPr>
        <p:txBody>
          <a:bodyPr rtlCol="0">
            <a:normAutofit/>
          </a:bodyPr>
          <a:lstStyle/>
          <a:p>
            <a:pPr marL="609600" indent="-609600" eaLnBrk="1" fontAlgn="auto" hangingPunct="1">
              <a:spcAft>
                <a:spcPts val="0"/>
              </a:spcAft>
              <a:buClr>
                <a:schemeClr val="tx1"/>
              </a:buClr>
              <a:buFontTx/>
              <a:buAutoNum type="arabicParenR"/>
              <a:defRPr/>
            </a:pPr>
            <a:r>
              <a:rPr lang="ru-RU" sz="3600" dirty="0" err="1" smtClean="0">
                <a:solidFill>
                  <a:schemeClr val="accent4">
                    <a:lumMod val="50000"/>
                  </a:schemeClr>
                </a:solidFill>
                <a:latin typeface="Arial" charset="0"/>
                <a:cs typeface="Arial" charset="0"/>
              </a:rPr>
              <a:t>под</a:t>
            </a:r>
            <a:r>
              <a:rPr lang="ru-RU" sz="3600" b="1" dirty="0" err="1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И</a:t>
            </a:r>
            <a:r>
              <a:rPr lang="ru-RU" sz="3600" dirty="0" err="1" smtClean="0">
                <a:solidFill>
                  <a:schemeClr val="accent4">
                    <a:lumMod val="50000"/>
                  </a:schemeClr>
                </a:solidFill>
                <a:latin typeface="Arial" charset="0"/>
                <a:cs typeface="Arial" charset="0"/>
              </a:rPr>
              <a:t>вилась</a:t>
            </a:r>
            <a:endParaRPr lang="ru-RU" sz="3600" dirty="0" smtClean="0">
              <a:solidFill>
                <a:schemeClr val="accent4">
                  <a:lumMod val="50000"/>
                </a:schemeClr>
              </a:solidFill>
              <a:latin typeface="Arial" charset="0"/>
              <a:cs typeface="Arial" charset="0"/>
            </a:endParaRPr>
          </a:p>
          <a:p>
            <a:pPr marL="609600" indent="-609600" eaLnBrk="1" fontAlgn="auto" hangingPunct="1">
              <a:spcAft>
                <a:spcPts val="0"/>
              </a:spcAft>
              <a:buClr>
                <a:schemeClr val="tx1"/>
              </a:buClr>
              <a:buFontTx/>
              <a:buAutoNum type="arabicParenR"/>
              <a:defRPr/>
            </a:pPr>
            <a:r>
              <a:rPr lang="ru-RU" sz="3600" dirty="0" err="1" smtClean="0">
                <a:solidFill>
                  <a:schemeClr val="accent4">
                    <a:lumMod val="50000"/>
                  </a:schemeClr>
                </a:solidFill>
                <a:latin typeface="Arial" charset="0"/>
                <a:cs typeface="Arial" charset="0"/>
              </a:rPr>
              <a:t>вкл</a:t>
            </a:r>
            <a:r>
              <a:rPr lang="ru-RU" sz="3600" b="1" dirty="0" err="1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И</a:t>
            </a:r>
            <a:r>
              <a:rPr lang="ru-RU" sz="3600" dirty="0" err="1" smtClean="0">
                <a:solidFill>
                  <a:schemeClr val="accent4">
                    <a:lumMod val="50000"/>
                  </a:schemeClr>
                </a:solidFill>
                <a:latin typeface="Arial" charset="0"/>
                <a:cs typeface="Arial" charset="0"/>
              </a:rPr>
              <a:t>нилась</a:t>
            </a:r>
            <a:endParaRPr lang="ru-RU" sz="3600" dirty="0" smtClean="0">
              <a:solidFill>
                <a:schemeClr val="accent4">
                  <a:lumMod val="50000"/>
                </a:schemeClr>
              </a:solidFill>
              <a:latin typeface="Arial" charset="0"/>
              <a:cs typeface="Arial" charset="0"/>
            </a:endParaRPr>
          </a:p>
          <a:p>
            <a:pPr marL="609600" indent="-609600" eaLnBrk="1" fontAlgn="auto" hangingPunct="1">
              <a:spcAft>
                <a:spcPts val="0"/>
              </a:spcAft>
              <a:buClr>
                <a:schemeClr val="tx1"/>
              </a:buClr>
              <a:buFontTx/>
              <a:buAutoNum type="arabicParenR"/>
              <a:defRPr/>
            </a:pPr>
            <a:r>
              <a:rPr lang="ru-RU" sz="3600" dirty="0" err="1" smtClean="0">
                <a:solidFill>
                  <a:schemeClr val="accent4">
                    <a:lumMod val="50000"/>
                  </a:schemeClr>
                </a:solidFill>
                <a:latin typeface="Arial" charset="0"/>
                <a:cs typeface="Arial" charset="0"/>
              </a:rPr>
              <a:t>прил</a:t>
            </a:r>
            <a:r>
              <a:rPr lang="ru-RU" sz="3600" b="1" dirty="0" err="1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А</a:t>
            </a:r>
            <a:r>
              <a:rPr lang="ru-RU" sz="3600" dirty="0" err="1" smtClean="0">
                <a:solidFill>
                  <a:schemeClr val="accent4">
                    <a:lumMod val="50000"/>
                  </a:schemeClr>
                </a:solidFill>
                <a:latin typeface="Arial" charset="0"/>
                <a:cs typeface="Arial" charset="0"/>
              </a:rPr>
              <a:t>гать</a:t>
            </a:r>
            <a:endParaRPr lang="ru-RU" sz="3600" dirty="0" smtClean="0">
              <a:solidFill>
                <a:schemeClr val="accent4">
                  <a:lumMod val="50000"/>
                </a:schemeClr>
              </a:solidFill>
              <a:latin typeface="Arial" charset="0"/>
              <a:cs typeface="Arial" charset="0"/>
            </a:endParaRPr>
          </a:p>
          <a:p>
            <a:pPr marL="609600" indent="-609600" eaLnBrk="1" fontAlgn="auto" hangingPunct="1">
              <a:spcAft>
                <a:spcPts val="0"/>
              </a:spcAft>
              <a:buClr>
                <a:schemeClr val="tx1"/>
              </a:buClr>
              <a:buFontTx/>
              <a:buAutoNum type="arabicParenR"/>
              <a:defRPr/>
            </a:pPr>
            <a:r>
              <a:rPr lang="ru-RU" sz="3600" dirty="0" err="1" smtClean="0">
                <a:solidFill>
                  <a:schemeClr val="accent4">
                    <a:lumMod val="50000"/>
                  </a:schemeClr>
                </a:solidFill>
                <a:latin typeface="Arial" charset="0"/>
                <a:cs typeface="Arial" charset="0"/>
              </a:rPr>
              <a:t>нап</a:t>
            </a:r>
            <a:r>
              <a:rPr lang="ru-RU" sz="3600" b="1" dirty="0" err="1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И</a:t>
            </a:r>
            <a:r>
              <a:rPr lang="ru-RU" sz="3600" dirty="0" err="1" smtClean="0">
                <a:solidFill>
                  <a:schemeClr val="accent4">
                    <a:lumMod val="50000"/>
                  </a:schemeClr>
                </a:solidFill>
                <a:latin typeface="Arial" charset="0"/>
                <a:cs typeface="Arial" charset="0"/>
              </a:rPr>
              <a:t>сал</a:t>
            </a:r>
            <a:endParaRPr lang="ru-RU" sz="3600" dirty="0" smtClean="0">
              <a:solidFill>
                <a:schemeClr val="accent4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785813" y="3429000"/>
            <a:ext cx="609600" cy="609600"/>
          </a:xfrm>
          <a:prstGeom prst="ellipse">
            <a:avLst/>
          </a:prstGeom>
          <a:noFill/>
          <a:ln w="508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143375" y="2071688"/>
            <a:ext cx="2928938" cy="28194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609600" indent="-609600" fontAlgn="auto"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defRPr/>
            </a:pPr>
            <a:r>
              <a:rPr lang="ru-RU" sz="3600" dirty="0">
                <a:solidFill>
                  <a:schemeClr val="accent4">
                    <a:lumMod val="50000"/>
                  </a:schemeClr>
                </a:solidFill>
              </a:rPr>
              <a:t>— </a:t>
            </a:r>
            <a:r>
              <a:rPr lang="ru-RU" sz="3600" dirty="0" err="1">
                <a:solidFill>
                  <a:schemeClr val="accent4">
                    <a:lumMod val="50000"/>
                  </a:schemeClr>
                </a:solidFill>
              </a:rPr>
              <a:t>д</a:t>
            </a: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</a:rPr>
              <a:t>И</a:t>
            </a:r>
            <a:r>
              <a:rPr lang="ru-RU" sz="3600" dirty="0">
                <a:solidFill>
                  <a:schemeClr val="accent4">
                    <a:lumMod val="50000"/>
                  </a:schemeClr>
                </a:solidFill>
              </a:rPr>
              <a:t>во</a:t>
            </a:r>
          </a:p>
          <a:p>
            <a:pPr marL="609600" indent="-609600" fontAlgn="auto"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defRPr/>
            </a:pPr>
            <a:r>
              <a:rPr lang="ru-RU" sz="3600" dirty="0">
                <a:solidFill>
                  <a:schemeClr val="accent4">
                    <a:lumMod val="50000"/>
                  </a:schemeClr>
                </a:solidFill>
              </a:rPr>
              <a:t>— </a:t>
            </a:r>
            <a:r>
              <a:rPr lang="ru-RU" sz="3600" dirty="0" err="1">
                <a:solidFill>
                  <a:schemeClr val="accent4">
                    <a:lumMod val="50000"/>
                  </a:schemeClr>
                </a:solidFill>
              </a:rPr>
              <a:t>кл</a:t>
            </a:r>
            <a:r>
              <a:rPr lang="ru-RU" sz="3600" b="1" dirty="0" err="1">
                <a:solidFill>
                  <a:schemeClr val="accent1">
                    <a:lumMod val="75000"/>
                  </a:schemeClr>
                </a:solidFill>
              </a:rPr>
              <a:t>И</a:t>
            </a:r>
            <a:r>
              <a:rPr lang="ru-RU" sz="3600" dirty="0" err="1">
                <a:solidFill>
                  <a:schemeClr val="accent4">
                    <a:lumMod val="50000"/>
                  </a:schemeClr>
                </a:solidFill>
              </a:rPr>
              <a:t>н</a:t>
            </a:r>
            <a:endParaRPr lang="ru-RU" sz="3600" dirty="0">
              <a:solidFill>
                <a:schemeClr val="accent4">
                  <a:lumMod val="50000"/>
                </a:schemeClr>
              </a:solidFill>
            </a:endParaRPr>
          </a:p>
          <a:p>
            <a:pPr marL="609600" indent="-609600" fontAlgn="auto"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defRPr/>
            </a:pPr>
            <a:r>
              <a:rPr lang="ru-RU" sz="3600" dirty="0">
                <a:solidFill>
                  <a:schemeClr val="accent4">
                    <a:lumMod val="50000"/>
                  </a:schemeClr>
                </a:solidFill>
              </a:rPr>
              <a:t>—</a:t>
            </a:r>
          </a:p>
          <a:p>
            <a:pPr marL="609600" indent="-609600" fontAlgn="auto"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defRPr/>
            </a:pPr>
            <a:r>
              <a:rPr lang="ru-RU" sz="3600" dirty="0">
                <a:solidFill>
                  <a:schemeClr val="accent4">
                    <a:lumMod val="50000"/>
                  </a:schemeClr>
                </a:solidFill>
              </a:rPr>
              <a:t>— </a:t>
            </a:r>
            <a:r>
              <a:rPr lang="ru-RU" sz="3600" dirty="0" err="1">
                <a:solidFill>
                  <a:schemeClr val="accent4">
                    <a:lumMod val="50000"/>
                  </a:schemeClr>
                </a:solidFill>
              </a:rPr>
              <a:t>нап</a:t>
            </a:r>
            <a:r>
              <a:rPr lang="ru-RU" sz="3600" b="1" dirty="0" err="1">
                <a:solidFill>
                  <a:schemeClr val="accent1">
                    <a:lumMod val="75000"/>
                  </a:schemeClr>
                </a:solidFill>
              </a:rPr>
              <a:t>И</a:t>
            </a:r>
            <a:r>
              <a:rPr lang="ru-RU" sz="3600" dirty="0" err="1">
                <a:solidFill>
                  <a:schemeClr val="accent4">
                    <a:lumMod val="50000"/>
                  </a:schemeClr>
                </a:solidFill>
              </a:rPr>
              <a:t>шет</a:t>
            </a:r>
            <a:endParaRPr lang="ru-RU" sz="36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9248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  <a:cs typeface="Arial" charset="0"/>
              </a:rPr>
              <a:t>А2</a:t>
            </a:r>
            <a:r>
              <a:rPr lang="ru-RU" sz="4000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  <a:cs typeface="Arial" charset="0"/>
              </a:rPr>
              <a:t>.</a:t>
            </a:r>
            <a:r>
              <a:rPr lang="ru-RU" sz="3600" dirty="0" smtClean="0">
                <a:latin typeface="Arial" charset="0"/>
                <a:cs typeface="Arial" charset="0"/>
              </a:rPr>
              <a:t> </a:t>
            </a:r>
            <a:r>
              <a:rPr lang="ru-RU" sz="36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Укажите слово, в котором пропущена буква </a:t>
            </a:r>
            <a:r>
              <a:rPr lang="ru-RU" sz="4000" b="1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  <a:cs typeface="Arial" charset="0"/>
              </a:rPr>
              <a:t>А</a:t>
            </a:r>
            <a:r>
              <a:rPr lang="ru-RU" sz="36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057400"/>
            <a:ext cx="4191000" cy="2819400"/>
          </a:xfrm>
        </p:spPr>
        <p:txBody>
          <a:bodyPr rtlCol="0">
            <a:normAutofit/>
          </a:bodyPr>
          <a:lstStyle/>
          <a:p>
            <a:pPr marL="609600" indent="-609600" eaLnBrk="1" fontAlgn="auto" hangingPunct="1">
              <a:spcAft>
                <a:spcPts val="0"/>
              </a:spcAft>
              <a:buClr>
                <a:schemeClr val="tx1"/>
              </a:buClr>
              <a:buFontTx/>
              <a:buAutoNum type="arabicParenR"/>
              <a:defRPr/>
            </a:pPr>
            <a:r>
              <a:rPr lang="ru-RU" sz="3600" dirty="0" err="1" smtClean="0">
                <a:solidFill>
                  <a:schemeClr val="accent4">
                    <a:lumMod val="50000"/>
                  </a:schemeClr>
                </a:solidFill>
                <a:latin typeface="Arial" charset="0"/>
                <a:cs typeface="Arial" charset="0"/>
              </a:rPr>
              <a:t>предл</a:t>
            </a:r>
            <a:r>
              <a:rPr lang="ru-RU" sz="3600" b="1" dirty="0" err="1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О</a:t>
            </a:r>
            <a:r>
              <a:rPr lang="ru-RU" sz="3600" dirty="0" err="1" smtClean="0">
                <a:solidFill>
                  <a:schemeClr val="accent4">
                    <a:lumMod val="50000"/>
                  </a:schemeClr>
                </a:solidFill>
                <a:latin typeface="Arial" charset="0"/>
                <a:cs typeface="Arial" charset="0"/>
              </a:rPr>
              <a:t>жение</a:t>
            </a:r>
            <a:endParaRPr lang="ru-RU" sz="3600" dirty="0" smtClean="0">
              <a:solidFill>
                <a:schemeClr val="accent4">
                  <a:lumMod val="50000"/>
                </a:schemeClr>
              </a:solidFill>
              <a:latin typeface="Arial" charset="0"/>
              <a:cs typeface="Arial" charset="0"/>
            </a:endParaRPr>
          </a:p>
          <a:p>
            <a:pPr marL="609600" indent="-609600" eaLnBrk="1" fontAlgn="auto" hangingPunct="1">
              <a:spcAft>
                <a:spcPts val="0"/>
              </a:spcAft>
              <a:buClr>
                <a:schemeClr val="tx1"/>
              </a:buClr>
              <a:buFontTx/>
              <a:buAutoNum type="arabicParenR"/>
              <a:defRPr/>
            </a:pPr>
            <a:r>
              <a:rPr lang="ru-RU" sz="3600" dirty="0" err="1" smtClean="0">
                <a:solidFill>
                  <a:schemeClr val="accent4">
                    <a:lumMod val="50000"/>
                  </a:schemeClr>
                </a:solidFill>
                <a:latin typeface="Arial" charset="0"/>
                <a:cs typeface="Arial" charset="0"/>
              </a:rPr>
              <a:t>пол</a:t>
            </a:r>
            <a:r>
              <a:rPr lang="ru-RU" sz="3600" b="1" dirty="0" err="1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А</a:t>
            </a:r>
            <a:r>
              <a:rPr lang="ru-RU" sz="3600" dirty="0" err="1" smtClean="0">
                <a:solidFill>
                  <a:schemeClr val="accent4">
                    <a:lumMod val="50000"/>
                  </a:schemeClr>
                </a:solidFill>
                <a:latin typeface="Arial" charset="0"/>
                <a:cs typeface="Arial" charset="0"/>
              </a:rPr>
              <a:t>гаться</a:t>
            </a:r>
            <a:endParaRPr lang="ru-RU" sz="3600" dirty="0" smtClean="0">
              <a:solidFill>
                <a:schemeClr val="accent4">
                  <a:lumMod val="50000"/>
                </a:schemeClr>
              </a:solidFill>
              <a:latin typeface="Arial" charset="0"/>
              <a:cs typeface="Arial" charset="0"/>
            </a:endParaRPr>
          </a:p>
          <a:p>
            <a:pPr marL="609600" indent="-609600" eaLnBrk="1" fontAlgn="auto" hangingPunct="1">
              <a:spcAft>
                <a:spcPts val="0"/>
              </a:spcAft>
              <a:buClr>
                <a:schemeClr val="tx1"/>
              </a:buClr>
              <a:buFontTx/>
              <a:buAutoNum type="arabicParenR"/>
              <a:defRPr/>
            </a:pPr>
            <a:r>
              <a:rPr lang="ru-RU" sz="3600" dirty="0" err="1" smtClean="0">
                <a:solidFill>
                  <a:schemeClr val="accent4">
                    <a:lumMod val="50000"/>
                  </a:schemeClr>
                </a:solidFill>
                <a:latin typeface="Arial" charset="0"/>
                <a:cs typeface="Arial" charset="0"/>
              </a:rPr>
              <a:t>изл</a:t>
            </a:r>
            <a:r>
              <a:rPr lang="ru-RU" sz="3600" b="1" dirty="0" err="1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О</a:t>
            </a:r>
            <a:r>
              <a:rPr lang="ru-RU" sz="3600" dirty="0" err="1" smtClean="0">
                <a:solidFill>
                  <a:schemeClr val="accent4">
                    <a:lumMod val="50000"/>
                  </a:schemeClr>
                </a:solidFill>
                <a:latin typeface="Arial" charset="0"/>
                <a:cs typeface="Arial" charset="0"/>
              </a:rPr>
              <a:t>жение</a:t>
            </a:r>
            <a:endParaRPr lang="ru-RU" sz="3600" dirty="0" smtClean="0">
              <a:solidFill>
                <a:schemeClr val="accent4">
                  <a:lumMod val="50000"/>
                </a:schemeClr>
              </a:solidFill>
              <a:latin typeface="Arial" charset="0"/>
              <a:cs typeface="Arial" charset="0"/>
            </a:endParaRPr>
          </a:p>
          <a:p>
            <a:pPr marL="609600" indent="-609600" eaLnBrk="1" fontAlgn="auto" hangingPunct="1">
              <a:spcAft>
                <a:spcPts val="0"/>
              </a:spcAft>
              <a:buClr>
                <a:schemeClr val="tx1"/>
              </a:buClr>
              <a:buFontTx/>
              <a:buAutoNum type="arabicParenR"/>
              <a:defRPr/>
            </a:pPr>
            <a:r>
              <a:rPr lang="ru-RU" sz="3600" dirty="0" err="1" smtClean="0">
                <a:solidFill>
                  <a:schemeClr val="accent4">
                    <a:lumMod val="50000"/>
                  </a:schemeClr>
                </a:solidFill>
                <a:latin typeface="Arial" charset="0"/>
                <a:cs typeface="Arial" charset="0"/>
              </a:rPr>
              <a:t>предл</a:t>
            </a:r>
            <a:r>
              <a:rPr lang="ru-RU" sz="3600" b="1" dirty="0" err="1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О</a:t>
            </a:r>
            <a:r>
              <a:rPr lang="ru-RU" sz="3600" dirty="0" err="1" smtClean="0">
                <a:solidFill>
                  <a:schemeClr val="accent4">
                    <a:lumMod val="50000"/>
                  </a:schemeClr>
                </a:solidFill>
                <a:latin typeface="Arial" charset="0"/>
                <a:cs typeface="Arial" charset="0"/>
              </a:rPr>
              <a:t>жить</a:t>
            </a:r>
            <a:endParaRPr lang="ru-RU" sz="3600" dirty="0" smtClean="0">
              <a:solidFill>
                <a:schemeClr val="accent4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714375" y="2714625"/>
            <a:ext cx="609600" cy="609600"/>
          </a:xfrm>
          <a:prstGeom prst="ellipse">
            <a:avLst/>
          </a:prstGeom>
          <a:noFill/>
          <a:ln w="508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0" y="500042"/>
            <a:ext cx="79248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  <a:cs typeface="Arial" charset="0"/>
              </a:rPr>
              <a:t>А3</a:t>
            </a:r>
            <a:r>
              <a:rPr lang="ru-RU" sz="4000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  <a:cs typeface="Arial" charset="0"/>
              </a:rPr>
              <a:t>.</a:t>
            </a:r>
            <a:r>
              <a:rPr lang="ru-RU" sz="3600" dirty="0" smtClean="0">
                <a:latin typeface="Arial" charset="0"/>
                <a:cs typeface="Arial" charset="0"/>
              </a:rPr>
              <a:t> </a:t>
            </a:r>
            <a:r>
              <a:rPr lang="ru-RU" sz="36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Укажите слово с </a:t>
            </a:r>
            <a:r>
              <a:rPr lang="ru-RU" sz="4000" b="1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  <a:cs typeface="Arial" charset="0"/>
              </a:rPr>
              <a:t>орфографической ошибкой</a:t>
            </a:r>
            <a:r>
              <a:rPr lang="ru-RU" sz="36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057400"/>
            <a:ext cx="4191000" cy="2819400"/>
          </a:xfrm>
        </p:spPr>
        <p:txBody>
          <a:bodyPr rtlCol="0">
            <a:normAutofit/>
          </a:bodyPr>
          <a:lstStyle/>
          <a:p>
            <a:pPr marL="609600" indent="-609600" eaLnBrk="1" fontAlgn="auto" hangingPunct="1">
              <a:spcAft>
                <a:spcPts val="0"/>
              </a:spcAft>
              <a:buClr>
                <a:schemeClr val="tx1"/>
              </a:buClr>
              <a:buFontTx/>
              <a:buAutoNum type="arabicParenR"/>
              <a:defRPr/>
            </a:pPr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  <a:cs typeface="Arial" charset="0"/>
              </a:rPr>
              <a:t>возлагать</a:t>
            </a:r>
          </a:p>
          <a:p>
            <a:pPr marL="609600" indent="-609600" eaLnBrk="1" fontAlgn="auto" hangingPunct="1">
              <a:spcAft>
                <a:spcPts val="0"/>
              </a:spcAft>
              <a:buClr>
                <a:schemeClr val="tx1"/>
              </a:buClr>
              <a:buFontTx/>
              <a:buAutoNum type="arabicParenR"/>
              <a:defRPr/>
            </a:pPr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  <a:cs typeface="Arial" charset="0"/>
              </a:rPr>
              <a:t>слагать</a:t>
            </a:r>
          </a:p>
          <a:p>
            <a:pPr marL="609600" indent="-609600" eaLnBrk="1" fontAlgn="auto" hangingPunct="1">
              <a:spcAft>
                <a:spcPts val="0"/>
              </a:spcAft>
              <a:buClr>
                <a:schemeClr val="tx1"/>
              </a:buClr>
              <a:buFontTx/>
              <a:buAutoNum type="arabicParenR"/>
              <a:defRPr/>
            </a:pPr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  <a:cs typeface="Arial" charset="0"/>
              </a:rPr>
              <a:t>возложение</a:t>
            </a:r>
          </a:p>
          <a:p>
            <a:pPr marL="609600" indent="-609600" eaLnBrk="1" fontAlgn="auto" hangingPunct="1">
              <a:spcAft>
                <a:spcPts val="0"/>
              </a:spcAft>
              <a:buClr>
                <a:schemeClr val="tx1"/>
              </a:buClr>
              <a:buFontTx/>
              <a:buAutoNum type="arabicParenR"/>
              <a:defRPr/>
            </a:pPr>
            <a:r>
              <a:rPr lang="ru-RU" sz="3600" dirty="0" err="1" smtClean="0">
                <a:solidFill>
                  <a:schemeClr val="accent4">
                    <a:lumMod val="50000"/>
                  </a:schemeClr>
                </a:solidFill>
                <a:latin typeface="Arial" charset="0"/>
                <a:cs typeface="Arial" charset="0"/>
              </a:rPr>
              <a:t>сл</a:t>
            </a:r>
            <a:r>
              <a:rPr lang="ru-RU" sz="3600" b="1" dirty="0" err="1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а</a:t>
            </a:r>
            <a:r>
              <a:rPr lang="ru-RU" sz="3600" dirty="0" err="1" smtClean="0">
                <a:solidFill>
                  <a:schemeClr val="accent4">
                    <a:lumMod val="50000"/>
                  </a:schemeClr>
                </a:solidFill>
                <a:latin typeface="Arial" charset="0"/>
                <a:cs typeface="Arial" charset="0"/>
              </a:rPr>
              <a:t>жение</a:t>
            </a:r>
            <a:endParaRPr lang="ru-RU" sz="3600" dirty="0" smtClean="0">
              <a:solidFill>
                <a:schemeClr val="accent4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785813" y="4071938"/>
            <a:ext cx="609600" cy="609600"/>
          </a:xfrm>
          <a:prstGeom prst="ellipse">
            <a:avLst/>
          </a:prstGeom>
          <a:noFill/>
          <a:ln w="508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6" name="Line 23"/>
          <p:cNvSpPr>
            <a:spLocks noChangeShapeType="1"/>
          </p:cNvSpPr>
          <p:nvPr/>
        </p:nvSpPr>
        <p:spPr bwMode="auto">
          <a:xfrm flipH="1">
            <a:off x="2071688" y="4071938"/>
            <a:ext cx="285750" cy="500062"/>
          </a:xfrm>
          <a:prstGeom prst="line">
            <a:avLst/>
          </a:prstGeom>
          <a:noFill/>
          <a:ln w="508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1857375" y="3786188"/>
            <a:ext cx="471488" cy="614362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rgbClr val="FF0000"/>
                </a:solidFill>
              </a:rPr>
              <a:t>О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9248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  <a:cs typeface="Arial" charset="0"/>
              </a:rPr>
              <a:t>А4</a:t>
            </a:r>
            <a:r>
              <a:rPr lang="ru-RU" sz="4000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  <a:cs typeface="Arial" charset="0"/>
              </a:rPr>
              <a:t>.</a:t>
            </a:r>
            <a:r>
              <a:rPr lang="ru-RU" sz="3600" dirty="0" smtClean="0">
                <a:latin typeface="Arial" charset="0"/>
                <a:cs typeface="Arial" charset="0"/>
              </a:rPr>
              <a:t> </a:t>
            </a:r>
            <a:r>
              <a:rPr lang="ru-RU" sz="36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Найдите лишнее слово.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057400"/>
            <a:ext cx="4191000" cy="2819400"/>
          </a:xfrm>
        </p:spPr>
        <p:txBody>
          <a:bodyPr rtlCol="0">
            <a:normAutofit/>
          </a:bodyPr>
          <a:lstStyle/>
          <a:p>
            <a:pPr marL="609600" indent="-609600" eaLnBrk="1" fontAlgn="auto" hangingPunct="1">
              <a:spcAft>
                <a:spcPts val="0"/>
              </a:spcAft>
              <a:buClr>
                <a:schemeClr val="tx1"/>
              </a:buClr>
              <a:buFontTx/>
              <a:buAutoNum type="arabicParenR"/>
              <a:defRPr/>
            </a:pPr>
            <a:r>
              <a:rPr lang="ru-RU" sz="3600" dirty="0" err="1" smtClean="0">
                <a:solidFill>
                  <a:schemeClr val="accent4">
                    <a:lumMod val="50000"/>
                  </a:schemeClr>
                </a:solidFill>
                <a:latin typeface="Arial" charset="0"/>
                <a:cs typeface="Arial" charset="0"/>
              </a:rPr>
              <a:t>изл</a:t>
            </a:r>
            <a:r>
              <a:rPr lang="ru-RU" sz="3600" b="1" dirty="0" err="1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А</a:t>
            </a:r>
            <a:r>
              <a:rPr lang="ru-RU" sz="3600" dirty="0" err="1" smtClean="0">
                <a:solidFill>
                  <a:schemeClr val="accent4">
                    <a:lumMod val="50000"/>
                  </a:schemeClr>
                </a:solidFill>
                <a:latin typeface="Arial" charset="0"/>
                <a:cs typeface="Arial" charset="0"/>
              </a:rPr>
              <a:t>гать</a:t>
            </a:r>
            <a:endParaRPr lang="ru-RU" sz="3600" dirty="0" smtClean="0">
              <a:solidFill>
                <a:schemeClr val="accent4">
                  <a:lumMod val="50000"/>
                </a:schemeClr>
              </a:solidFill>
              <a:latin typeface="Arial" charset="0"/>
              <a:cs typeface="Arial" charset="0"/>
            </a:endParaRPr>
          </a:p>
          <a:p>
            <a:pPr marL="609600" indent="-609600" eaLnBrk="1" fontAlgn="auto" hangingPunct="1">
              <a:spcAft>
                <a:spcPts val="0"/>
              </a:spcAft>
              <a:buClr>
                <a:schemeClr val="tx1"/>
              </a:buClr>
              <a:buFontTx/>
              <a:buAutoNum type="arabicParenR"/>
              <a:defRPr/>
            </a:pPr>
            <a:r>
              <a:rPr lang="ru-RU" sz="3600" dirty="0" err="1" smtClean="0">
                <a:solidFill>
                  <a:schemeClr val="accent4">
                    <a:lumMod val="50000"/>
                  </a:schemeClr>
                </a:solidFill>
                <a:latin typeface="Arial" charset="0"/>
                <a:cs typeface="Arial" charset="0"/>
              </a:rPr>
              <a:t>л</a:t>
            </a:r>
            <a:r>
              <a:rPr lang="ru-RU" sz="3600" b="1" dirty="0" err="1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О</a:t>
            </a:r>
            <a:r>
              <a:rPr lang="ru-RU" sz="3600" dirty="0" err="1" smtClean="0">
                <a:solidFill>
                  <a:schemeClr val="accent4">
                    <a:lumMod val="50000"/>
                  </a:schemeClr>
                </a:solidFill>
                <a:latin typeface="Arial" charset="0"/>
                <a:cs typeface="Arial" charset="0"/>
              </a:rPr>
              <a:t>жный</a:t>
            </a:r>
            <a:endParaRPr lang="ru-RU" sz="3600" dirty="0" smtClean="0">
              <a:solidFill>
                <a:schemeClr val="accent4">
                  <a:lumMod val="50000"/>
                </a:schemeClr>
              </a:solidFill>
              <a:latin typeface="Arial" charset="0"/>
              <a:cs typeface="Arial" charset="0"/>
            </a:endParaRPr>
          </a:p>
          <a:p>
            <a:pPr marL="609600" indent="-609600" eaLnBrk="1" fontAlgn="auto" hangingPunct="1">
              <a:spcAft>
                <a:spcPts val="0"/>
              </a:spcAft>
              <a:buClr>
                <a:schemeClr val="tx1"/>
              </a:buClr>
              <a:buFontTx/>
              <a:buAutoNum type="arabicParenR"/>
              <a:defRPr/>
            </a:pPr>
            <a:r>
              <a:rPr lang="ru-RU" sz="3600" dirty="0" err="1" smtClean="0">
                <a:solidFill>
                  <a:schemeClr val="accent4">
                    <a:lumMod val="50000"/>
                  </a:schemeClr>
                </a:solidFill>
                <a:latin typeface="Arial" charset="0"/>
                <a:cs typeface="Arial" charset="0"/>
              </a:rPr>
              <a:t>изл</a:t>
            </a:r>
            <a:r>
              <a:rPr lang="ru-RU" sz="3600" b="1" dirty="0" err="1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О</a:t>
            </a:r>
            <a:r>
              <a:rPr lang="ru-RU" sz="3600" dirty="0" err="1" smtClean="0">
                <a:solidFill>
                  <a:schemeClr val="accent4">
                    <a:lumMod val="50000"/>
                  </a:schemeClr>
                </a:solidFill>
                <a:latin typeface="Arial" charset="0"/>
                <a:cs typeface="Arial" charset="0"/>
              </a:rPr>
              <a:t>жение</a:t>
            </a:r>
            <a:endParaRPr lang="ru-RU" sz="3600" dirty="0" smtClean="0">
              <a:solidFill>
                <a:schemeClr val="accent4">
                  <a:lumMod val="50000"/>
                </a:schemeClr>
              </a:solidFill>
              <a:latin typeface="Arial" charset="0"/>
              <a:cs typeface="Arial" charset="0"/>
            </a:endParaRPr>
          </a:p>
          <a:p>
            <a:pPr marL="609600" indent="-609600" eaLnBrk="1" fontAlgn="auto" hangingPunct="1">
              <a:spcAft>
                <a:spcPts val="0"/>
              </a:spcAft>
              <a:buClr>
                <a:schemeClr val="tx1"/>
              </a:buClr>
              <a:buFontTx/>
              <a:buAutoNum type="arabicParenR"/>
              <a:defRPr/>
            </a:pPr>
            <a:r>
              <a:rPr lang="ru-RU" sz="3600" dirty="0" err="1" smtClean="0">
                <a:solidFill>
                  <a:schemeClr val="accent4">
                    <a:lumMod val="50000"/>
                  </a:schemeClr>
                </a:solidFill>
                <a:latin typeface="Arial" charset="0"/>
                <a:cs typeface="Arial" charset="0"/>
              </a:rPr>
              <a:t>распол</a:t>
            </a:r>
            <a:r>
              <a:rPr lang="ru-RU" sz="3600" b="1" dirty="0" err="1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А</a:t>
            </a:r>
            <a:r>
              <a:rPr lang="ru-RU" sz="3600" dirty="0" err="1" smtClean="0">
                <a:solidFill>
                  <a:schemeClr val="accent4">
                    <a:lumMod val="50000"/>
                  </a:schemeClr>
                </a:solidFill>
                <a:latin typeface="Arial" charset="0"/>
                <a:cs typeface="Arial" charset="0"/>
              </a:rPr>
              <a:t>гаться</a:t>
            </a:r>
            <a:endParaRPr lang="ru-RU" sz="3600" dirty="0" smtClean="0">
              <a:solidFill>
                <a:schemeClr val="accent4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714375" y="2714625"/>
            <a:ext cx="609600" cy="609600"/>
          </a:xfrm>
          <a:prstGeom prst="ellipse">
            <a:avLst/>
          </a:prstGeom>
          <a:noFill/>
          <a:ln w="508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u="sng" dirty="0" smtClean="0">
                <a:effectLst>
                  <a:glow rad="63500">
                    <a:srgbClr val="FDE8D7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Карточка № 1</a:t>
            </a:r>
            <a:endParaRPr lang="ru-RU" dirty="0">
              <a:effectLst>
                <a:glow rad="63500">
                  <a:srgbClr val="FDE8D7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285750" y="1600200"/>
            <a:ext cx="8643938" cy="4525963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lang="ru-RU" sz="5400" smtClean="0">
                <a:latin typeface="Arial" charset="0"/>
                <a:cs typeface="Arial" charset="0"/>
              </a:rPr>
              <a:t>Предл. .гать, предл. .жить, сл. .гать, сл. . жить,     прил. .гать,    прил. .жить</a:t>
            </a:r>
          </a:p>
        </p:txBody>
      </p:sp>
      <p:grpSp>
        <p:nvGrpSpPr>
          <p:cNvPr id="3" name="Группа 5"/>
          <p:cNvGrpSpPr>
            <a:grpSpLocks/>
          </p:cNvGrpSpPr>
          <p:nvPr/>
        </p:nvGrpSpPr>
        <p:grpSpPr bwMode="auto">
          <a:xfrm>
            <a:off x="2428875" y="2143125"/>
            <a:ext cx="571500" cy="500063"/>
            <a:chOff x="1785918" y="642918"/>
            <a:chExt cx="5000660" cy="5214974"/>
          </a:xfrm>
        </p:grpSpPr>
        <p:pic>
          <p:nvPicPr>
            <p:cNvPr id="9230" name="Picture 2" descr="E:\Анимашки\Живые буквы\Алфавит 3\5f9a14616c77t.jpg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1785918" y="642918"/>
              <a:ext cx="5000660" cy="52149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Равнобедренный треугольник 4"/>
            <p:cNvSpPr/>
            <p:nvPr/>
          </p:nvSpPr>
          <p:spPr>
            <a:xfrm>
              <a:off x="3494481" y="4566566"/>
              <a:ext cx="2430872" cy="1291326"/>
            </a:xfrm>
            <a:prstGeom prst="triangle">
              <a:avLst>
                <a:gd name="adj" fmla="val 57915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4" name="Группа 6"/>
          <p:cNvGrpSpPr>
            <a:grpSpLocks/>
          </p:cNvGrpSpPr>
          <p:nvPr/>
        </p:nvGrpSpPr>
        <p:grpSpPr bwMode="auto">
          <a:xfrm>
            <a:off x="1143000" y="3357563"/>
            <a:ext cx="571500" cy="500062"/>
            <a:chOff x="1785918" y="642918"/>
            <a:chExt cx="5000660" cy="5214974"/>
          </a:xfrm>
        </p:grpSpPr>
        <p:pic>
          <p:nvPicPr>
            <p:cNvPr id="9228" name="Picture 2" descr="E:\Анимашки\Живые буквы\Алфавит 3\5f9a14616c77t.jpg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1785918" y="642918"/>
              <a:ext cx="5000660" cy="52149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Равнобедренный треугольник 8"/>
            <p:cNvSpPr/>
            <p:nvPr/>
          </p:nvSpPr>
          <p:spPr>
            <a:xfrm>
              <a:off x="3494481" y="4566564"/>
              <a:ext cx="2430872" cy="1291328"/>
            </a:xfrm>
            <a:prstGeom prst="triangle">
              <a:avLst>
                <a:gd name="adj" fmla="val 57915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6" name="Группа 9"/>
          <p:cNvGrpSpPr>
            <a:grpSpLocks/>
          </p:cNvGrpSpPr>
          <p:nvPr/>
        </p:nvGrpSpPr>
        <p:grpSpPr bwMode="auto">
          <a:xfrm>
            <a:off x="1928813" y="4572000"/>
            <a:ext cx="571500" cy="500063"/>
            <a:chOff x="1785918" y="642918"/>
            <a:chExt cx="5000660" cy="5214974"/>
          </a:xfrm>
        </p:grpSpPr>
        <p:pic>
          <p:nvPicPr>
            <p:cNvPr id="9226" name="Picture 2" descr="E:\Анимашки\Живые буквы\Алфавит 3\5f9a14616c77t.jpg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1785918" y="642918"/>
              <a:ext cx="5000660" cy="52149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Равнобедренный треугольник 11"/>
            <p:cNvSpPr/>
            <p:nvPr/>
          </p:nvSpPr>
          <p:spPr>
            <a:xfrm>
              <a:off x="3494472" y="4566566"/>
              <a:ext cx="2430881" cy="1291326"/>
            </a:xfrm>
            <a:prstGeom prst="triangle">
              <a:avLst>
                <a:gd name="adj" fmla="val 57915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pic>
        <p:nvPicPr>
          <p:cNvPr id="2051" name="Picture 3" descr="E:\Анимашки\Живые буквы\Алфавит 3\о16.pn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500813" y="2071688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3" descr="E:\Анимашки\Живые буквы\Алфавит 3\о16.pn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4143375" y="3286125"/>
            <a:ext cx="642938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3" descr="E:\Анимашки\Живые буквы\Алфавит 3\о16.pn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215063" y="4500563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0" y="500042"/>
            <a:ext cx="79248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  <a:cs typeface="Arial" charset="0"/>
              </a:rPr>
              <a:t>А5</a:t>
            </a:r>
            <a:r>
              <a:rPr lang="ru-RU" sz="4000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  <a:cs typeface="Arial" charset="0"/>
              </a:rPr>
              <a:t>.</a:t>
            </a:r>
            <a:r>
              <a:rPr lang="ru-RU" sz="3600" dirty="0" smtClean="0">
                <a:latin typeface="Arial" charset="0"/>
                <a:cs typeface="Arial" charset="0"/>
              </a:rPr>
              <a:t> </a:t>
            </a:r>
            <a:r>
              <a:rPr lang="ru-RU" sz="36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Укажите слово </a:t>
            </a:r>
            <a:br>
              <a:rPr lang="ru-RU" sz="3600" dirty="0" smtClean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с </a:t>
            </a:r>
            <a:r>
              <a:rPr lang="ru-RU" sz="4000" b="1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  <a:cs typeface="Arial" charset="0"/>
              </a:rPr>
              <a:t>грамматической ошибкой</a:t>
            </a:r>
            <a:r>
              <a:rPr lang="ru-RU" sz="36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.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057400"/>
            <a:ext cx="5448300" cy="2819400"/>
          </a:xfrm>
        </p:spPr>
        <p:txBody>
          <a:bodyPr/>
          <a:lstStyle/>
          <a:p>
            <a:pPr marL="609600" indent="-609600" eaLnBrk="1" hangingPunct="1">
              <a:buClr>
                <a:schemeClr val="tx1"/>
              </a:buClr>
              <a:buFontTx/>
              <a:buAutoNum type="arabicParenR"/>
            </a:pPr>
            <a:r>
              <a:rPr lang="ru-RU" sz="3600" b="1" smtClean="0">
                <a:solidFill>
                  <a:srgbClr val="0070C0"/>
                </a:solidFill>
                <a:latin typeface="Arial" charset="0"/>
                <a:cs typeface="Arial" charset="0"/>
              </a:rPr>
              <a:t>по</a:t>
            </a:r>
            <a:r>
              <a:rPr lang="ru-RU" sz="3600" smtClean="0">
                <a:latin typeface="Arial" charset="0"/>
                <a:cs typeface="Arial" charset="0"/>
              </a:rPr>
              <a:t>клади в сумку</a:t>
            </a:r>
          </a:p>
          <a:p>
            <a:pPr marL="609600" indent="-609600" eaLnBrk="1" hangingPunct="1">
              <a:buClr>
                <a:schemeClr val="tx1"/>
              </a:buClr>
              <a:buFontTx/>
              <a:buAutoNum type="arabicParenR"/>
            </a:pPr>
            <a:r>
              <a:rPr lang="ru-RU" sz="3600" smtClean="0">
                <a:latin typeface="Arial" charset="0"/>
                <a:cs typeface="Arial" charset="0"/>
              </a:rPr>
              <a:t>сложи в портфель</a:t>
            </a:r>
          </a:p>
          <a:p>
            <a:pPr marL="609600" indent="-609600" eaLnBrk="1" hangingPunct="1">
              <a:buClr>
                <a:schemeClr val="tx1"/>
              </a:buClr>
              <a:buFontTx/>
              <a:buAutoNum type="arabicParenR"/>
            </a:pPr>
            <a:r>
              <a:rPr lang="ru-RU" sz="3600" smtClean="0">
                <a:latin typeface="Arial" charset="0"/>
                <a:cs typeface="Arial" charset="0"/>
              </a:rPr>
              <a:t>разложи товар</a:t>
            </a:r>
          </a:p>
          <a:p>
            <a:pPr marL="609600" indent="-609600" eaLnBrk="1" hangingPunct="1">
              <a:buClr>
                <a:schemeClr val="tx1"/>
              </a:buClr>
              <a:buFontTx/>
              <a:buAutoNum type="arabicParenR"/>
            </a:pPr>
            <a:r>
              <a:rPr lang="ru-RU" sz="3600" smtClean="0">
                <a:latin typeface="Arial" charset="0"/>
                <a:cs typeface="Arial" charset="0"/>
              </a:rPr>
              <a:t>отложи в сторону</a:t>
            </a:r>
          </a:p>
        </p:txBody>
      </p:sp>
      <p:sp>
        <p:nvSpPr>
          <p:cNvPr id="4" name="Line 23"/>
          <p:cNvSpPr>
            <a:spLocks noChangeShapeType="1"/>
          </p:cNvSpPr>
          <p:nvPr/>
        </p:nvSpPr>
        <p:spPr bwMode="auto">
          <a:xfrm flipH="1">
            <a:off x="1500188" y="2286000"/>
            <a:ext cx="571500" cy="285750"/>
          </a:xfrm>
          <a:prstGeom prst="line">
            <a:avLst/>
          </a:prstGeom>
          <a:noFill/>
          <a:ln w="508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785813" y="2071688"/>
            <a:ext cx="609600" cy="609600"/>
          </a:xfrm>
          <a:prstGeom prst="ellipse">
            <a:avLst/>
          </a:prstGeom>
          <a:noFill/>
          <a:ln w="508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Ответы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1C90B32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71563" y="1071563"/>
            <a:ext cx="7221537" cy="54292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Line 22"/>
          <p:cNvSpPr>
            <a:spLocks noChangeShapeType="1"/>
          </p:cNvSpPr>
          <p:nvPr/>
        </p:nvSpPr>
        <p:spPr bwMode="auto">
          <a:xfrm>
            <a:off x="2928938" y="2714625"/>
            <a:ext cx="228600" cy="228600"/>
          </a:xfrm>
          <a:prstGeom prst="line">
            <a:avLst/>
          </a:prstGeom>
          <a:noFill/>
          <a:ln w="508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" name="Line 23"/>
          <p:cNvSpPr>
            <a:spLocks noChangeShapeType="1"/>
          </p:cNvSpPr>
          <p:nvPr/>
        </p:nvSpPr>
        <p:spPr bwMode="auto">
          <a:xfrm flipH="1">
            <a:off x="2928938" y="2714625"/>
            <a:ext cx="228600" cy="228600"/>
          </a:xfrm>
          <a:prstGeom prst="line">
            <a:avLst/>
          </a:prstGeom>
          <a:noFill/>
          <a:ln w="508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" name="Line 22"/>
          <p:cNvSpPr>
            <a:spLocks noChangeShapeType="1"/>
          </p:cNvSpPr>
          <p:nvPr/>
        </p:nvSpPr>
        <p:spPr bwMode="auto">
          <a:xfrm>
            <a:off x="4214813" y="3357563"/>
            <a:ext cx="228600" cy="228600"/>
          </a:xfrm>
          <a:prstGeom prst="line">
            <a:avLst/>
          </a:prstGeom>
          <a:noFill/>
          <a:ln w="508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" name="Line 23"/>
          <p:cNvSpPr>
            <a:spLocks noChangeShapeType="1"/>
          </p:cNvSpPr>
          <p:nvPr/>
        </p:nvSpPr>
        <p:spPr bwMode="auto">
          <a:xfrm flipH="1">
            <a:off x="4214813" y="3357563"/>
            <a:ext cx="228600" cy="228600"/>
          </a:xfrm>
          <a:prstGeom prst="line">
            <a:avLst/>
          </a:prstGeom>
          <a:noFill/>
          <a:ln w="508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" name="Line 22"/>
          <p:cNvSpPr>
            <a:spLocks noChangeShapeType="1"/>
          </p:cNvSpPr>
          <p:nvPr/>
        </p:nvSpPr>
        <p:spPr bwMode="auto">
          <a:xfrm>
            <a:off x="3571875" y="2071688"/>
            <a:ext cx="228600" cy="228600"/>
          </a:xfrm>
          <a:prstGeom prst="line">
            <a:avLst/>
          </a:prstGeom>
          <a:noFill/>
          <a:ln w="508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" name="Line 23"/>
          <p:cNvSpPr>
            <a:spLocks noChangeShapeType="1"/>
          </p:cNvSpPr>
          <p:nvPr/>
        </p:nvSpPr>
        <p:spPr bwMode="auto">
          <a:xfrm flipH="1">
            <a:off x="3571875" y="2071688"/>
            <a:ext cx="228600" cy="228600"/>
          </a:xfrm>
          <a:prstGeom prst="line">
            <a:avLst/>
          </a:prstGeom>
          <a:noFill/>
          <a:ln w="508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" name="Line 22"/>
          <p:cNvSpPr>
            <a:spLocks noChangeShapeType="1"/>
          </p:cNvSpPr>
          <p:nvPr/>
        </p:nvSpPr>
        <p:spPr bwMode="auto">
          <a:xfrm>
            <a:off x="2928938" y="4000500"/>
            <a:ext cx="228600" cy="228600"/>
          </a:xfrm>
          <a:prstGeom prst="line">
            <a:avLst/>
          </a:prstGeom>
          <a:noFill/>
          <a:ln w="508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" name="Line 23"/>
          <p:cNvSpPr>
            <a:spLocks noChangeShapeType="1"/>
          </p:cNvSpPr>
          <p:nvPr/>
        </p:nvSpPr>
        <p:spPr bwMode="auto">
          <a:xfrm flipH="1">
            <a:off x="2928938" y="4000500"/>
            <a:ext cx="228600" cy="228600"/>
          </a:xfrm>
          <a:prstGeom prst="line">
            <a:avLst/>
          </a:prstGeom>
          <a:noFill/>
          <a:ln w="508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" name="Line 22"/>
          <p:cNvSpPr>
            <a:spLocks noChangeShapeType="1"/>
          </p:cNvSpPr>
          <p:nvPr/>
        </p:nvSpPr>
        <p:spPr bwMode="auto">
          <a:xfrm>
            <a:off x="2286000" y="4643438"/>
            <a:ext cx="228600" cy="228600"/>
          </a:xfrm>
          <a:prstGeom prst="line">
            <a:avLst/>
          </a:prstGeom>
          <a:noFill/>
          <a:ln w="508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" name="Line 23"/>
          <p:cNvSpPr>
            <a:spLocks noChangeShapeType="1"/>
          </p:cNvSpPr>
          <p:nvPr/>
        </p:nvSpPr>
        <p:spPr bwMode="auto">
          <a:xfrm flipH="1">
            <a:off x="2286000" y="4643438"/>
            <a:ext cx="228600" cy="228600"/>
          </a:xfrm>
          <a:prstGeom prst="line">
            <a:avLst/>
          </a:prstGeom>
          <a:noFill/>
          <a:ln w="508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6"/>
          <p:cNvGrpSpPr>
            <a:grpSpLocks/>
          </p:cNvGrpSpPr>
          <p:nvPr/>
        </p:nvGrpSpPr>
        <p:grpSpPr bwMode="auto">
          <a:xfrm>
            <a:off x="3398838" y="765175"/>
            <a:ext cx="2306637" cy="3133725"/>
            <a:chOff x="2141" y="482"/>
            <a:chExt cx="1453" cy="1974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grpSpPr>
        <p:sp>
          <p:nvSpPr>
            <p:cNvPr id="7184" name="Puzzle3"/>
            <p:cNvSpPr>
              <a:spLocks noChangeAspect="1" noEditPoints="1" noChangeArrowheads="1"/>
            </p:cNvSpPr>
            <p:nvPr/>
          </p:nvSpPr>
          <p:spPr bwMode="auto">
            <a:xfrm>
              <a:off x="2141" y="482"/>
              <a:ext cx="1453" cy="1974"/>
            </a:xfrm>
            <a:custGeom>
              <a:avLst/>
              <a:gdLst>
                <a:gd name="T0" fmla="*/ 10391 w 21600"/>
                <a:gd name="T1" fmla="*/ 15806 h 21600"/>
                <a:gd name="T2" fmla="*/ 20551 w 21600"/>
                <a:gd name="T3" fmla="*/ 21088 h 21600"/>
                <a:gd name="T4" fmla="*/ 13180 w 21600"/>
                <a:gd name="T5" fmla="*/ 13801 h 21600"/>
                <a:gd name="T6" fmla="*/ 20551 w 21600"/>
                <a:gd name="T7" fmla="*/ 7025 h 21600"/>
                <a:gd name="T8" fmla="*/ 10500 w 21600"/>
                <a:gd name="T9" fmla="*/ 52 h 21600"/>
                <a:gd name="T10" fmla="*/ 692 w 21600"/>
                <a:gd name="T11" fmla="*/ 6802 h 21600"/>
                <a:gd name="T12" fmla="*/ 8064 w 21600"/>
                <a:gd name="T13" fmla="*/ 13526 h 21600"/>
                <a:gd name="T14" fmla="*/ 692 w 21600"/>
                <a:gd name="T15" fmla="*/ 21088 h 21600"/>
                <a:gd name="T16" fmla="*/ 2273 w 21600"/>
                <a:gd name="T17" fmla="*/ 7719 h 21600"/>
                <a:gd name="T18" fmla="*/ 19149 w 21600"/>
                <a:gd name="T19" fmla="*/ 202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6625" y="20892"/>
                  </a:moveTo>
                  <a:lnTo>
                    <a:pt x="7105" y="21023"/>
                  </a:lnTo>
                  <a:lnTo>
                    <a:pt x="7513" y="21088"/>
                  </a:lnTo>
                  <a:lnTo>
                    <a:pt x="7922" y="21115"/>
                  </a:lnTo>
                  <a:lnTo>
                    <a:pt x="8242" y="21115"/>
                  </a:lnTo>
                  <a:lnTo>
                    <a:pt x="8544" y="21062"/>
                  </a:lnTo>
                  <a:lnTo>
                    <a:pt x="8810" y="20997"/>
                  </a:lnTo>
                  <a:lnTo>
                    <a:pt x="9023" y="20892"/>
                  </a:lnTo>
                  <a:lnTo>
                    <a:pt x="9148" y="20761"/>
                  </a:lnTo>
                  <a:lnTo>
                    <a:pt x="9290" y="20616"/>
                  </a:lnTo>
                  <a:lnTo>
                    <a:pt x="9361" y="20459"/>
                  </a:lnTo>
                  <a:lnTo>
                    <a:pt x="9396" y="20289"/>
                  </a:lnTo>
                  <a:lnTo>
                    <a:pt x="9396" y="20092"/>
                  </a:lnTo>
                  <a:lnTo>
                    <a:pt x="9325" y="19909"/>
                  </a:lnTo>
                  <a:lnTo>
                    <a:pt x="9219" y="19738"/>
                  </a:lnTo>
                  <a:lnTo>
                    <a:pt x="9094" y="19555"/>
                  </a:lnTo>
                  <a:lnTo>
                    <a:pt x="8917" y="19384"/>
                  </a:lnTo>
                  <a:lnTo>
                    <a:pt x="8650" y="19162"/>
                  </a:lnTo>
                  <a:lnTo>
                    <a:pt x="8437" y="18900"/>
                  </a:lnTo>
                  <a:lnTo>
                    <a:pt x="8277" y="18624"/>
                  </a:lnTo>
                  <a:lnTo>
                    <a:pt x="8135" y="18349"/>
                  </a:lnTo>
                  <a:lnTo>
                    <a:pt x="8028" y="18048"/>
                  </a:lnTo>
                  <a:lnTo>
                    <a:pt x="7993" y="17746"/>
                  </a:lnTo>
                  <a:lnTo>
                    <a:pt x="7993" y="17471"/>
                  </a:lnTo>
                  <a:lnTo>
                    <a:pt x="8028" y="17169"/>
                  </a:lnTo>
                  <a:lnTo>
                    <a:pt x="8135" y="16920"/>
                  </a:lnTo>
                  <a:lnTo>
                    <a:pt x="8277" y="16671"/>
                  </a:lnTo>
                  <a:lnTo>
                    <a:pt x="8366" y="16540"/>
                  </a:lnTo>
                  <a:lnTo>
                    <a:pt x="8473" y="16409"/>
                  </a:lnTo>
                  <a:lnTo>
                    <a:pt x="8615" y="16317"/>
                  </a:lnTo>
                  <a:lnTo>
                    <a:pt x="8739" y="16213"/>
                  </a:lnTo>
                  <a:lnTo>
                    <a:pt x="8881" y="16134"/>
                  </a:lnTo>
                  <a:lnTo>
                    <a:pt x="9059" y="16055"/>
                  </a:lnTo>
                  <a:lnTo>
                    <a:pt x="9254" y="15990"/>
                  </a:lnTo>
                  <a:lnTo>
                    <a:pt x="9432" y="15911"/>
                  </a:lnTo>
                  <a:lnTo>
                    <a:pt x="9663" y="15885"/>
                  </a:lnTo>
                  <a:lnTo>
                    <a:pt x="9876" y="15833"/>
                  </a:lnTo>
                  <a:lnTo>
                    <a:pt x="10142" y="15806"/>
                  </a:lnTo>
                  <a:lnTo>
                    <a:pt x="10391" y="15806"/>
                  </a:lnTo>
                  <a:lnTo>
                    <a:pt x="10728" y="15806"/>
                  </a:lnTo>
                  <a:lnTo>
                    <a:pt x="10995" y="15806"/>
                  </a:lnTo>
                  <a:lnTo>
                    <a:pt x="11279" y="15833"/>
                  </a:lnTo>
                  <a:lnTo>
                    <a:pt x="11546" y="15885"/>
                  </a:lnTo>
                  <a:lnTo>
                    <a:pt x="11776" y="15937"/>
                  </a:lnTo>
                  <a:lnTo>
                    <a:pt x="12025" y="15990"/>
                  </a:lnTo>
                  <a:lnTo>
                    <a:pt x="12221" y="16055"/>
                  </a:lnTo>
                  <a:lnTo>
                    <a:pt x="12434" y="16134"/>
                  </a:lnTo>
                  <a:lnTo>
                    <a:pt x="12611" y="16213"/>
                  </a:lnTo>
                  <a:lnTo>
                    <a:pt x="12771" y="16317"/>
                  </a:lnTo>
                  <a:lnTo>
                    <a:pt x="12913" y="16409"/>
                  </a:lnTo>
                  <a:lnTo>
                    <a:pt x="13038" y="16514"/>
                  </a:lnTo>
                  <a:lnTo>
                    <a:pt x="13251" y="16737"/>
                  </a:lnTo>
                  <a:lnTo>
                    <a:pt x="13428" y="16986"/>
                  </a:lnTo>
                  <a:lnTo>
                    <a:pt x="13517" y="17248"/>
                  </a:lnTo>
                  <a:lnTo>
                    <a:pt x="13588" y="17523"/>
                  </a:lnTo>
                  <a:lnTo>
                    <a:pt x="13588" y="17799"/>
                  </a:lnTo>
                  <a:lnTo>
                    <a:pt x="13517" y="18074"/>
                  </a:lnTo>
                  <a:lnTo>
                    <a:pt x="13428" y="18323"/>
                  </a:lnTo>
                  <a:lnTo>
                    <a:pt x="13286" y="18572"/>
                  </a:lnTo>
                  <a:lnTo>
                    <a:pt x="13109" y="18808"/>
                  </a:lnTo>
                  <a:lnTo>
                    <a:pt x="12878" y="19031"/>
                  </a:lnTo>
                  <a:lnTo>
                    <a:pt x="12434" y="19411"/>
                  </a:lnTo>
                  <a:lnTo>
                    <a:pt x="12132" y="19738"/>
                  </a:lnTo>
                  <a:lnTo>
                    <a:pt x="12025" y="19856"/>
                  </a:lnTo>
                  <a:lnTo>
                    <a:pt x="11919" y="20014"/>
                  </a:lnTo>
                  <a:lnTo>
                    <a:pt x="11883" y="20132"/>
                  </a:lnTo>
                  <a:lnTo>
                    <a:pt x="11883" y="20263"/>
                  </a:lnTo>
                  <a:lnTo>
                    <a:pt x="11883" y="20394"/>
                  </a:lnTo>
                  <a:lnTo>
                    <a:pt x="11954" y="20485"/>
                  </a:lnTo>
                  <a:lnTo>
                    <a:pt x="12061" y="20590"/>
                  </a:lnTo>
                  <a:lnTo>
                    <a:pt x="12185" y="20695"/>
                  </a:lnTo>
                  <a:lnTo>
                    <a:pt x="12327" y="20787"/>
                  </a:lnTo>
                  <a:lnTo>
                    <a:pt x="12540" y="20892"/>
                  </a:lnTo>
                  <a:lnTo>
                    <a:pt x="12771" y="20997"/>
                  </a:lnTo>
                  <a:lnTo>
                    <a:pt x="13073" y="21088"/>
                  </a:lnTo>
                  <a:lnTo>
                    <a:pt x="13428" y="21193"/>
                  </a:lnTo>
                  <a:lnTo>
                    <a:pt x="13873" y="21298"/>
                  </a:lnTo>
                  <a:lnTo>
                    <a:pt x="14317" y="21390"/>
                  </a:lnTo>
                  <a:lnTo>
                    <a:pt x="14778" y="21468"/>
                  </a:lnTo>
                  <a:lnTo>
                    <a:pt x="15294" y="21547"/>
                  </a:lnTo>
                  <a:lnTo>
                    <a:pt x="15809" y="21600"/>
                  </a:lnTo>
                  <a:lnTo>
                    <a:pt x="16359" y="21652"/>
                  </a:lnTo>
                  <a:lnTo>
                    <a:pt x="16875" y="21678"/>
                  </a:lnTo>
                  <a:lnTo>
                    <a:pt x="17407" y="21678"/>
                  </a:lnTo>
                  <a:lnTo>
                    <a:pt x="17958" y="21678"/>
                  </a:lnTo>
                  <a:lnTo>
                    <a:pt x="18473" y="21652"/>
                  </a:lnTo>
                  <a:lnTo>
                    <a:pt x="18953" y="21573"/>
                  </a:lnTo>
                  <a:lnTo>
                    <a:pt x="19397" y="21495"/>
                  </a:lnTo>
                  <a:lnTo>
                    <a:pt x="19841" y="21390"/>
                  </a:lnTo>
                  <a:lnTo>
                    <a:pt x="20214" y="21272"/>
                  </a:lnTo>
                  <a:lnTo>
                    <a:pt x="20551" y="21088"/>
                  </a:lnTo>
                  <a:lnTo>
                    <a:pt x="20480" y="20787"/>
                  </a:lnTo>
                  <a:lnTo>
                    <a:pt x="20409" y="20485"/>
                  </a:lnTo>
                  <a:lnTo>
                    <a:pt x="20356" y="20158"/>
                  </a:lnTo>
                  <a:lnTo>
                    <a:pt x="20356" y="19804"/>
                  </a:lnTo>
                  <a:lnTo>
                    <a:pt x="20321" y="19083"/>
                  </a:lnTo>
                  <a:lnTo>
                    <a:pt x="20356" y="18349"/>
                  </a:lnTo>
                  <a:lnTo>
                    <a:pt x="20409" y="17641"/>
                  </a:lnTo>
                  <a:lnTo>
                    <a:pt x="20480" y="17012"/>
                  </a:lnTo>
                  <a:lnTo>
                    <a:pt x="20551" y="16488"/>
                  </a:lnTo>
                  <a:lnTo>
                    <a:pt x="20551" y="16055"/>
                  </a:lnTo>
                  <a:lnTo>
                    <a:pt x="20551" y="15911"/>
                  </a:lnTo>
                  <a:lnTo>
                    <a:pt x="20445" y="15754"/>
                  </a:lnTo>
                  <a:lnTo>
                    <a:pt x="20356" y="15610"/>
                  </a:lnTo>
                  <a:lnTo>
                    <a:pt x="20178" y="15452"/>
                  </a:lnTo>
                  <a:lnTo>
                    <a:pt x="20001" y="15334"/>
                  </a:lnTo>
                  <a:lnTo>
                    <a:pt x="19770" y="15230"/>
                  </a:lnTo>
                  <a:lnTo>
                    <a:pt x="19521" y="15125"/>
                  </a:lnTo>
                  <a:lnTo>
                    <a:pt x="19290" y="15059"/>
                  </a:lnTo>
                  <a:lnTo>
                    <a:pt x="19024" y="15007"/>
                  </a:lnTo>
                  <a:lnTo>
                    <a:pt x="18740" y="14954"/>
                  </a:lnTo>
                  <a:lnTo>
                    <a:pt x="18509" y="14954"/>
                  </a:lnTo>
                  <a:lnTo>
                    <a:pt x="18225" y="14954"/>
                  </a:lnTo>
                  <a:lnTo>
                    <a:pt x="17994" y="15007"/>
                  </a:lnTo>
                  <a:lnTo>
                    <a:pt x="17763" y="15085"/>
                  </a:lnTo>
                  <a:lnTo>
                    <a:pt x="17550" y="15177"/>
                  </a:lnTo>
                  <a:lnTo>
                    <a:pt x="17372" y="15308"/>
                  </a:lnTo>
                  <a:lnTo>
                    <a:pt x="17176" y="15426"/>
                  </a:lnTo>
                  <a:lnTo>
                    <a:pt x="16928" y="15557"/>
                  </a:lnTo>
                  <a:lnTo>
                    <a:pt x="16661" y="15636"/>
                  </a:lnTo>
                  <a:lnTo>
                    <a:pt x="16359" y="15688"/>
                  </a:lnTo>
                  <a:lnTo>
                    <a:pt x="16022" y="15715"/>
                  </a:lnTo>
                  <a:lnTo>
                    <a:pt x="15667" y="15688"/>
                  </a:lnTo>
                  <a:lnTo>
                    <a:pt x="15294" y="15662"/>
                  </a:lnTo>
                  <a:lnTo>
                    <a:pt x="14956" y="15583"/>
                  </a:lnTo>
                  <a:lnTo>
                    <a:pt x="14619" y="15479"/>
                  </a:lnTo>
                  <a:lnTo>
                    <a:pt x="14281" y="15334"/>
                  </a:lnTo>
                  <a:lnTo>
                    <a:pt x="13961" y="15177"/>
                  </a:lnTo>
                  <a:lnTo>
                    <a:pt x="13695" y="14981"/>
                  </a:lnTo>
                  <a:lnTo>
                    <a:pt x="13588" y="14850"/>
                  </a:lnTo>
                  <a:lnTo>
                    <a:pt x="13482" y="14732"/>
                  </a:lnTo>
                  <a:lnTo>
                    <a:pt x="13393" y="14600"/>
                  </a:lnTo>
                  <a:lnTo>
                    <a:pt x="13322" y="14456"/>
                  </a:lnTo>
                  <a:lnTo>
                    <a:pt x="13251" y="14299"/>
                  </a:lnTo>
                  <a:lnTo>
                    <a:pt x="13215" y="14155"/>
                  </a:lnTo>
                  <a:lnTo>
                    <a:pt x="13180" y="13971"/>
                  </a:lnTo>
                  <a:lnTo>
                    <a:pt x="13180" y="13801"/>
                  </a:lnTo>
                  <a:lnTo>
                    <a:pt x="13180" y="13591"/>
                  </a:lnTo>
                  <a:lnTo>
                    <a:pt x="13215" y="13395"/>
                  </a:lnTo>
                  <a:lnTo>
                    <a:pt x="13251" y="13198"/>
                  </a:lnTo>
                  <a:lnTo>
                    <a:pt x="13322" y="13015"/>
                  </a:lnTo>
                  <a:lnTo>
                    <a:pt x="13393" y="12870"/>
                  </a:lnTo>
                  <a:lnTo>
                    <a:pt x="13482" y="12713"/>
                  </a:lnTo>
                  <a:lnTo>
                    <a:pt x="13588" y="12569"/>
                  </a:lnTo>
                  <a:lnTo>
                    <a:pt x="13730" y="12438"/>
                  </a:lnTo>
                  <a:lnTo>
                    <a:pt x="13997" y="12215"/>
                  </a:lnTo>
                  <a:lnTo>
                    <a:pt x="14334" y="12005"/>
                  </a:lnTo>
                  <a:lnTo>
                    <a:pt x="14690" y="11861"/>
                  </a:lnTo>
                  <a:lnTo>
                    <a:pt x="15063" y="11756"/>
                  </a:lnTo>
                  <a:lnTo>
                    <a:pt x="15436" y="11678"/>
                  </a:lnTo>
                  <a:lnTo>
                    <a:pt x="15809" y="11638"/>
                  </a:lnTo>
                  <a:lnTo>
                    <a:pt x="16182" y="11638"/>
                  </a:lnTo>
                  <a:lnTo>
                    <a:pt x="16555" y="11678"/>
                  </a:lnTo>
                  <a:lnTo>
                    <a:pt x="16910" y="11730"/>
                  </a:lnTo>
                  <a:lnTo>
                    <a:pt x="17248" y="11835"/>
                  </a:lnTo>
                  <a:lnTo>
                    <a:pt x="17514" y="11966"/>
                  </a:lnTo>
                  <a:lnTo>
                    <a:pt x="17763" y="12110"/>
                  </a:lnTo>
                  <a:lnTo>
                    <a:pt x="17887" y="12215"/>
                  </a:lnTo>
                  <a:lnTo>
                    <a:pt x="18065" y="12307"/>
                  </a:lnTo>
                  <a:lnTo>
                    <a:pt x="18260" y="12412"/>
                  </a:lnTo>
                  <a:lnTo>
                    <a:pt x="18438" y="12464"/>
                  </a:lnTo>
                  <a:lnTo>
                    <a:pt x="18669" y="12543"/>
                  </a:lnTo>
                  <a:lnTo>
                    <a:pt x="18882" y="12569"/>
                  </a:lnTo>
                  <a:lnTo>
                    <a:pt x="19113" y="12595"/>
                  </a:lnTo>
                  <a:lnTo>
                    <a:pt x="19361" y="12608"/>
                  </a:lnTo>
                  <a:lnTo>
                    <a:pt x="19592" y="12608"/>
                  </a:lnTo>
                  <a:lnTo>
                    <a:pt x="19841" y="12595"/>
                  </a:lnTo>
                  <a:lnTo>
                    <a:pt x="20072" y="12543"/>
                  </a:lnTo>
                  <a:lnTo>
                    <a:pt x="20321" y="12490"/>
                  </a:lnTo>
                  <a:lnTo>
                    <a:pt x="20551" y="12438"/>
                  </a:lnTo>
                  <a:lnTo>
                    <a:pt x="20800" y="12333"/>
                  </a:lnTo>
                  <a:lnTo>
                    <a:pt x="20996" y="12241"/>
                  </a:lnTo>
                  <a:lnTo>
                    <a:pt x="21244" y="12110"/>
                  </a:lnTo>
                  <a:lnTo>
                    <a:pt x="21298" y="12032"/>
                  </a:lnTo>
                  <a:lnTo>
                    <a:pt x="21404" y="11966"/>
                  </a:lnTo>
                  <a:lnTo>
                    <a:pt x="21475" y="11861"/>
                  </a:lnTo>
                  <a:lnTo>
                    <a:pt x="21511" y="11730"/>
                  </a:lnTo>
                  <a:lnTo>
                    <a:pt x="21617" y="11481"/>
                  </a:lnTo>
                  <a:lnTo>
                    <a:pt x="21653" y="11180"/>
                  </a:lnTo>
                  <a:lnTo>
                    <a:pt x="21653" y="10826"/>
                  </a:lnTo>
                  <a:lnTo>
                    <a:pt x="21653" y="10472"/>
                  </a:lnTo>
                  <a:lnTo>
                    <a:pt x="21582" y="10092"/>
                  </a:lnTo>
                  <a:lnTo>
                    <a:pt x="21511" y="9725"/>
                  </a:lnTo>
                  <a:lnTo>
                    <a:pt x="21298" y="8912"/>
                  </a:lnTo>
                  <a:lnTo>
                    <a:pt x="21067" y="8191"/>
                  </a:lnTo>
                  <a:lnTo>
                    <a:pt x="20800" y="7536"/>
                  </a:lnTo>
                  <a:lnTo>
                    <a:pt x="20551" y="7025"/>
                  </a:lnTo>
                  <a:lnTo>
                    <a:pt x="20001" y="7103"/>
                  </a:lnTo>
                  <a:lnTo>
                    <a:pt x="19432" y="7156"/>
                  </a:lnTo>
                  <a:lnTo>
                    <a:pt x="18846" y="7208"/>
                  </a:lnTo>
                  <a:lnTo>
                    <a:pt x="18225" y="7208"/>
                  </a:lnTo>
                  <a:lnTo>
                    <a:pt x="17656" y="7208"/>
                  </a:lnTo>
                  <a:lnTo>
                    <a:pt x="17070" y="7182"/>
                  </a:lnTo>
                  <a:lnTo>
                    <a:pt x="16484" y="7156"/>
                  </a:lnTo>
                  <a:lnTo>
                    <a:pt x="15986" y="7103"/>
                  </a:lnTo>
                  <a:lnTo>
                    <a:pt x="14992" y="6999"/>
                  </a:lnTo>
                  <a:lnTo>
                    <a:pt x="14210" y="6907"/>
                  </a:lnTo>
                  <a:lnTo>
                    <a:pt x="13695" y="6828"/>
                  </a:lnTo>
                  <a:lnTo>
                    <a:pt x="13517" y="6802"/>
                  </a:lnTo>
                  <a:lnTo>
                    <a:pt x="13073" y="6645"/>
                  </a:lnTo>
                  <a:lnTo>
                    <a:pt x="12700" y="6474"/>
                  </a:lnTo>
                  <a:lnTo>
                    <a:pt x="12363" y="6304"/>
                  </a:lnTo>
                  <a:lnTo>
                    <a:pt x="12132" y="6094"/>
                  </a:lnTo>
                  <a:lnTo>
                    <a:pt x="11919" y="5871"/>
                  </a:lnTo>
                  <a:lnTo>
                    <a:pt x="11776" y="5649"/>
                  </a:lnTo>
                  <a:lnTo>
                    <a:pt x="11688" y="5413"/>
                  </a:lnTo>
                  <a:lnTo>
                    <a:pt x="11617" y="5190"/>
                  </a:lnTo>
                  <a:lnTo>
                    <a:pt x="11617" y="4941"/>
                  </a:lnTo>
                  <a:lnTo>
                    <a:pt x="11652" y="4718"/>
                  </a:lnTo>
                  <a:lnTo>
                    <a:pt x="11723" y="4482"/>
                  </a:lnTo>
                  <a:lnTo>
                    <a:pt x="11812" y="4285"/>
                  </a:lnTo>
                  <a:lnTo>
                    <a:pt x="11919" y="4089"/>
                  </a:lnTo>
                  <a:lnTo>
                    <a:pt x="12096" y="3905"/>
                  </a:lnTo>
                  <a:lnTo>
                    <a:pt x="12292" y="3735"/>
                  </a:lnTo>
                  <a:lnTo>
                    <a:pt x="12505" y="3604"/>
                  </a:lnTo>
                  <a:lnTo>
                    <a:pt x="12700" y="3460"/>
                  </a:lnTo>
                  <a:lnTo>
                    <a:pt x="12878" y="3250"/>
                  </a:lnTo>
                  <a:lnTo>
                    <a:pt x="13038" y="3027"/>
                  </a:lnTo>
                  <a:lnTo>
                    <a:pt x="13180" y="2752"/>
                  </a:lnTo>
                  <a:lnTo>
                    <a:pt x="13286" y="2477"/>
                  </a:lnTo>
                  <a:lnTo>
                    <a:pt x="13322" y="2175"/>
                  </a:lnTo>
                  <a:lnTo>
                    <a:pt x="13357" y="1874"/>
                  </a:lnTo>
                  <a:lnTo>
                    <a:pt x="13286" y="1572"/>
                  </a:lnTo>
                  <a:lnTo>
                    <a:pt x="13180" y="1271"/>
                  </a:lnTo>
                  <a:lnTo>
                    <a:pt x="13038" y="983"/>
                  </a:lnTo>
                  <a:lnTo>
                    <a:pt x="12949" y="865"/>
                  </a:lnTo>
                  <a:lnTo>
                    <a:pt x="12807" y="733"/>
                  </a:lnTo>
                  <a:lnTo>
                    <a:pt x="12665" y="616"/>
                  </a:lnTo>
                  <a:lnTo>
                    <a:pt x="12505" y="511"/>
                  </a:lnTo>
                  <a:lnTo>
                    <a:pt x="12327" y="406"/>
                  </a:lnTo>
                  <a:lnTo>
                    <a:pt x="12132" y="314"/>
                  </a:lnTo>
                  <a:lnTo>
                    <a:pt x="11883" y="235"/>
                  </a:lnTo>
                  <a:lnTo>
                    <a:pt x="11652" y="183"/>
                  </a:lnTo>
                  <a:lnTo>
                    <a:pt x="11368" y="104"/>
                  </a:lnTo>
                  <a:lnTo>
                    <a:pt x="11101" y="78"/>
                  </a:lnTo>
                  <a:lnTo>
                    <a:pt x="10800" y="52"/>
                  </a:lnTo>
                  <a:lnTo>
                    <a:pt x="10444" y="52"/>
                  </a:lnTo>
                  <a:lnTo>
                    <a:pt x="10142" y="52"/>
                  </a:lnTo>
                  <a:lnTo>
                    <a:pt x="9840" y="78"/>
                  </a:lnTo>
                  <a:lnTo>
                    <a:pt x="9574" y="104"/>
                  </a:lnTo>
                  <a:lnTo>
                    <a:pt x="9325" y="157"/>
                  </a:lnTo>
                  <a:lnTo>
                    <a:pt x="9094" y="209"/>
                  </a:lnTo>
                  <a:lnTo>
                    <a:pt x="8846" y="262"/>
                  </a:lnTo>
                  <a:lnTo>
                    <a:pt x="8650" y="340"/>
                  </a:lnTo>
                  <a:lnTo>
                    <a:pt x="8437" y="432"/>
                  </a:lnTo>
                  <a:lnTo>
                    <a:pt x="8277" y="511"/>
                  </a:lnTo>
                  <a:lnTo>
                    <a:pt x="8100" y="616"/>
                  </a:lnTo>
                  <a:lnTo>
                    <a:pt x="7957" y="707"/>
                  </a:lnTo>
                  <a:lnTo>
                    <a:pt x="7833" y="838"/>
                  </a:lnTo>
                  <a:lnTo>
                    <a:pt x="7620" y="1061"/>
                  </a:lnTo>
                  <a:lnTo>
                    <a:pt x="7442" y="1336"/>
                  </a:lnTo>
                  <a:lnTo>
                    <a:pt x="7353" y="1599"/>
                  </a:lnTo>
                  <a:lnTo>
                    <a:pt x="7318" y="1900"/>
                  </a:lnTo>
                  <a:lnTo>
                    <a:pt x="7318" y="2175"/>
                  </a:lnTo>
                  <a:lnTo>
                    <a:pt x="7353" y="2450"/>
                  </a:lnTo>
                  <a:lnTo>
                    <a:pt x="7442" y="2726"/>
                  </a:lnTo>
                  <a:lnTo>
                    <a:pt x="7620" y="2975"/>
                  </a:lnTo>
                  <a:lnTo>
                    <a:pt x="7833" y="3198"/>
                  </a:lnTo>
                  <a:lnTo>
                    <a:pt x="8064" y="3433"/>
                  </a:lnTo>
                  <a:lnTo>
                    <a:pt x="8295" y="3630"/>
                  </a:lnTo>
                  <a:lnTo>
                    <a:pt x="8508" y="3853"/>
                  </a:lnTo>
                  <a:lnTo>
                    <a:pt x="8686" y="4089"/>
                  </a:lnTo>
                  <a:lnTo>
                    <a:pt x="8775" y="4312"/>
                  </a:lnTo>
                  <a:lnTo>
                    <a:pt x="8846" y="4561"/>
                  </a:lnTo>
                  <a:lnTo>
                    <a:pt x="8846" y="4810"/>
                  </a:lnTo>
                  <a:lnTo>
                    <a:pt x="8810" y="5059"/>
                  </a:lnTo>
                  <a:lnTo>
                    <a:pt x="8721" y="5295"/>
                  </a:lnTo>
                  <a:lnTo>
                    <a:pt x="8579" y="5544"/>
                  </a:lnTo>
                  <a:lnTo>
                    <a:pt x="8366" y="5766"/>
                  </a:lnTo>
                  <a:lnTo>
                    <a:pt x="8135" y="5976"/>
                  </a:lnTo>
                  <a:lnTo>
                    <a:pt x="7833" y="6199"/>
                  </a:lnTo>
                  <a:lnTo>
                    <a:pt x="7478" y="6369"/>
                  </a:lnTo>
                  <a:lnTo>
                    <a:pt x="7069" y="6527"/>
                  </a:lnTo>
                  <a:lnTo>
                    <a:pt x="6590" y="6671"/>
                  </a:lnTo>
                  <a:lnTo>
                    <a:pt x="6092" y="6802"/>
                  </a:lnTo>
                  <a:lnTo>
                    <a:pt x="5684" y="6802"/>
                  </a:lnTo>
                  <a:lnTo>
                    <a:pt x="5133" y="6802"/>
                  </a:lnTo>
                  <a:lnTo>
                    <a:pt x="4547" y="6802"/>
                  </a:lnTo>
                  <a:lnTo>
                    <a:pt x="3872" y="6802"/>
                  </a:lnTo>
                  <a:lnTo>
                    <a:pt x="3144" y="6802"/>
                  </a:lnTo>
                  <a:lnTo>
                    <a:pt x="2362" y="6802"/>
                  </a:lnTo>
                  <a:lnTo>
                    <a:pt x="1545" y="6802"/>
                  </a:lnTo>
                  <a:lnTo>
                    <a:pt x="692" y="6802"/>
                  </a:lnTo>
                  <a:lnTo>
                    <a:pt x="586" y="7234"/>
                  </a:lnTo>
                  <a:lnTo>
                    <a:pt x="461" y="7837"/>
                  </a:lnTo>
                  <a:lnTo>
                    <a:pt x="355" y="8493"/>
                  </a:lnTo>
                  <a:lnTo>
                    <a:pt x="248" y="9187"/>
                  </a:lnTo>
                  <a:lnTo>
                    <a:pt x="142" y="9869"/>
                  </a:lnTo>
                  <a:lnTo>
                    <a:pt x="106" y="10498"/>
                  </a:lnTo>
                  <a:lnTo>
                    <a:pt x="106" y="10983"/>
                  </a:lnTo>
                  <a:lnTo>
                    <a:pt x="106" y="11311"/>
                  </a:lnTo>
                  <a:lnTo>
                    <a:pt x="213" y="11481"/>
                  </a:lnTo>
                  <a:lnTo>
                    <a:pt x="319" y="11651"/>
                  </a:lnTo>
                  <a:lnTo>
                    <a:pt x="497" y="11783"/>
                  </a:lnTo>
                  <a:lnTo>
                    <a:pt x="692" y="11914"/>
                  </a:lnTo>
                  <a:lnTo>
                    <a:pt x="941" y="12032"/>
                  </a:lnTo>
                  <a:lnTo>
                    <a:pt x="1207" y="12110"/>
                  </a:lnTo>
                  <a:lnTo>
                    <a:pt x="1509" y="12189"/>
                  </a:lnTo>
                  <a:lnTo>
                    <a:pt x="1794" y="12241"/>
                  </a:lnTo>
                  <a:lnTo>
                    <a:pt x="2131" y="12267"/>
                  </a:lnTo>
                  <a:lnTo>
                    <a:pt x="2433" y="12281"/>
                  </a:lnTo>
                  <a:lnTo>
                    <a:pt x="2735" y="12267"/>
                  </a:lnTo>
                  <a:lnTo>
                    <a:pt x="3055" y="12241"/>
                  </a:lnTo>
                  <a:lnTo>
                    <a:pt x="3357" y="12189"/>
                  </a:lnTo>
                  <a:lnTo>
                    <a:pt x="3623" y="12084"/>
                  </a:lnTo>
                  <a:lnTo>
                    <a:pt x="3872" y="11979"/>
                  </a:lnTo>
                  <a:lnTo>
                    <a:pt x="4103" y="11861"/>
                  </a:lnTo>
                  <a:lnTo>
                    <a:pt x="4316" y="11704"/>
                  </a:lnTo>
                  <a:lnTo>
                    <a:pt x="4582" y="11612"/>
                  </a:lnTo>
                  <a:lnTo>
                    <a:pt x="4849" y="11533"/>
                  </a:lnTo>
                  <a:lnTo>
                    <a:pt x="5169" y="11507"/>
                  </a:lnTo>
                  <a:lnTo>
                    <a:pt x="5506" y="11481"/>
                  </a:lnTo>
                  <a:lnTo>
                    <a:pt x="5808" y="11507"/>
                  </a:lnTo>
                  <a:lnTo>
                    <a:pt x="6146" y="11560"/>
                  </a:lnTo>
                  <a:lnTo>
                    <a:pt x="6501" y="11651"/>
                  </a:lnTo>
                  <a:lnTo>
                    <a:pt x="6803" y="11783"/>
                  </a:lnTo>
                  <a:lnTo>
                    <a:pt x="7105" y="11940"/>
                  </a:lnTo>
                  <a:lnTo>
                    <a:pt x="7353" y="12110"/>
                  </a:lnTo>
                  <a:lnTo>
                    <a:pt x="7584" y="12333"/>
                  </a:lnTo>
                  <a:lnTo>
                    <a:pt x="7798" y="12595"/>
                  </a:lnTo>
                  <a:lnTo>
                    <a:pt x="7922" y="12870"/>
                  </a:lnTo>
                  <a:lnTo>
                    <a:pt x="8028" y="13198"/>
                  </a:lnTo>
                  <a:lnTo>
                    <a:pt x="8064" y="13526"/>
                  </a:lnTo>
                  <a:lnTo>
                    <a:pt x="8028" y="13775"/>
                  </a:lnTo>
                  <a:lnTo>
                    <a:pt x="7922" y="13998"/>
                  </a:lnTo>
                  <a:lnTo>
                    <a:pt x="7798" y="14220"/>
                  </a:lnTo>
                  <a:lnTo>
                    <a:pt x="7584" y="14404"/>
                  </a:lnTo>
                  <a:lnTo>
                    <a:pt x="7353" y="14574"/>
                  </a:lnTo>
                  <a:lnTo>
                    <a:pt x="7105" y="14732"/>
                  </a:lnTo>
                  <a:lnTo>
                    <a:pt x="6803" y="14850"/>
                  </a:lnTo>
                  <a:lnTo>
                    <a:pt x="6501" y="14954"/>
                  </a:lnTo>
                  <a:lnTo>
                    <a:pt x="6146" y="15033"/>
                  </a:lnTo>
                  <a:lnTo>
                    <a:pt x="5808" y="15085"/>
                  </a:lnTo>
                  <a:lnTo>
                    <a:pt x="5506" y="15085"/>
                  </a:lnTo>
                  <a:lnTo>
                    <a:pt x="5169" y="15059"/>
                  </a:lnTo>
                  <a:lnTo>
                    <a:pt x="4849" y="15007"/>
                  </a:lnTo>
                  <a:lnTo>
                    <a:pt x="4582" y="14902"/>
                  </a:lnTo>
                  <a:lnTo>
                    <a:pt x="4316" y="14784"/>
                  </a:lnTo>
                  <a:lnTo>
                    <a:pt x="4103" y="14600"/>
                  </a:lnTo>
                  <a:lnTo>
                    <a:pt x="3907" y="14430"/>
                  </a:lnTo>
                  <a:lnTo>
                    <a:pt x="3659" y="14299"/>
                  </a:lnTo>
                  <a:lnTo>
                    <a:pt x="3428" y="14194"/>
                  </a:lnTo>
                  <a:lnTo>
                    <a:pt x="3179" y="14129"/>
                  </a:lnTo>
                  <a:lnTo>
                    <a:pt x="2913" y="14102"/>
                  </a:lnTo>
                  <a:lnTo>
                    <a:pt x="2646" y="14102"/>
                  </a:lnTo>
                  <a:lnTo>
                    <a:pt x="2362" y="14129"/>
                  </a:lnTo>
                  <a:lnTo>
                    <a:pt x="2096" y="14168"/>
                  </a:lnTo>
                  <a:lnTo>
                    <a:pt x="1811" y="14273"/>
                  </a:lnTo>
                  <a:lnTo>
                    <a:pt x="1545" y="14378"/>
                  </a:lnTo>
                  <a:lnTo>
                    <a:pt x="1314" y="14496"/>
                  </a:lnTo>
                  <a:lnTo>
                    <a:pt x="1065" y="14653"/>
                  </a:lnTo>
                  <a:lnTo>
                    <a:pt x="870" y="14797"/>
                  </a:lnTo>
                  <a:lnTo>
                    <a:pt x="657" y="14981"/>
                  </a:lnTo>
                  <a:lnTo>
                    <a:pt x="497" y="15177"/>
                  </a:lnTo>
                  <a:lnTo>
                    <a:pt x="390" y="15413"/>
                  </a:lnTo>
                  <a:lnTo>
                    <a:pt x="284" y="15636"/>
                  </a:lnTo>
                  <a:lnTo>
                    <a:pt x="248" y="15911"/>
                  </a:lnTo>
                  <a:lnTo>
                    <a:pt x="284" y="16239"/>
                  </a:lnTo>
                  <a:lnTo>
                    <a:pt x="319" y="16566"/>
                  </a:lnTo>
                  <a:lnTo>
                    <a:pt x="497" y="17340"/>
                  </a:lnTo>
                  <a:lnTo>
                    <a:pt x="692" y="18152"/>
                  </a:lnTo>
                  <a:lnTo>
                    <a:pt x="799" y="18559"/>
                  </a:lnTo>
                  <a:lnTo>
                    <a:pt x="905" y="18978"/>
                  </a:lnTo>
                  <a:lnTo>
                    <a:pt x="959" y="19384"/>
                  </a:lnTo>
                  <a:lnTo>
                    <a:pt x="994" y="19791"/>
                  </a:lnTo>
                  <a:lnTo>
                    <a:pt x="994" y="20132"/>
                  </a:lnTo>
                  <a:lnTo>
                    <a:pt x="959" y="20485"/>
                  </a:lnTo>
                  <a:lnTo>
                    <a:pt x="941" y="20669"/>
                  </a:lnTo>
                  <a:lnTo>
                    <a:pt x="870" y="20813"/>
                  </a:lnTo>
                  <a:lnTo>
                    <a:pt x="799" y="20970"/>
                  </a:lnTo>
                  <a:lnTo>
                    <a:pt x="692" y="21088"/>
                  </a:lnTo>
                  <a:lnTo>
                    <a:pt x="1474" y="20997"/>
                  </a:lnTo>
                  <a:lnTo>
                    <a:pt x="2291" y="20866"/>
                  </a:lnTo>
                  <a:lnTo>
                    <a:pt x="3108" y="20787"/>
                  </a:lnTo>
                  <a:lnTo>
                    <a:pt x="3907" y="20721"/>
                  </a:lnTo>
                  <a:lnTo>
                    <a:pt x="4653" y="20695"/>
                  </a:lnTo>
                  <a:lnTo>
                    <a:pt x="5364" y="20695"/>
                  </a:lnTo>
                  <a:lnTo>
                    <a:pt x="5701" y="20721"/>
                  </a:lnTo>
                  <a:lnTo>
                    <a:pt x="6057" y="20761"/>
                  </a:lnTo>
                  <a:lnTo>
                    <a:pt x="6323" y="20813"/>
                  </a:lnTo>
                  <a:lnTo>
                    <a:pt x="6625" y="20892"/>
                  </a:lnTo>
                  <a:close/>
                </a:path>
              </a:pathLst>
            </a:custGeom>
            <a:solidFill>
              <a:srgbClr val="FFCC99">
                <a:alpha val="75000"/>
              </a:srgbClr>
            </a:solidFill>
            <a:ln w="28575">
              <a:solidFill>
                <a:schemeClr val="bg2"/>
              </a:solidFill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600" b="1">
                <a:solidFill>
                  <a:srgbClr val="284C6A"/>
                </a:solidFill>
                <a:latin typeface="Verdana" pitchFamily="34" charset="0"/>
                <a:cs typeface="+mn-cs"/>
              </a:endParaRPr>
            </a:p>
          </p:txBody>
        </p:sp>
        <p:sp>
          <p:nvSpPr>
            <p:cNvPr id="7185" name="Text Box 17"/>
            <p:cNvSpPr txBox="1">
              <a:spLocks noChangeAspect="1" noChangeArrowheads="1"/>
            </p:cNvSpPr>
            <p:nvPr/>
          </p:nvSpPr>
          <p:spPr bwMode="blackWhite">
            <a:xfrm>
              <a:off x="2475" y="1125"/>
              <a:ext cx="85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  <a:flatTx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ru-RU" sz="2400" b="1" dirty="0">
                  <a:solidFill>
                    <a:srgbClr val="284C6A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  <a:cs typeface="+mn-cs"/>
                </a:rPr>
                <a:t>понял</a:t>
              </a:r>
            </a:p>
          </p:txBody>
        </p:sp>
      </p:grpSp>
      <p:grpSp>
        <p:nvGrpSpPr>
          <p:cNvPr id="3" name="Group 72"/>
          <p:cNvGrpSpPr>
            <a:grpSpLocks noChangeAspect="1"/>
          </p:cNvGrpSpPr>
          <p:nvPr/>
        </p:nvGrpSpPr>
        <p:grpSpPr bwMode="auto">
          <a:xfrm>
            <a:off x="2724150" y="3048000"/>
            <a:ext cx="3684588" cy="2852738"/>
            <a:chOff x="1190" y="2111"/>
            <a:chExt cx="2253" cy="1745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7187" name="Puzzle2"/>
            <p:cNvSpPr>
              <a:spLocks noChangeAspect="1" noEditPoints="1" noChangeArrowheads="1"/>
            </p:cNvSpPr>
            <p:nvPr/>
          </p:nvSpPr>
          <p:spPr bwMode="auto">
            <a:xfrm>
              <a:off x="1190" y="2111"/>
              <a:ext cx="2253" cy="1745"/>
            </a:xfrm>
            <a:custGeom>
              <a:avLst/>
              <a:gdLst>
                <a:gd name="T0" fmla="*/ 11 w 21600"/>
                <a:gd name="T1" fmla="*/ 13386 h 21600"/>
                <a:gd name="T2" fmla="*/ 4202 w 21600"/>
                <a:gd name="T3" fmla="*/ 21161 h 21600"/>
                <a:gd name="T4" fmla="*/ 10400 w 21600"/>
                <a:gd name="T5" fmla="*/ 13909 h 21600"/>
                <a:gd name="T6" fmla="*/ 16821 w 21600"/>
                <a:gd name="T7" fmla="*/ 21190 h 21600"/>
                <a:gd name="T8" fmla="*/ 21600 w 21600"/>
                <a:gd name="T9" fmla="*/ 15083 h 21600"/>
                <a:gd name="T10" fmla="*/ 16889 w 21600"/>
                <a:gd name="T11" fmla="*/ 5739 h 21600"/>
                <a:gd name="T12" fmla="*/ 10800 w 21600"/>
                <a:gd name="T13" fmla="*/ 28 h 21600"/>
                <a:gd name="T14" fmla="*/ 4202 w 21600"/>
                <a:gd name="T15" fmla="*/ 5894 h 21600"/>
                <a:gd name="T16" fmla="*/ 5388 w 21600"/>
                <a:gd name="T17" fmla="*/ 6742 h 21600"/>
                <a:gd name="T18" fmla="*/ 16177 w 21600"/>
                <a:gd name="T19" fmla="*/ 20441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4247" y="12354"/>
                  </a:moveTo>
                  <a:lnTo>
                    <a:pt x="4134" y="12468"/>
                  </a:lnTo>
                  <a:lnTo>
                    <a:pt x="4010" y="12581"/>
                  </a:lnTo>
                  <a:lnTo>
                    <a:pt x="3897" y="12637"/>
                  </a:lnTo>
                  <a:lnTo>
                    <a:pt x="3773" y="12694"/>
                  </a:lnTo>
                  <a:lnTo>
                    <a:pt x="3637" y="12694"/>
                  </a:lnTo>
                  <a:lnTo>
                    <a:pt x="3524" y="12694"/>
                  </a:lnTo>
                  <a:lnTo>
                    <a:pt x="3400" y="12665"/>
                  </a:lnTo>
                  <a:lnTo>
                    <a:pt x="3287" y="12609"/>
                  </a:lnTo>
                  <a:lnTo>
                    <a:pt x="3027" y="12496"/>
                  </a:lnTo>
                  <a:lnTo>
                    <a:pt x="2790" y="12340"/>
                  </a:lnTo>
                  <a:lnTo>
                    <a:pt x="2530" y="12142"/>
                  </a:lnTo>
                  <a:lnTo>
                    <a:pt x="2293" y="11987"/>
                  </a:lnTo>
                  <a:lnTo>
                    <a:pt x="2033" y="11817"/>
                  </a:lnTo>
                  <a:lnTo>
                    <a:pt x="1773" y="11676"/>
                  </a:lnTo>
                  <a:lnTo>
                    <a:pt x="1638" y="11662"/>
                  </a:lnTo>
                  <a:lnTo>
                    <a:pt x="1513" y="11634"/>
                  </a:lnTo>
                  <a:lnTo>
                    <a:pt x="1378" y="11634"/>
                  </a:lnTo>
                  <a:lnTo>
                    <a:pt x="1253" y="11634"/>
                  </a:lnTo>
                  <a:lnTo>
                    <a:pt x="1118" y="11662"/>
                  </a:lnTo>
                  <a:lnTo>
                    <a:pt x="971" y="11732"/>
                  </a:lnTo>
                  <a:lnTo>
                    <a:pt x="835" y="11817"/>
                  </a:lnTo>
                  <a:lnTo>
                    <a:pt x="711" y="11959"/>
                  </a:lnTo>
                  <a:lnTo>
                    <a:pt x="553" y="12086"/>
                  </a:lnTo>
                  <a:lnTo>
                    <a:pt x="429" y="12284"/>
                  </a:lnTo>
                  <a:lnTo>
                    <a:pt x="271" y="12524"/>
                  </a:lnTo>
                  <a:lnTo>
                    <a:pt x="146" y="12793"/>
                  </a:lnTo>
                  <a:lnTo>
                    <a:pt x="79" y="12962"/>
                  </a:lnTo>
                  <a:lnTo>
                    <a:pt x="33" y="13146"/>
                  </a:lnTo>
                  <a:lnTo>
                    <a:pt x="11" y="13386"/>
                  </a:lnTo>
                  <a:lnTo>
                    <a:pt x="11" y="13641"/>
                  </a:lnTo>
                  <a:lnTo>
                    <a:pt x="33" y="13881"/>
                  </a:lnTo>
                  <a:lnTo>
                    <a:pt x="101" y="14150"/>
                  </a:lnTo>
                  <a:lnTo>
                    <a:pt x="192" y="14404"/>
                  </a:lnTo>
                  <a:lnTo>
                    <a:pt x="293" y="14645"/>
                  </a:lnTo>
                  <a:lnTo>
                    <a:pt x="451" y="14857"/>
                  </a:lnTo>
                  <a:lnTo>
                    <a:pt x="621" y="15054"/>
                  </a:lnTo>
                  <a:lnTo>
                    <a:pt x="734" y="15125"/>
                  </a:lnTo>
                  <a:lnTo>
                    <a:pt x="835" y="15210"/>
                  </a:lnTo>
                  <a:lnTo>
                    <a:pt x="948" y="15267"/>
                  </a:lnTo>
                  <a:lnTo>
                    <a:pt x="1084" y="15323"/>
                  </a:lnTo>
                  <a:lnTo>
                    <a:pt x="1208" y="15351"/>
                  </a:lnTo>
                  <a:lnTo>
                    <a:pt x="1355" y="15380"/>
                  </a:lnTo>
                  <a:lnTo>
                    <a:pt x="1513" y="15380"/>
                  </a:lnTo>
                  <a:lnTo>
                    <a:pt x="1683" y="15380"/>
                  </a:lnTo>
                  <a:lnTo>
                    <a:pt x="1864" y="15351"/>
                  </a:lnTo>
                  <a:lnTo>
                    <a:pt x="2033" y="15323"/>
                  </a:lnTo>
                  <a:lnTo>
                    <a:pt x="2225" y="15238"/>
                  </a:lnTo>
                  <a:lnTo>
                    <a:pt x="2428" y="15153"/>
                  </a:lnTo>
                  <a:lnTo>
                    <a:pt x="2745" y="15026"/>
                  </a:lnTo>
                  <a:lnTo>
                    <a:pt x="3005" y="14913"/>
                  </a:lnTo>
                  <a:lnTo>
                    <a:pt x="3264" y="14828"/>
                  </a:lnTo>
                  <a:lnTo>
                    <a:pt x="3513" y="14800"/>
                  </a:lnTo>
                  <a:lnTo>
                    <a:pt x="3615" y="14828"/>
                  </a:lnTo>
                  <a:lnTo>
                    <a:pt x="3728" y="14857"/>
                  </a:lnTo>
                  <a:lnTo>
                    <a:pt x="3807" y="14913"/>
                  </a:lnTo>
                  <a:lnTo>
                    <a:pt x="3920" y="14998"/>
                  </a:lnTo>
                  <a:lnTo>
                    <a:pt x="4010" y="15097"/>
                  </a:lnTo>
                  <a:lnTo>
                    <a:pt x="4089" y="15238"/>
                  </a:lnTo>
                  <a:lnTo>
                    <a:pt x="4179" y="15408"/>
                  </a:lnTo>
                  <a:lnTo>
                    <a:pt x="4247" y="15620"/>
                  </a:lnTo>
                  <a:lnTo>
                    <a:pt x="4326" y="15860"/>
                  </a:lnTo>
                  <a:lnTo>
                    <a:pt x="4394" y="16129"/>
                  </a:lnTo>
                  <a:lnTo>
                    <a:pt x="4439" y="16440"/>
                  </a:lnTo>
                  <a:lnTo>
                    <a:pt x="4507" y="16737"/>
                  </a:lnTo>
                  <a:lnTo>
                    <a:pt x="4552" y="17090"/>
                  </a:lnTo>
                  <a:lnTo>
                    <a:pt x="4575" y="17443"/>
                  </a:lnTo>
                  <a:lnTo>
                    <a:pt x="4586" y="17825"/>
                  </a:lnTo>
                  <a:lnTo>
                    <a:pt x="4586" y="18193"/>
                  </a:lnTo>
                  <a:lnTo>
                    <a:pt x="4586" y="18574"/>
                  </a:lnTo>
                  <a:lnTo>
                    <a:pt x="4586" y="18984"/>
                  </a:lnTo>
                  <a:lnTo>
                    <a:pt x="4552" y="19366"/>
                  </a:lnTo>
                  <a:lnTo>
                    <a:pt x="4507" y="19748"/>
                  </a:lnTo>
                  <a:lnTo>
                    <a:pt x="4462" y="20129"/>
                  </a:lnTo>
                  <a:lnTo>
                    <a:pt x="4371" y="20483"/>
                  </a:lnTo>
                  <a:lnTo>
                    <a:pt x="4292" y="20836"/>
                  </a:lnTo>
                  <a:lnTo>
                    <a:pt x="4202" y="21161"/>
                  </a:lnTo>
                  <a:lnTo>
                    <a:pt x="4744" y="21161"/>
                  </a:lnTo>
                  <a:lnTo>
                    <a:pt x="5264" y="21161"/>
                  </a:lnTo>
                  <a:lnTo>
                    <a:pt x="5784" y="21161"/>
                  </a:lnTo>
                  <a:lnTo>
                    <a:pt x="6235" y="21161"/>
                  </a:lnTo>
                  <a:lnTo>
                    <a:pt x="6676" y="21161"/>
                  </a:lnTo>
                  <a:lnTo>
                    <a:pt x="7060" y="21161"/>
                  </a:lnTo>
                  <a:lnTo>
                    <a:pt x="7410" y="21161"/>
                  </a:lnTo>
                  <a:lnTo>
                    <a:pt x="7670" y="21161"/>
                  </a:lnTo>
                  <a:lnTo>
                    <a:pt x="8020" y="21020"/>
                  </a:lnTo>
                  <a:lnTo>
                    <a:pt x="8303" y="20893"/>
                  </a:lnTo>
                  <a:lnTo>
                    <a:pt x="8563" y="20695"/>
                  </a:lnTo>
                  <a:lnTo>
                    <a:pt x="8800" y="20511"/>
                  </a:lnTo>
                  <a:lnTo>
                    <a:pt x="8969" y="20285"/>
                  </a:lnTo>
                  <a:lnTo>
                    <a:pt x="9150" y="20045"/>
                  </a:lnTo>
                  <a:lnTo>
                    <a:pt x="9252" y="19804"/>
                  </a:lnTo>
                  <a:lnTo>
                    <a:pt x="9342" y="19550"/>
                  </a:lnTo>
                  <a:lnTo>
                    <a:pt x="9410" y="19281"/>
                  </a:lnTo>
                  <a:lnTo>
                    <a:pt x="9433" y="19013"/>
                  </a:lnTo>
                  <a:lnTo>
                    <a:pt x="9433" y="18744"/>
                  </a:lnTo>
                  <a:lnTo>
                    <a:pt x="9387" y="18504"/>
                  </a:lnTo>
                  <a:lnTo>
                    <a:pt x="9320" y="18221"/>
                  </a:lnTo>
                  <a:lnTo>
                    <a:pt x="9207" y="17981"/>
                  </a:lnTo>
                  <a:lnTo>
                    <a:pt x="9105" y="17740"/>
                  </a:lnTo>
                  <a:lnTo>
                    <a:pt x="8924" y="17514"/>
                  </a:lnTo>
                  <a:lnTo>
                    <a:pt x="8777" y="17274"/>
                  </a:lnTo>
                  <a:lnTo>
                    <a:pt x="8642" y="17034"/>
                  </a:lnTo>
                  <a:lnTo>
                    <a:pt x="8563" y="16765"/>
                  </a:lnTo>
                  <a:lnTo>
                    <a:pt x="8472" y="16468"/>
                  </a:lnTo>
                  <a:lnTo>
                    <a:pt x="8450" y="16157"/>
                  </a:lnTo>
                  <a:lnTo>
                    <a:pt x="8450" y="15860"/>
                  </a:lnTo>
                  <a:lnTo>
                    <a:pt x="8472" y="15563"/>
                  </a:lnTo>
                  <a:lnTo>
                    <a:pt x="8540" y="15267"/>
                  </a:lnTo>
                  <a:lnTo>
                    <a:pt x="8642" y="14998"/>
                  </a:lnTo>
                  <a:lnTo>
                    <a:pt x="8777" y="14729"/>
                  </a:lnTo>
                  <a:lnTo>
                    <a:pt x="8868" y="14616"/>
                  </a:lnTo>
                  <a:lnTo>
                    <a:pt x="8969" y="14475"/>
                  </a:lnTo>
                  <a:lnTo>
                    <a:pt x="9060" y="14376"/>
                  </a:lnTo>
                  <a:lnTo>
                    <a:pt x="9184" y="14291"/>
                  </a:lnTo>
                  <a:lnTo>
                    <a:pt x="9297" y="14206"/>
                  </a:lnTo>
                  <a:lnTo>
                    <a:pt x="9433" y="14121"/>
                  </a:lnTo>
                  <a:lnTo>
                    <a:pt x="9579" y="14051"/>
                  </a:lnTo>
                  <a:lnTo>
                    <a:pt x="9726" y="13994"/>
                  </a:lnTo>
                  <a:lnTo>
                    <a:pt x="9884" y="13938"/>
                  </a:lnTo>
                  <a:lnTo>
                    <a:pt x="10054" y="13909"/>
                  </a:lnTo>
                  <a:lnTo>
                    <a:pt x="10257" y="13881"/>
                  </a:lnTo>
                  <a:lnTo>
                    <a:pt x="10449" y="13881"/>
                  </a:lnTo>
                  <a:lnTo>
                    <a:pt x="10664" y="13881"/>
                  </a:lnTo>
                  <a:lnTo>
                    <a:pt x="10856" y="13909"/>
                  </a:lnTo>
                  <a:lnTo>
                    <a:pt x="11037" y="13966"/>
                  </a:lnTo>
                  <a:lnTo>
                    <a:pt x="11206" y="14023"/>
                  </a:lnTo>
                  <a:lnTo>
                    <a:pt x="11353" y="14093"/>
                  </a:lnTo>
                  <a:lnTo>
                    <a:pt x="11511" y="14178"/>
                  </a:lnTo>
                  <a:lnTo>
                    <a:pt x="11635" y="14263"/>
                  </a:lnTo>
                  <a:lnTo>
                    <a:pt x="11748" y="14376"/>
                  </a:lnTo>
                  <a:lnTo>
                    <a:pt x="11861" y="14475"/>
                  </a:lnTo>
                  <a:lnTo>
                    <a:pt x="11941" y="14616"/>
                  </a:lnTo>
                  <a:lnTo>
                    <a:pt x="12031" y="14758"/>
                  </a:lnTo>
                  <a:lnTo>
                    <a:pt x="12099" y="14885"/>
                  </a:lnTo>
                  <a:lnTo>
                    <a:pt x="12200" y="15210"/>
                  </a:lnTo>
                  <a:lnTo>
                    <a:pt x="12268" y="15507"/>
                  </a:lnTo>
                  <a:lnTo>
                    <a:pt x="12291" y="15832"/>
                  </a:lnTo>
                  <a:lnTo>
                    <a:pt x="12291" y="16157"/>
                  </a:lnTo>
                  <a:lnTo>
                    <a:pt x="12246" y="16482"/>
                  </a:lnTo>
                  <a:lnTo>
                    <a:pt x="12178" y="16807"/>
                  </a:lnTo>
                  <a:lnTo>
                    <a:pt x="12099" y="17090"/>
                  </a:lnTo>
                  <a:lnTo>
                    <a:pt x="12008" y="17330"/>
                  </a:lnTo>
                  <a:lnTo>
                    <a:pt x="11884" y="17542"/>
                  </a:lnTo>
                  <a:lnTo>
                    <a:pt x="11748" y="17712"/>
                  </a:lnTo>
                  <a:lnTo>
                    <a:pt x="11613" y="17839"/>
                  </a:lnTo>
                  <a:lnTo>
                    <a:pt x="11489" y="18037"/>
                  </a:lnTo>
                  <a:lnTo>
                    <a:pt x="11398" y="18221"/>
                  </a:lnTo>
                  <a:lnTo>
                    <a:pt x="11319" y="18447"/>
                  </a:lnTo>
                  <a:lnTo>
                    <a:pt x="11251" y="18659"/>
                  </a:lnTo>
                  <a:lnTo>
                    <a:pt x="11206" y="18900"/>
                  </a:lnTo>
                  <a:lnTo>
                    <a:pt x="11184" y="19154"/>
                  </a:lnTo>
                  <a:lnTo>
                    <a:pt x="11184" y="19423"/>
                  </a:lnTo>
                  <a:lnTo>
                    <a:pt x="11229" y="19663"/>
                  </a:lnTo>
                  <a:lnTo>
                    <a:pt x="11297" y="19903"/>
                  </a:lnTo>
                  <a:lnTo>
                    <a:pt x="11376" y="20158"/>
                  </a:lnTo>
                  <a:lnTo>
                    <a:pt x="11511" y="20398"/>
                  </a:lnTo>
                  <a:lnTo>
                    <a:pt x="11681" y="20610"/>
                  </a:lnTo>
                  <a:lnTo>
                    <a:pt x="11884" y="20808"/>
                  </a:lnTo>
                  <a:lnTo>
                    <a:pt x="12121" y="20992"/>
                  </a:lnTo>
                  <a:lnTo>
                    <a:pt x="12404" y="21161"/>
                  </a:lnTo>
                  <a:lnTo>
                    <a:pt x="12528" y="21190"/>
                  </a:lnTo>
                  <a:lnTo>
                    <a:pt x="12856" y="21274"/>
                  </a:lnTo>
                  <a:lnTo>
                    <a:pt x="13330" y="21373"/>
                  </a:lnTo>
                  <a:lnTo>
                    <a:pt x="13963" y="21486"/>
                  </a:lnTo>
                  <a:lnTo>
                    <a:pt x="14313" y="21543"/>
                  </a:lnTo>
                  <a:lnTo>
                    <a:pt x="14652" y="21571"/>
                  </a:lnTo>
                  <a:lnTo>
                    <a:pt x="15025" y="21600"/>
                  </a:lnTo>
                  <a:lnTo>
                    <a:pt x="15409" y="21600"/>
                  </a:lnTo>
                  <a:lnTo>
                    <a:pt x="15782" y="21600"/>
                  </a:lnTo>
                  <a:lnTo>
                    <a:pt x="16177" y="21571"/>
                  </a:lnTo>
                  <a:lnTo>
                    <a:pt x="16516" y="21486"/>
                  </a:lnTo>
                  <a:lnTo>
                    <a:pt x="16889" y="21402"/>
                  </a:lnTo>
                  <a:lnTo>
                    <a:pt x="16821" y="21190"/>
                  </a:lnTo>
                  <a:lnTo>
                    <a:pt x="16776" y="20935"/>
                  </a:lnTo>
                  <a:lnTo>
                    <a:pt x="16742" y="20667"/>
                  </a:lnTo>
                  <a:lnTo>
                    <a:pt x="16719" y="20370"/>
                  </a:lnTo>
                  <a:lnTo>
                    <a:pt x="16697" y="19719"/>
                  </a:lnTo>
                  <a:lnTo>
                    <a:pt x="16697" y="19013"/>
                  </a:lnTo>
                  <a:lnTo>
                    <a:pt x="16719" y="18306"/>
                  </a:lnTo>
                  <a:lnTo>
                    <a:pt x="16753" y="17599"/>
                  </a:lnTo>
                  <a:lnTo>
                    <a:pt x="16821" y="16949"/>
                  </a:lnTo>
                  <a:lnTo>
                    <a:pt x="16889" y="16383"/>
                  </a:lnTo>
                  <a:lnTo>
                    <a:pt x="16934" y="16129"/>
                  </a:lnTo>
                  <a:lnTo>
                    <a:pt x="17002" y="15945"/>
                  </a:lnTo>
                  <a:lnTo>
                    <a:pt x="17081" y="15790"/>
                  </a:lnTo>
                  <a:lnTo>
                    <a:pt x="17194" y="15648"/>
                  </a:lnTo>
                  <a:lnTo>
                    <a:pt x="17318" y="15563"/>
                  </a:lnTo>
                  <a:lnTo>
                    <a:pt x="17453" y="15507"/>
                  </a:lnTo>
                  <a:lnTo>
                    <a:pt x="17600" y="15450"/>
                  </a:lnTo>
                  <a:lnTo>
                    <a:pt x="17758" y="15450"/>
                  </a:lnTo>
                  <a:lnTo>
                    <a:pt x="17905" y="15479"/>
                  </a:lnTo>
                  <a:lnTo>
                    <a:pt x="18064" y="15535"/>
                  </a:lnTo>
                  <a:lnTo>
                    <a:pt x="18233" y="15620"/>
                  </a:lnTo>
                  <a:lnTo>
                    <a:pt x="18380" y="15733"/>
                  </a:lnTo>
                  <a:lnTo>
                    <a:pt x="18561" y="15832"/>
                  </a:lnTo>
                  <a:lnTo>
                    <a:pt x="18707" y="15973"/>
                  </a:lnTo>
                  <a:lnTo>
                    <a:pt x="18866" y="16129"/>
                  </a:lnTo>
                  <a:lnTo>
                    <a:pt x="18990" y="16327"/>
                  </a:lnTo>
                  <a:lnTo>
                    <a:pt x="19125" y="16482"/>
                  </a:lnTo>
                  <a:lnTo>
                    <a:pt x="19295" y="16624"/>
                  </a:lnTo>
                  <a:lnTo>
                    <a:pt x="19464" y="16737"/>
                  </a:lnTo>
                  <a:lnTo>
                    <a:pt x="19668" y="16807"/>
                  </a:lnTo>
                  <a:lnTo>
                    <a:pt x="19860" y="16836"/>
                  </a:lnTo>
                  <a:lnTo>
                    <a:pt x="20052" y="16864"/>
                  </a:lnTo>
                  <a:lnTo>
                    <a:pt x="20266" y="16836"/>
                  </a:lnTo>
                  <a:lnTo>
                    <a:pt x="20470" y="16793"/>
                  </a:lnTo>
                  <a:lnTo>
                    <a:pt x="20662" y="16708"/>
                  </a:lnTo>
                  <a:lnTo>
                    <a:pt x="20854" y="16567"/>
                  </a:lnTo>
                  <a:lnTo>
                    <a:pt x="21035" y="16412"/>
                  </a:lnTo>
                  <a:lnTo>
                    <a:pt x="21182" y="16214"/>
                  </a:lnTo>
                  <a:lnTo>
                    <a:pt x="21340" y="16002"/>
                  </a:lnTo>
                  <a:lnTo>
                    <a:pt x="21441" y="15733"/>
                  </a:lnTo>
                  <a:lnTo>
                    <a:pt x="21532" y="15436"/>
                  </a:lnTo>
                  <a:lnTo>
                    <a:pt x="21600" y="15083"/>
                  </a:lnTo>
                  <a:lnTo>
                    <a:pt x="21600" y="14885"/>
                  </a:lnTo>
                  <a:lnTo>
                    <a:pt x="21600" y="14729"/>
                  </a:lnTo>
                  <a:lnTo>
                    <a:pt x="21600" y="14531"/>
                  </a:lnTo>
                  <a:lnTo>
                    <a:pt x="21577" y="14376"/>
                  </a:lnTo>
                  <a:lnTo>
                    <a:pt x="21532" y="14206"/>
                  </a:lnTo>
                  <a:lnTo>
                    <a:pt x="21487" y="14051"/>
                  </a:lnTo>
                  <a:lnTo>
                    <a:pt x="21419" y="13909"/>
                  </a:lnTo>
                  <a:lnTo>
                    <a:pt x="21351" y="13768"/>
                  </a:lnTo>
                  <a:lnTo>
                    <a:pt x="21204" y="13500"/>
                  </a:lnTo>
                  <a:lnTo>
                    <a:pt x="21035" y="13287"/>
                  </a:lnTo>
                  <a:lnTo>
                    <a:pt x="20809" y="13090"/>
                  </a:lnTo>
                  <a:lnTo>
                    <a:pt x="20594" y="12962"/>
                  </a:lnTo>
                  <a:lnTo>
                    <a:pt x="20357" y="12821"/>
                  </a:lnTo>
                  <a:lnTo>
                    <a:pt x="20120" y="12764"/>
                  </a:lnTo>
                  <a:lnTo>
                    <a:pt x="19882" y="12708"/>
                  </a:lnTo>
                  <a:lnTo>
                    <a:pt x="19645" y="12736"/>
                  </a:lnTo>
                  <a:lnTo>
                    <a:pt x="19430" y="12793"/>
                  </a:lnTo>
                  <a:lnTo>
                    <a:pt x="19227" y="12906"/>
                  </a:lnTo>
                  <a:lnTo>
                    <a:pt x="19148" y="12962"/>
                  </a:lnTo>
                  <a:lnTo>
                    <a:pt x="19058" y="13047"/>
                  </a:lnTo>
                  <a:lnTo>
                    <a:pt x="18990" y="13146"/>
                  </a:lnTo>
                  <a:lnTo>
                    <a:pt x="18911" y="13259"/>
                  </a:lnTo>
                  <a:lnTo>
                    <a:pt x="18775" y="13471"/>
                  </a:lnTo>
                  <a:lnTo>
                    <a:pt x="18628" y="13641"/>
                  </a:lnTo>
                  <a:lnTo>
                    <a:pt x="18470" y="13740"/>
                  </a:lnTo>
                  <a:lnTo>
                    <a:pt x="18301" y="13825"/>
                  </a:lnTo>
                  <a:lnTo>
                    <a:pt x="18143" y="13853"/>
                  </a:lnTo>
                  <a:lnTo>
                    <a:pt x="17973" y="13881"/>
                  </a:lnTo>
                  <a:lnTo>
                    <a:pt x="17804" y="13853"/>
                  </a:lnTo>
                  <a:lnTo>
                    <a:pt x="17646" y="13796"/>
                  </a:lnTo>
                  <a:lnTo>
                    <a:pt x="17499" y="13726"/>
                  </a:lnTo>
                  <a:lnTo>
                    <a:pt x="17341" y="13641"/>
                  </a:lnTo>
                  <a:lnTo>
                    <a:pt x="17216" y="13528"/>
                  </a:lnTo>
                  <a:lnTo>
                    <a:pt x="17103" y="13386"/>
                  </a:lnTo>
                  <a:lnTo>
                    <a:pt x="17024" y="13259"/>
                  </a:lnTo>
                  <a:lnTo>
                    <a:pt x="16934" y="13118"/>
                  </a:lnTo>
                  <a:lnTo>
                    <a:pt x="16889" y="12991"/>
                  </a:lnTo>
                  <a:lnTo>
                    <a:pt x="16889" y="12849"/>
                  </a:lnTo>
                  <a:lnTo>
                    <a:pt x="16889" y="12383"/>
                  </a:lnTo>
                  <a:lnTo>
                    <a:pt x="16889" y="11662"/>
                  </a:lnTo>
                  <a:lnTo>
                    <a:pt x="16889" y="10701"/>
                  </a:lnTo>
                  <a:lnTo>
                    <a:pt x="16889" y="9640"/>
                  </a:lnTo>
                  <a:lnTo>
                    <a:pt x="16889" y="8566"/>
                  </a:lnTo>
                  <a:lnTo>
                    <a:pt x="16889" y="7478"/>
                  </a:lnTo>
                  <a:lnTo>
                    <a:pt x="16889" y="6502"/>
                  </a:lnTo>
                  <a:lnTo>
                    <a:pt x="16889" y="5739"/>
                  </a:lnTo>
                  <a:lnTo>
                    <a:pt x="16674" y="5894"/>
                  </a:lnTo>
                  <a:lnTo>
                    <a:pt x="16414" y="6036"/>
                  </a:lnTo>
                  <a:lnTo>
                    <a:pt x="16154" y="6177"/>
                  </a:lnTo>
                  <a:lnTo>
                    <a:pt x="15849" y="6248"/>
                  </a:lnTo>
                  <a:lnTo>
                    <a:pt x="15544" y="6304"/>
                  </a:lnTo>
                  <a:lnTo>
                    <a:pt x="15217" y="6332"/>
                  </a:lnTo>
                  <a:lnTo>
                    <a:pt x="14866" y="6361"/>
                  </a:lnTo>
                  <a:lnTo>
                    <a:pt x="14550" y="6361"/>
                  </a:lnTo>
                  <a:lnTo>
                    <a:pt x="14200" y="6332"/>
                  </a:lnTo>
                  <a:lnTo>
                    <a:pt x="13850" y="6276"/>
                  </a:lnTo>
                  <a:lnTo>
                    <a:pt x="13522" y="6219"/>
                  </a:lnTo>
                  <a:lnTo>
                    <a:pt x="13206" y="6149"/>
                  </a:lnTo>
                  <a:lnTo>
                    <a:pt x="12901" y="6064"/>
                  </a:lnTo>
                  <a:lnTo>
                    <a:pt x="12618" y="5951"/>
                  </a:lnTo>
                  <a:lnTo>
                    <a:pt x="12358" y="5838"/>
                  </a:lnTo>
                  <a:lnTo>
                    <a:pt x="12121" y="5739"/>
                  </a:lnTo>
                  <a:lnTo>
                    <a:pt x="11941" y="5626"/>
                  </a:lnTo>
                  <a:lnTo>
                    <a:pt x="11794" y="5513"/>
                  </a:lnTo>
                  <a:lnTo>
                    <a:pt x="11658" y="5414"/>
                  </a:lnTo>
                  <a:lnTo>
                    <a:pt x="11556" y="5301"/>
                  </a:lnTo>
                  <a:lnTo>
                    <a:pt x="11466" y="5187"/>
                  </a:lnTo>
                  <a:lnTo>
                    <a:pt x="11398" y="5089"/>
                  </a:lnTo>
                  <a:lnTo>
                    <a:pt x="11376" y="4947"/>
                  </a:lnTo>
                  <a:lnTo>
                    <a:pt x="11353" y="4834"/>
                  </a:lnTo>
                  <a:lnTo>
                    <a:pt x="11353" y="4707"/>
                  </a:lnTo>
                  <a:lnTo>
                    <a:pt x="11376" y="4565"/>
                  </a:lnTo>
                  <a:lnTo>
                    <a:pt x="11443" y="4410"/>
                  </a:lnTo>
                  <a:lnTo>
                    <a:pt x="11511" y="4240"/>
                  </a:lnTo>
                  <a:lnTo>
                    <a:pt x="11703" y="3887"/>
                  </a:lnTo>
                  <a:lnTo>
                    <a:pt x="11986" y="3505"/>
                  </a:lnTo>
                  <a:lnTo>
                    <a:pt x="12144" y="3265"/>
                  </a:lnTo>
                  <a:lnTo>
                    <a:pt x="12246" y="3025"/>
                  </a:lnTo>
                  <a:lnTo>
                    <a:pt x="12336" y="2756"/>
                  </a:lnTo>
                  <a:lnTo>
                    <a:pt x="12404" y="2445"/>
                  </a:lnTo>
                  <a:lnTo>
                    <a:pt x="12438" y="2176"/>
                  </a:lnTo>
                  <a:lnTo>
                    <a:pt x="12438" y="1880"/>
                  </a:lnTo>
                  <a:lnTo>
                    <a:pt x="12404" y="1583"/>
                  </a:lnTo>
                  <a:lnTo>
                    <a:pt x="12336" y="1314"/>
                  </a:lnTo>
                  <a:lnTo>
                    <a:pt x="12246" y="1046"/>
                  </a:lnTo>
                  <a:lnTo>
                    <a:pt x="12099" y="791"/>
                  </a:lnTo>
                  <a:lnTo>
                    <a:pt x="12008" y="692"/>
                  </a:lnTo>
                  <a:lnTo>
                    <a:pt x="11918" y="579"/>
                  </a:lnTo>
                  <a:lnTo>
                    <a:pt x="11816" y="466"/>
                  </a:lnTo>
                  <a:lnTo>
                    <a:pt x="11703" y="381"/>
                  </a:lnTo>
                  <a:lnTo>
                    <a:pt x="11579" y="310"/>
                  </a:lnTo>
                  <a:lnTo>
                    <a:pt x="11443" y="226"/>
                  </a:lnTo>
                  <a:lnTo>
                    <a:pt x="11297" y="169"/>
                  </a:lnTo>
                  <a:lnTo>
                    <a:pt x="11138" y="113"/>
                  </a:lnTo>
                  <a:lnTo>
                    <a:pt x="10969" y="56"/>
                  </a:lnTo>
                  <a:lnTo>
                    <a:pt x="10800" y="28"/>
                  </a:lnTo>
                  <a:lnTo>
                    <a:pt x="10619" y="28"/>
                  </a:lnTo>
                  <a:lnTo>
                    <a:pt x="10404" y="28"/>
                  </a:lnTo>
                  <a:lnTo>
                    <a:pt x="10257" y="28"/>
                  </a:lnTo>
                  <a:lnTo>
                    <a:pt x="10076" y="56"/>
                  </a:lnTo>
                  <a:lnTo>
                    <a:pt x="9952" y="84"/>
                  </a:lnTo>
                  <a:lnTo>
                    <a:pt x="9794" y="141"/>
                  </a:lnTo>
                  <a:lnTo>
                    <a:pt x="9692" y="226"/>
                  </a:lnTo>
                  <a:lnTo>
                    <a:pt x="9557" y="282"/>
                  </a:lnTo>
                  <a:lnTo>
                    <a:pt x="9455" y="381"/>
                  </a:lnTo>
                  <a:lnTo>
                    <a:pt x="9365" y="466"/>
                  </a:lnTo>
                  <a:lnTo>
                    <a:pt x="9274" y="579"/>
                  </a:lnTo>
                  <a:lnTo>
                    <a:pt x="9184" y="692"/>
                  </a:lnTo>
                  <a:lnTo>
                    <a:pt x="9128" y="791"/>
                  </a:lnTo>
                  <a:lnTo>
                    <a:pt x="9060" y="932"/>
                  </a:lnTo>
                  <a:lnTo>
                    <a:pt x="8969" y="1201"/>
                  </a:lnTo>
                  <a:lnTo>
                    <a:pt x="8913" y="1498"/>
                  </a:lnTo>
                  <a:lnTo>
                    <a:pt x="8890" y="1795"/>
                  </a:lnTo>
                  <a:lnTo>
                    <a:pt x="8890" y="2120"/>
                  </a:lnTo>
                  <a:lnTo>
                    <a:pt x="8913" y="2445"/>
                  </a:lnTo>
                  <a:lnTo>
                    <a:pt x="8969" y="2756"/>
                  </a:lnTo>
                  <a:lnTo>
                    <a:pt x="9060" y="3081"/>
                  </a:lnTo>
                  <a:lnTo>
                    <a:pt x="9173" y="3378"/>
                  </a:lnTo>
                  <a:lnTo>
                    <a:pt x="9297" y="3647"/>
                  </a:lnTo>
                  <a:lnTo>
                    <a:pt x="9466" y="3887"/>
                  </a:lnTo>
                  <a:lnTo>
                    <a:pt x="9579" y="4085"/>
                  </a:lnTo>
                  <a:lnTo>
                    <a:pt x="9670" y="4269"/>
                  </a:lnTo>
                  <a:lnTo>
                    <a:pt x="9726" y="4467"/>
                  </a:lnTo>
                  <a:lnTo>
                    <a:pt x="9771" y="4650"/>
                  </a:lnTo>
                  <a:lnTo>
                    <a:pt x="9771" y="4834"/>
                  </a:lnTo>
                  <a:lnTo>
                    <a:pt x="9749" y="5032"/>
                  </a:lnTo>
                  <a:lnTo>
                    <a:pt x="9715" y="5216"/>
                  </a:lnTo>
                  <a:lnTo>
                    <a:pt x="9625" y="5385"/>
                  </a:lnTo>
                  <a:lnTo>
                    <a:pt x="9534" y="5513"/>
                  </a:lnTo>
                  <a:lnTo>
                    <a:pt x="9410" y="5626"/>
                  </a:lnTo>
                  <a:lnTo>
                    <a:pt x="9229" y="5710"/>
                  </a:lnTo>
                  <a:lnTo>
                    <a:pt x="9060" y="5767"/>
                  </a:lnTo>
                  <a:lnTo>
                    <a:pt x="8845" y="5767"/>
                  </a:lnTo>
                  <a:lnTo>
                    <a:pt x="8585" y="5739"/>
                  </a:lnTo>
                  <a:lnTo>
                    <a:pt x="8325" y="5654"/>
                  </a:lnTo>
                  <a:lnTo>
                    <a:pt x="8020" y="5513"/>
                  </a:lnTo>
                  <a:lnTo>
                    <a:pt x="7840" y="5442"/>
                  </a:lnTo>
                  <a:lnTo>
                    <a:pt x="7648" y="5385"/>
                  </a:lnTo>
                  <a:lnTo>
                    <a:pt x="7433" y="5329"/>
                  </a:lnTo>
                  <a:lnTo>
                    <a:pt x="7241" y="5301"/>
                  </a:lnTo>
                  <a:lnTo>
                    <a:pt x="6755" y="5301"/>
                  </a:lnTo>
                  <a:lnTo>
                    <a:pt x="6281" y="5329"/>
                  </a:lnTo>
                  <a:lnTo>
                    <a:pt x="5784" y="5385"/>
                  </a:lnTo>
                  <a:lnTo>
                    <a:pt x="5264" y="5498"/>
                  </a:lnTo>
                  <a:lnTo>
                    <a:pt x="4744" y="5597"/>
                  </a:lnTo>
                  <a:lnTo>
                    <a:pt x="4247" y="5739"/>
                  </a:lnTo>
                  <a:lnTo>
                    <a:pt x="4202" y="5894"/>
                  </a:lnTo>
                  <a:lnTo>
                    <a:pt x="4202" y="6191"/>
                  </a:lnTo>
                  <a:lnTo>
                    <a:pt x="4202" y="6545"/>
                  </a:lnTo>
                  <a:lnTo>
                    <a:pt x="4225" y="6954"/>
                  </a:lnTo>
                  <a:lnTo>
                    <a:pt x="4315" y="7930"/>
                  </a:lnTo>
                  <a:lnTo>
                    <a:pt x="4394" y="9018"/>
                  </a:lnTo>
                  <a:lnTo>
                    <a:pt x="4439" y="9570"/>
                  </a:lnTo>
                  <a:lnTo>
                    <a:pt x="4462" y="10107"/>
                  </a:lnTo>
                  <a:lnTo>
                    <a:pt x="4484" y="10630"/>
                  </a:lnTo>
                  <a:lnTo>
                    <a:pt x="4507" y="11082"/>
                  </a:lnTo>
                  <a:lnTo>
                    <a:pt x="4484" y="11520"/>
                  </a:lnTo>
                  <a:lnTo>
                    <a:pt x="4439" y="11874"/>
                  </a:lnTo>
                  <a:lnTo>
                    <a:pt x="4394" y="12029"/>
                  </a:lnTo>
                  <a:lnTo>
                    <a:pt x="4349" y="12171"/>
                  </a:lnTo>
                  <a:lnTo>
                    <a:pt x="4315" y="12284"/>
                  </a:lnTo>
                  <a:lnTo>
                    <a:pt x="4247" y="12354"/>
                  </a:lnTo>
                  <a:close/>
                </a:path>
              </a:pathLst>
            </a:custGeom>
            <a:solidFill>
              <a:srgbClr val="A6D1D0"/>
            </a:solidFill>
            <a:ln w="15875">
              <a:solidFill>
                <a:schemeClr val="bg2"/>
              </a:solidFill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7188" name="Text Box 20"/>
            <p:cNvSpPr txBox="1">
              <a:spLocks noChangeAspect="1" noChangeArrowheads="1"/>
            </p:cNvSpPr>
            <p:nvPr/>
          </p:nvSpPr>
          <p:spPr bwMode="blackWhite">
            <a:xfrm>
              <a:off x="1752" y="2694"/>
              <a:ext cx="1218" cy="5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  <a:flatTx/>
            </a:bodyPr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ru-RU" sz="2400" b="1" dirty="0">
                  <a:solidFill>
                    <a:srgbClr val="284C6A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  <a:cs typeface="+mn-cs"/>
                </a:rPr>
                <a:t>открыл для себя</a:t>
              </a:r>
            </a:p>
          </p:txBody>
        </p:sp>
      </p:grpSp>
      <p:grpSp>
        <p:nvGrpSpPr>
          <p:cNvPr id="4" name="Group 77"/>
          <p:cNvGrpSpPr>
            <a:grpSpLocks/>
          </p:cNvGrpSpPr>
          <p:nvPr/>
        </p:nvGrpSpPr>
        <p:grpSpPr bwMode="auto">
          <a:xfrm>
            <a:off x="4767263" y="1712913"/>
            <a:ext cx="3725862" cy="2173287"/>
            <a:chOff x="3003" y="1079"/>
            <a:chExt cx="2347" cy="1369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sp>
          <p:nvSpPr>
            <p:cNvPr id="7190" name="Puzzle1"/>
            <p:cNvSpPr>
              <a:spLocks noChangeAspect="1" noEditPoints="1" noChangeArrowheads="1"/>
            </p:cNvSpPr>
            <p:nvPr/>
          </p:nvSpPr>
          <p:spPr bwMode="auto">
            <a:xfrm>
              <a:off x="3003" y="1079"/>
              <a:ext cx="2347" cy="1369"/>
            </a:xfrm>
            <a:custGeom>
              <a:avLst/>
              <a:gdLst>
                <a:gd name="T0" fmla="*/ 16740 w 21600"/>
                <a:gd name="T1" fmla="*/ 21078 h 21600"/>
                <a:gd name="T2" fmla="*/ 16976 w 21600"/>
                <a:gd name="T3" fmla="*/ 521 h 21600"/>
                <a:gd name="T4" fmla="*/ 4725 w 21600"/>
                <a:gd name="T5" fmla="*/ 856 h 21600"/>
                <a:gd name="T6" fmla="*/ 5040 w 21600"/>
                <a:gd name="T7" fmla="*/ 21004 h 21600"/>
                <a:gd name="T8" fmla="*/ 10811 w 21600"/>
                <a:gd name="T9" fmla="*/ 12885 h 21600"/>
                <a:gd name="T10" fmla="*/ 10845 w 21600"/>
                <a:gd name="T11" fmla="*/ 8714 h 21600"/>
                <a:gd name="T12" fmla="*/ 21600 w 21600"/>
                <a:gd name="T13" fmla="*/ 10000 h 21600"/>
                <a:gd name="T14" fmla="*/ 56 w 21600"/>
                <a:gd name="T15" fmla="*/ 10000 h 21600"/>
                <a:gd name="T16" fmla="*/ 6086 w 21600"/>
                <a:gd name="T17" fmla="*/ 2569 h 21600"/>
                <a:gd name="T18" fmla="*/ 16132 w 21600"/>
                <a:gd name="T19" fmla="*/ 1955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0" y="20836"/>
                  </a:moveTo>
                  <a:lnTo>
                    <a:pt x="9528" y="20836"/>
                  </a:lnTo>
                  <a:lnTo>
                    <a:pt x="9686" y="20762"/>
                  </a:lnTo>
                  <a:lnTo>
                    <a:pt x="9810" y="20687"/>
                  </a:lnTo>
                  <a:lnTo>
                    <a:pt x="9922" y="20575"/>
                  </a:lnTo>
                  <a:lnTo>
                    <a:pt x="10012" y="20426"/>
                  </a:lnTo>
                  <a:lnTo>
                    <a:pt x="10068" y="20296"/>
                  </a:lnTo>
                  <a:lnTo>
                    <a:pt x="10113" y="20110"/>
                  </a:lnTo>
                  <a:lnTo>
                    <a:pt x="10136" y="19905"/>
                  </a:lnTo>
                  <a:lnTo>
                    <a:pt x="10136" y="19682"/>
                  </a:lnTo>
                  <a:lnTo>
                    <a:pt x="10113" y="19440"/>
                  </a:lnTo>
                  <a:lnTo>
                    <a:pt x="10068" y="19142"/>
                  </a:lnTo>
                  <a:lnTo>
                    <a:pt x="10012" y="18900"/>
                  </a:lnTo>
                  <a:lnTo>
                    <a:pt x="9900" y="18620"/>
                  </a:lnTo>
                  <a:lnTo>
                    <a:pt x="9787" y="18285"/>
                  </a:lnTo>
                  <a:lnTo>
                    <a:pt x="9641" y="17968"/>
                  </a:lnTo>
                  <a:lnTo>
                    <a:pt x="9472" y="17652"/>
                  </a:lnTo>
                  <a:lnTo>
                    <a:pt x="9382" y="17466"/>
                  </a:lnTo>
                  <a:lnTo>
                    <a:pt x="9315" y="17298"/>
                  </a:lnTo>
                  <a:lnTo>
                    <a:pt x="9258" y="17112"/>
                  </a:lnTo>
                  <a:lnTo>
                    <a:pt x="9191" y="16926"/>
                  </a:lnTo>
                  <a:lnTo>
                    <a:pt x="9123" y="16535"/>
                  </a:lnTo>
                  <a:lnTo>
                    <a:pt x="9101" y="16144"/>
                  </a:lnTo>
                  <a:lnTo>
                    <a:pt x="9101" y="15753"/>
                  </a:lnTo>
                  <a:lnTo>
                    <a:pt x="9168" y="15362"/>
                  </a:lnTo>
                  <a:lnTo>
                    <a:pt x="9236" y="14971"/>
                  </a:lnTo>
                  <a:lnTo>
                    <a:pt x="9360" y="14580"/>
                  </a:lnTo>
                  <a:lnTo>
                    <a:pt x="9495" y="14244"/>
                  </a:lnTo>
                  <a:lnTo>
                    <a:pt x="9663" y="13891"/>
                  </a:lnTo>
                  <a:lnTo>
                    <a:pt x="9855" y="13611"/>
                  </a:lnTo>
                  <a:lnTo>
                    <a:pt x="10068" y="13351"/>
                  </a:lnTo>
                  <a:lnTo>
                    <a:pt x="10293" y="13146"/>
                  </a:lnTo>
                  <a:lnTo>
                    <a:pt x="10552" y="12997"/>
                  </a:lnTo>
                  <a:lnTo>
                    <a:pt x="10811" y="12885"/>
                  </a:lnTo>
                  <a:lnTo>
                    <a:pt x="11069" y="12866"/>
                  </a:lnTo>
                  <a:lnTo>
                    <a:pt x="11351" y="12885"/>
                  </a:lnTo>
                  <a:lnTo>
                    <a:pt x="11610" y="12997"/>
                  </a:lnTo>
                  <a:lnTo>
                    <a:pt x="11846" y="13183"/>
                  </a:lnTo>
                  <a:lnTo>
                    <a:pt x="12060" y="13388"/>
                  </a:lnTo>
                  <a:lnTo>
                    <a:pt x="12251" y="13648"/>
                  </a:lnTo>
                  <a:lnTo>
                    <a:pt x="12419" y="13928"/>
                  </a:lnTo>
                  <a:lnTo>
                    <a:pt x="12555" y="14244"/>
                  </a:lnTo>
                  <a:lnTo>
                    <a:pt x="12690" y="14617"/>
                  </a:lnTo>
                  <a:lnTo>
                    <a:pt x="12768" y="15008"/>
                  </a:lnTo>
                  <a:lnTo>
                    <a:pt x="12836" y="15399"/>
                  </a:lnTo>
                  <a:lnTo>
                    <a:pt x="12858" y="15753"/>
                  </a:lnTo>
                  <a:lnTo>
                    <a:pt x="12858" y="16144"/>
                  </a:lnTo>
                  <a:lnTo>
                    <a:pt x="12813" y="16535"/>
                  </a:lnTo>
                  <a:lnTo>
                    <a:pt x="12746" y="16888"/>
                  </a:lnTo>
                  <a:lnTo>
                    <a:pt x="12667" y="17224"/>
                  </a:lnTo>
                  <a:lnTo>
                    <a:pt x="12510" y="17503"/>
                  </a:lnTo>
                  <a:lnTo>
                    <a:pt x="12228" y="18043"/>
                  </a:lnTo>
                  <a:lnTo>
                    <a:pt x="11970" y="18546"/>
                  </a:lnTo>
                  <a:lnTo>
                    <a:pt x="11868" y="18751"/>
                  </a:lnTo>
                  <a:lnTo>
                    <a:pt x="11778" y="18974"/>
                  </a:lnTo>
                  <a:lnTo>
                    <a:pt x="11711" y="19179"/>
                  </a:lnTo>
                  <a:lnTo>
                    <a:pt x="11666" y="19365"/>
                  </a:lnTo>
                  <a:lnTo>
                    <a:pt x="11632" y="19570"/>
                  </a:lnTo>
                  <a:lnTo>
                    <a:pt x="11632" y="19756"/>
                  </a:lnTo>
                  <a:lnTo>
                    <a:pt x="11632" y="19942"/>
                  </a:lnTo>
                  <a:lnTo>
                    <a:pt x="11643" y="20110"/>
                  </a:lnTo>
                  <a:lnTo>
                    <a:pt x="11711" y="20296"/>
                  </a:lnTo>
                  <a:lnTo>
                    <a:pt x="11801" y="20464"/>
                  </a:lnTo>
                  <a:lnTo>
                    <a:pt x="11891" y="20650"/>
                  </a:lnTo>
                  <a:lnTo>
                    <a:pt x="12037" y="20836"/>
                  </a:lnTo>
                  <a:lnTo>
                    <a:pt x="12206" y="21004"/>
                  </a:lnTo>
                  <a:lnTo>
                    <a:pt x="12419" y="21190"/>
                  </a:lnTo>
                  <a:lnTo>
                    <a:pt x="12667" y="21320"/>
                  </a:lnTo>
                  <a:lnTo>
                    <a:pt x="12960" y="21432"/>
                  </a:lnTo>
                  <a:lnTo>
                    <a:pt x="13286" y="21544"/>
                  </a:lnTo>
                  <a:lnTo>
                    <a:pt x="13612" y="21655"/>
                  </a:lnTo>
                  <a:lnTo>
                    <a:pt x="13983" y="21693"/>
                  </a:lnTo>
                  <a:lnTo>
                    <a:pt x="14343" y="21730"/>
                  </a:lnTo>
                  <a:lnTo>
                    <a:pt x="14715" y="21730"/>
                  </a:lnTo>
                  <a:lnTo>
                    <a:pt x="15075" y="21730"/>
                  </a:lnTo>
                  <a:lnTo>
                    <a:pt x="15446" y="21655"/>
                  </a:lnTo>
                  <a:lnTo>
                    <a:pt x="15794" y="21581"/>
                  </a:lnTo>
                  <a:lnTo>
                    <a:pt x="16132" y="21432"/>
                  </a:lnTo>
                  <a:lnTo>
                    <a:pt x="16458" y="21302"/>
                  </a:lnTo>
                  <a:lnTo>
                    <a:pt x="16740" y="21078"/>
                  </a:lnTo>
                  <a:lnTo>
                    <a:pt x="16976" y="20836"/>
                  </a:lnTo>
                  <a:lnTo>
                    <a:pt x="17043" y="20650"/>
                  </a:lnTo>
                  <a:lnTo>
                    <a:pt x="17088" y="20426"/>
                  </a:lnTo>
                  <a:lnTo>
                    <a:pt x="17133" y="20222"/>
                  </a:lnTo>
                  <a:lnTo>
                    <a:pt x="17156" y="19980"/>
                  </a:lnTo>
                  <a:lnTo>
                    <a:pt x="17167" y="19477"/>
                  </a:lnTo>
                  <a:lnTo>
                    <a:pt x="17167" y="18974"/>
                  </a:lnTo>
                  <a:lnTo>
                    <a:pt x="17156" y="18397"/>
                  </a:lnTo>
                  <a:lnTo>
                    <a:pt x="17111" y="17820"/>
                  </a:lnTo>
                  <a:lnTo>
                    <a:pt x="17066" y="17261"/>
                  </a:lnTo>
                  <a:lnTo>
                    <a:pt x="16998" y="16646"/>
                  </a:lnTo>
                  <a:lnTo>
                    <a:pt x="16852" y="15511"/>
                  </a:lnTo>
                  <a:lnTo>
                    <a:pt x="16740" y="14393"/>
                  </a:lnTo>
                  <a:lnTo>
                    <a:pt x="16717" y="13928"/>
                  </a:lnTo>
                  <a:lnTo>
                    <a:pt x="16695" y="13462"/>
                  </a:lnTo>
                  <a:lnTo>
                    <a:pt x="16717" y="13071"/>
                  </a:lnTo>
                  <a:lnTo>
                    <a:pt x="16785" y="12755"/>
                  </a:lnTo>
                  <a:lnTo>
                    <a:pt x="16852" y="12419"/>
                  </a:lnTo>
                  <a:lnTo>
                    <a:pt x="16953" y="12140"/>
                  </a:lnTo>
                  <a:lnTo>
                    <a:pt x="17088" y="11898"/>
                  </a:lnTo>
                  <a:lnTo>
                    <a:pt x="17212" y="11675"/>
                  </a:lnTo>
                  <a:lnTo>
                    <a:pt x="17370" y="11470"/>
                  </a:lnTo>
                  <a:lnTo>
                    <a:pt x="17516" y="11284"/>
                  </a:lnTo>
                  <a:lnTo>
                    <a:pt x="17696" y="11135"/>
                  </a:lnTo>
                  <a:lnTo>
                    <a:pt x="17865" y="11042"/>
                  </a:lnTo>
                  <a:lnTo>
                    <a:pt x="18033" y="10930"/>
                  </a:lnTo>
                  <a:lnTo>
                    <a:pt x="18213" y="10893"/>
                  </a:lnTo>
                  <a:lnTo>
                    <a:pt x="18382" y="10893"/>
                  </a:lnTo>
                  <a:lnTo>
                    <a:pt x="18551" y="10967"/>
                  </a:lnTo>
                  <a:lnTo>
                    <a:pt x="18708" y="11042"/>
                  </a:lnTo>
                  <a:lnTo>
                    <a:pt x="18855" y="11172"/>
                  </a:lnTo>
                  <a:lnTo>
                    <a:pt x="19012" y="11358"/>
                  </a:lnTo>
                  <a:lnTo>
                    <a:pt x="19136" y="11600"/>
                  </a:lnTo>
                  <a:lnTo>
                    <a:pt x="19271" y="11861"/>
                  </a:lnTo>
                  <a:lnTo>
                    <a:pt x="19440" y="12028"/>
                  </a:lnTo>
                  <a:lnTo>
                    <a:pt x="19608" y="12177"/>
                  </a:lnTo>
                  <a:lnTo>
                    <a:pt x="19822" y="12289"/>
                  </a:lnTo>
                  <a:lnTo>
                    <a:pt x="20025" y="12289"/>
                  </a:lnTo>
                  <a:lnTo>
                    <a:pt x="20238" y="12289"/>
                  </a:lnTo>
                  <a:lnTo>
                    <a:pt x="20452" y="12215"/>
                  </a:lnTo>
                  <a:lnTo>
                    <a:pt x="20643" y="12103"/>
                  </a:lnTo>
                  <a:lnTo>
                    <a:pt x="20846" y="11973"/>
                  </a:lnTo>
                  <a:lnTo>
                    <a:pt x="21037" y="11786"/>
                  </a:lnTo>
                  <a:lnTo>
                    <a:pt x="21206" y="11563"/>
                  </a:lnTo>
                  <a:lnTo>
                    <a:pt x="21363" y="11321"/>
                  </a:lnTo>
                  <a:lnTo>
                    <a:pt x="21465" y="11079"/>
                  </a:lnTo>
                  <a:lnTo>
                    <a:pt x="21577" y="10744"/>
                  </a:lnTo>
                  <a:lnTo>
                    <a:pt x="21622" y="10427"/>
                  </a:lnTo>
                  <a:lnTo>
                    <a:pt x="21645" y="10111"/>
                  </a:lnTo>
                  <a:lnTo>
                    <a:pt x="21622" y="9608"/>
                  </a:lnTo>
                  <a:lnTo>
                    <a:pt x="21577" y="9142"/>
                  </a:lnTo>
                  <a:lnTo>
                    <a:pt x="21465" y="8751"/>
                  </a:lnTo>
                  <a:lnTo>
                    <a:pt x="21363" y="8397"/>
                  </a:lnTo>
                  <a:lnTo>
                    <a:pt x="21206" y="8062"/>
                  </a:lnTo>
                  <a:lnTo>
                    <a:pt x="21037" y="7820"/>
                  </a:lnTo>
                  <a:lnTo>
                    <a:pt x="20846" y="7597"/>
                  </a:lnTo>
                  <a:lnTo>
                    <a:pt x="20643" y="7429"/>
                  </a:lnTo>
                  <a:lnTo>
                    <a:pt x="20452" y="7317"/>
                  </a:lnTo>
                  <a:lnTo>
                    <a:pt x="20238" y="7206"/>
                  </a:lnTo>
                  <a:lnTo>
                    <a:pt x="20025" y="7168"/>
                  </a:lnTo>
                  <a:lnTo>
                    <a:pt x="19822" y="7206"/>
                  </a:lnTo>
                  <a:lnTo>
                    <a:pt x="19608" y="7243"/>
                  </a:lnTo>
                  <a:lnTo>
                    <a:pt x="19440" y="7355"/>
                  </a:lnTo>
                  <a:lnTo>
                    <a:pt x="19271" y="7504"/>
                  </a:lnTo>
                  <a:lnTo>
                    <a:pt x="19136" y="7708"/>
                  </a:lnTo>
                  <a:lnTo>
                    <a:pt x="19012" y="7895"/>
                  </a:lnTo>
                  <a:lnTo>
                    <a:pt x="18832" y="8025"/>
                  </a:lnTo>
                  <a:lnTo>
                    <a:pt x="18663" y="8174"/>
                  </a:lnTo>
                  <a:lnTo>
                    <a:pt x="18472" y="8248"/>
                  </a:lnTo>
                  <a:lnTo>
                    <a:pt x="18270" y="8286"/>
                  </a:lnTo>
                  <a:lnTo>
                    <a:pt x="18078" y="8323"/>
                  </a:lnTo>
                  <a:lnTo>
                    <a:pt x="17887" y="8323"/>
                  </a:lnTo>
                  <a:lnTo>
                    <a:pt x="17696" y="8248"/>
                  </a:lnTo>
                  <a:lnTo>
                    <a:pt x="17493" y="8174"/>
                  </a:lnTo>
                  <a:lnTo>
                    <a:pt x="17302" y="8062"/>
                  </a:lnTo>
                  <a:lnTo>
                    <a:pt x="17133" y="7969"/>
                  </a:lnTo>
                  <a:lnTo>
                    <a:pt x="16976" y="7783"/>
                  </a:lnTo>
                  <a:lnTo>
                    <a:pt x="16852" y="7597"/>
                  </a:lnTo>
                  <a:lnTo>
                    <a:pt x="16740" y="7429"/>
                  </a:lnTo>
                  <a:lnTo>
                    <a:pt x="16672" y="7168"/>
                  </a:lnTo>
                  <a:lnTo>
                    <a:pt x="16638" y="6926"/>
                  </a:lnTo>
                  <a:lnTo>
                    <a:pt x="16616" y="6498"/>
                  </a:lnTo>
                  <a:lnTo>
                    <a:pt x="16616" y="5772"/>
                  </a:lnTo>
                  <a:lnTo>
                    <a:pt x="16650" y="4915"/>
                  </a:lnTo>
                  <a:lnTo>
                    <a:pt x="16695" y="3928"/>
                  </a:lnTo>
                  <a:lnTo>
                    <a:pt x="16762" y="2960"/>
                  </a:lnTo>
                  <a:lnTo>
                    <a:pt x="16830" y="1992"/>
                  </a:lnTo>
                  <a:lnTo>
                    <a:pt x="16908" y="1173"/>
                  </a:lnTo>
                  <a:lnTo>
                    <a:pt x="16976" y="521"/>
                  </a:lnTo>
                  <a:lnTo>
                    <a:pt x="16953" y="521"/>
                  </a:lnTo>
                  <a:lnTo>
                    <a:pt x="16931" y="521"/>
                  </a:lnTo>
                  <a:lnTo>
                    <a:pt x="16267" y="484"/>
                  </a:lnTo>
                  <a:lnTo>
                    <a:pt x="15637" y="428"/>
                  </a:lnTo>
                  <a:lnTo>
                    <a:pt x="15063" y="353"/>
                  </a:lnTo>
                  <a:lnTo>
                    <a:pt x="14523" y="279"/>
                  </a:lnTo>
                  <a:lnTo>
                    <a:pt x="14040" y="167"/>
                  </a:lnTo>
                  <a:lnTo>
                    <a:pt x="13635" y="93"/>
                  </a:lnTo>
                  <a:lnTo>
                    <a:pt x="13331" y="18"/>
                  </a:lnTo>
                  <a:lnTo>
                    <a:pt x="13117" y="18"/>
                  </a:lnTo>
                  <a:lnTo>
                    <a:pt x="12982" y="18"/>
                  </a:lnTo>
                  <a:lnTo>
                    <a:pt x="12858" y="130"/>
                  </a:lnTo>
                  <a:lnTo>
                    <a:pt x="12723" y="279"/>
                  </a:lnTo>
                  <a:lnTo>
                    <a:pt x="12622" y="446"/>
                  </a:lnTo>
                  <a:lnTo>
                    <a:pt x="12510" y="670"/>
                  </a:lnTo>
                  <a:lnTo>
                    <a:pt x="12419" y="912"/>
                  </a:lnTo>
                  <a:lnTo>
                    <a:pt x="12363" y="1210"/>
                  </a:lnTo>
                  <a:lnTo>
                    <a:pt x="12318" y="1526"/>
                  </a:lnTo>
                  <a:lnTo>
                    <a:pt x="12273" y="1843"/>
                  </a:lnTo>
                  <a:lnTo>
                    <a:pt x="12251" y="2215"/>
                  </a:lnTo>
                  <a:lnTo>
                    <a:pt x="12273" y="2532"/>
                  </a:lnTo>
                  <a:lnTo>
                    <a:pt x="12318" y="2886"/>
                  </a:lnTo>
                  <a:lnTo>
                    <a:pt x="12386" y="3240"/>
                  </a:lnTo>
                  <a:lnTo>
                    <a:pt x="12464" y="3556"/>
                  </a:lnTo>
                  <a:lnTo>
                    <a:pt x="12577" y="3891"/>
                  </a:lnTo>
                  <a:lnTo>
                    <a:pt x="12746" y="4171"/>
                  </a:lnTo>
                  <a:lnTo>
                    <a:pt x="12926" y="4487"/>
                  </a:lnTo>
                  <a:lnTo>
                    <a:pt x="13050" y="4860"/>
                  </a:lnTo>
                  <a:lnTo>
                    <a:pt x="13162" y="5251"/>
                  </a:lnTo>
                  <a:lnTo>
                    <a:pt x="13218" y="5604"/>
                  </a:lnTo>
                  <a:lnTo>
                    <a:pt x="13263" y="5995"/>
                  </a:lnTo>
                  <a:lnTo>
                    <a:pt x="13241" y="6386"/>
                  </a:lnTo>
                  <a:lnTo>
                    <a:pt x="13218" y="6740"/>
                  </a:lnTo>
                  <a:lnTo>
                    <a:pt x="13139" y="7094"/>
                  </a:lnTo>
                  <a:lnTo>
                    <a:pt x="13050" y="7429"/>
                  </a:lnTo>
                  <a:lnTo>
                    <a:pt x="12903" y="7746"/>
                  </a:lnTo>
                  <a:lnTo>
                    <a:pt x="12723" y="8025"/>
                  </a:lnTo>
                  <a:lnTo>
                    <a:pt x="12532" y="8286"/>
                  </a:lnTo>
                  <a:lnTo>
                    <a:pt x="12318" y="8491"/>
                  </a:lnTo>
                  <a:lnTo>
                    <a:pt x="12060" y="8677"/>
                  </a:lnTo>
                  <a:lnTo>
                    <a:pt x="11756" y="8788"/>
                  </a:lnTo>
                  <a:lnTo>
                    <a:pt x="11452" y="8826"/>
                  </a:lnTo>
                  <a:lnTo>
                    <a:pt x="11283" y="8826"/>
                  </a:lnTo>
                  <a:lnTo>
                    <a:pt x="11126" y="8826"/>
                  </a:lnTo>
                  <a:lnTo>
                    <a:pt x="11002" y="8788"/>
                  </a:lnTo>
                  <a:lnTo>
                    <a:pt x="10845" y="8714"/>
                  </a:lnTo>
                  <a:lnTo>
                    <a:pt x="10721" y="8640"/>
                  </a:lnTo>
                  <a:lnTo>
                    <a:pt x="10608" y="8565"/>
                  </a:lnTo>
                  <a:lnTo>
                    <a:pt x="10485" y="8453"/>
                  </a:lnTo>
                  <a:lnTo>
                    <a:pt x="10372" y="8323"/>
                  </a:lnTo>
                  <a:lnTo>
                    <a:pt x="10181" y="8062"/>
                  </a:lnTo>
                  <a:lnTo>
                    <a:pt x="10035" y="7746"/>
                  </a:lnTo>
                  <a:lnTo>
                    <a:pt x="9900" y="7392"/>
                  </a:lnTo>
                  <a:lnTo>
                    <a:pt x="9787" y="7001"/>
                  </a:lnTo>
                  <a:lnTo>
                    <a:pt x="9731" y="6610"/>
                  </a:lnTo>
                  <a:lnTo>
                    <a:pt x="9686" y="6219"/>
                  </a:lnTo>
                  <a:lnTo>
                    <a:pt x="9663" y="5772"/>
                  </a:lnTo>
                  <a:lnTo>
                    <a:pt x="9686" y="5381"/>
                  </a:lnTo>
                  <a:lnTo>
                    <a:pt x="9753" y="4990"/>
                  </a:lnTo>
                  <a:lnTo>
                    <a:pt x="9832" y="4636"/>
                  </a:lnTo>
                  <a:lnTo>
                    <a:pt x="9945" y="4320"/>
                  </a:lnTo>
                  <a:lnTo>
                    <a:pt x="10068" y="4022"/>
                  </a:lnTo>
                  <a:lnTo>
                    <a:pt x="10203" y="3817"/>
                  </a:lnTo>
                  <a:lnTo>
                    <a:pt x="10316" y="3593"/>
                  </a:lnTo>
                  <a:lnTo>
                    <a:pt x="10395" y="3351"/>
                  </a:lnTo>
                  <a:lnTo>
                    <a:pt x="10462" y="3109"/>
                  </a:lnTo>
                  <a:lnTo>
                    <a:pt x="10507" y="2848"/>
                  </a:lnTo>
                  <a:lnTo>
                    <a:pt x="10530" y="2606"/>
                  </a:lnTo>
                  <a:lnTo>
                    <a:pt x="10507" y="2346"/>
                  </a:lnTo>
                  <a:lnTo>
                    <a:pt x="10462" y="2141"/>
                  </a:lnTo>
                  <a:lnTo>
                    <a:pt x="10395" y="1880"/>
                  </a:lnTo>
                  <a:lnTo>
                    <a:pt x="10293" y="1638"/>
                  </a:lnTo>
                  <a:lnTo>
                    <a:pt x="10158" y="1415"/>
                  </a:lnTo>
                  <a:lnTo>
                    <a:pt x="9967" y="1210"/>
                  </a:lnTo>
                  <a:lnTo>
                    <a:pt x="9753" y="986"/>
                  </a:lnTo>
                  <a:lnTo>
                    <a:pt x="9495" y="819"/>
                  </a:lnTo>
                  <a:lnTo>
                    <a:pt x="9191" y="670"/>
                  </a:lnTo>
                  <a:lnTo>
                    <a:pt x="8842" y="521"/>
                  </a:lnTo>
                  <a:lnTo>
                    <a:pt x="8471" y="446"/>
                  </a:lnTo>
                  <a:lnTo>
                    <a:pt x="7998" y="428"/>
                  </a:lnTo>
                  <a:lnTo>
                    <a:pt x="7413" y="428"/>
                  </a:lnTo>
                  <a:lnTo>
                    <a:pt x="6817" y="446"/>
                  </a:lnTo>
                  <a:lnTo>
                    <a:pt x="6187" y="521"/>
                  </a:lnTo>
                  <a:lnTo>
                    <a:pt x="5602" y="633"/>
                  </a:lnTo>
                  <a:lnTo>
                    <a:pt x="5107" y="744"/>
                  </a:lnTo>
                  <a:lnTo>
                    <a:pt x="4725" y="856"/>
                  </a:lnTo>
                  <a:lnTo>
                    <a:pt x="4848" y="1564"/>
                  </a:lnTo>
                  <a:lnTo>
                    <a:pt x="5028" y="2495"/>
                  </a:lnTo>
                  <a:lnTo>
                    <a:pt x="5175" y="3556"/>
                  </a:lnTo>
                  <a:lnTo>
                    <a:pt x="5298" y="4673"/>
                  </a:lnTo>
                  <a:lnTo>
                    <a:pt x="5343" y="5213"/>
                  </a:lnTo>
                  <a:lnTo>
                    <a:pt x="5388" y="5753"/>
                  </a:lnTo>
                  <a:lnTo>
                    <a:pt x="5411" y="6275"/>
                  </a:lnTo>
                  <a:lnTo>
                    <a:pt x="5411" y="6740"/>
                  </a:lnTo>
                  <a:lnTo>
                    <a:pt x="5366" y="7168"/>
                  </a:lnTo>
                  <a:lnTo>
                    <a:pt x="5321" y="7541"/>
                  </a:lnTo>
                  <a:lnTo>
                    <a:pt x="5287" y="7708"/>
                  </a:lnTo>
                  <a:lnTo>
                    <a:pt x="5242" y="7857"/>
                  </a:lnTo>
                  <a:lnTo>
                    <a:pt x="5197" y="7969"/>
                  </a:lnTo>
                  <a:lnTo>
                    <a:pt x="5130" y="8062"/>
                  </a:lnTo>
                  <a:lnTo>
                    <a:pt x="5006" y="8248"/>
                  </a:lnTo>
                  <a:lnTo>
                    <a:pt x="4848" y="8397"/>
                  </a:lnTo>
                  <a:lnTo>
                    <a:pt x="4725" y="8528"/>
                  </a:lnTo>
                  <a:lnTo>
                    <a:pt x="4567" y="8640"/>
                  </a:lnTo>
                  <a:lnTo>
                    <a:pt x="4421" y="8714"/>
                  </a:lnTo>
                  <a:lnTo>
                    <a:pt x="4263" y="8751"/>
                  </a:lnTo>
                  <a:lnTo>
                    <a:pt x="4095" y="8788"/>
                  </a:lnTo>
                  <a:lnTo>
                    <a:pt x="3948" y="8788"/>
                  </a:lnTo>
                  <a:lnTo>
                    <a:pt x="3791" y="8751"/>
                  </a:lnTo>
                  <a:lnTo>
                    <a:pt x="3667" y="8714"/>
                  </a:lnTo>
                  <a:lnTo>
                    <a:pt x="3510" y="8677"/>
                  </a:lnTo>
                  <a:lnTo>
                    <a:pt x="3386" y="8602"/>
                  </a:lnTo>
                  <a:lnTo>
                    <a:pt x="3251" y="8491"/>
                  </a:lnTo>
                  <a:lnTo>
                    <a:pt x="3127" y="8360"/>
                  </a:lnTo>
                  <a:lnTo>
                    <a:pt x="3015" y="8248"/>
                  </a:lnTo>
                  <a:lnTo>
                    <a:pt x="2925" y="8062"/>
                  </a:lnTo>
                  <a:lnTo>
                    <a:pt x="2778" y="7857"/>
                  </a:lnTo>
                  <a:lnTo>
                    <a:pt x="2610" y="7671"/>
                  </a:lnTo>
                  <a:lnTo>
                    <a:pt x="2407" y="7541"/>
                  </a:lnTo>
                  <a:lnTo>
                    <a:pt x="2171" y="7466"/>
                  </a:lnTo>
                  <a:lnTo>
                    <a:pt x="1957" y="7429"/>
                  </a:lnTo>
                  <a:lnTo>
                    <a:pt x="1698" y="7429"/>
                  </a:lnTo>
                  <a:lnTo>
                    <a:pt x="1462" y="7466"/>
                  </a:lnTo>
                  <a:lnTo>
                    <a:pt x="1226" y="7559"/>
                  </a:lnTo>
                  <a:lnTo>
                    <a:pt x="989" y="7708"/>
                  </a:lnTo>
                  <a:lnTo>
                    <a:pt x="776" y="7932"/>
                  </a:lnTo>
                  <a:lnTo>
                    <a:pt x="551" y="8211"/>
                  </a:lnTo>
                  <a:lnTo>
                    <a:pt x="382" y="8528"/>
                  </a:lnTo>
                  <a:lnTo>
                    <a:pt x="315" y="8714"/>
                  </a:lnTo>
                  <a:lnTo>
                    <a:pt x="236" y="8919"/>
                  </a:lnTo>
                  <a:lnTo>
                    <a:pt x="191" y="9142"/>
                  </a:lnTo>
                  <a:lnTo>
                    <a:pt x="123" y="9347"/>
                  </a:lnTo>
                  <a:lnTo>
                    <a:pt x="78" y="9608"/>
                  </a:lnTo>
                  <a:lnTo>
                    <a:pt x="56" y="9887"/>
                  </a:lnTo>
                  <a:lnTo>
                    <a:pt x="33" y="10185"/>
                  </a:lnTo>
                  <a:lnTo>
                    <a:pt x="33" y="10464"/>
                  </a:lnTo>
                  <a:lnTo>
                    <a:pt x="33" y="10706"/>
                  </a:lnTo>
                  <a:lnTo>
                    <a:pt x="56" y="10967"/>
                  </a:lnTo>
                  <a:lnTo>
                    <a:pt x="78" y="11172"/>
                  </a:lnTo>
                  <a:lnTo>
                    <a:pt x="123" y="11395"/>
                  </a:lnTo>
                  <a:lnTo>
                    <a:pt x="168" y="11600"/>
                  </a:lnTo>
                  <a:lnTo>
                    <a:pt x="236" y="11786"/>
                  </a:lnTo>
                  <a:lnTo>
                    <a:pt x="292" y="11973"/>
                  </a:lnTo>
                  <a:lnTo>
                    <a:pt x="382" y="12140"/>
                  </a:lnTo>
                  <a:lnTo>
                    <a:pt x="540" y="12419"/>
                  </a:lnTo>
                  <a:lnTo>
                    <a:pt x="731" y="12680"/>
                  </a:lnTo>
                  <a:lnTo>
                    <a:pt x="944" y="12866"/>
                  </a:lnTo>
                  <a:lnTo>
                    <a:pt x="1158" y="12997"/>
                  </a:lnTo>
                  <a:lnTo>
                    <a:pt x="1395" y="13108"/>
                  </a:lnTo>
                  <a:lnTo>
                    <a:pt x="1608" y="13183"/>
                  </a:lnTo>
                  <a:lnTo>
                    <a:pt x="1856" y="13183"/>
                  </a:lnTo>
                  <a:lnTo>
                    <a:pt x="2070" y="13146"/>
                  </a:lnTo>
                  <a:lnTo>
                    <a:pt x="2261" y="13071"/>
                  </a:lnTo>
                  <a:lnTo>
                    <a:pt x="2430" y="12960"/>
                  </a:lnTo>
                  <a:lnTo>
                    <a:pt x="2587" y="12792"/>
                  </a:lnTo>
                  <a:lnTo>
                    <a:pt x="2688" y="12606"/>
                  </a:lnTo>
                  <a:lnTo>
                    <a:pt x="2801" y="12419"/>
                  </a:lnTo>
                  <a:lnTo>
                    <a:pt x="2925" y="12289"/>
                  </a:lnTo>
                  <a:lnTo>
                    <a:pt x="3082" y="12177"/>
                  </a:lnTo>
                  <a:lnTo>
                    <a:pt x="3228" y="12103"/>
                  </a:lnTo>
                  <a:lnTo>
                    <a:pt x="3408" y="12103"/>
                  </a:lnTo>
                  <a:lnTo>
                    <a:pt x="3577" y="12103"/>
                  </a:lnTo>
                  <a:lnTo>
                    <a:pt x="3723" y="12177"/>
                  </a:lnTo>
                  <a:lnTo>
                    <a:pt x="3903" y="12252"/>
                  </a:lnTo>
                  <a:lnTo>
                    <a:pt x="4072" y="12364"/>
                  </a:lnTo>
                  <a:lnTo>
                    <a:pt x="4230" y="12494"/>
                  </a:lnTo>
                  <a:lnTo>
                    <a:pt x="4353" y="12643"/>
                  </a:lnTo>
                  <a:lnTo>
                    <a:pt x="4488" y="12829"/>
                  </a:lnTo>
                  <a:lnTo>
                    <a:pt x="4567" y="13034"/>
                  </a:lnTo>
                  <a:lnTo>
                    <a:pt x="4657" y="13257"/>
                  </a:lnTo>
                  <a:lnTo>
                    <a:pt x="4702" y="13462"/>
                  </a:lnTo>
                  <a:lnTo>
                    <a:pt x="4725" y="13686"/>
                  </a:lnTo>
                  <a:lnTo>
                    <a:pt x="4702" y="14282"/>
                  </a:lnTo>
                  <a:lnTo>
                    <a:pt x="4657" y="15045"/>
                  </a:lnTo>
                  <a:lnTo>
                    <a:pt x="4612" y="15976"/>
                  </a:lnTo>
                  <a:lnTo>
                    <a:pt x="4590" y="16926"/>
                  </a:lnTo>
                  <a:lnTo>
                    <a:pt x="4567" y="17968"/>
                  </a:lnTo>
                  <a:lnTo>
                    <a:pt x="4567" y="19011"/>
                  </a:lnTo>
                  <a:lnTo>
                    <a:pt x="4590" y="19514"/>
                  </a:lnTo>
                  <a:lnTo>
                    <a:pt x="4612" y="19980"/>
                  </a:lnTo>
                  <a:lnTo>
                    <a:pt x="4657" y="20426"/>
                  </a:lnTo>
                  <a:lnTo>
                    <a:pt x="4725" y="20836"/>
                  </a:lnTo>
                  <a:lnTo>
                    <a:pt x="4848" y="20929"/>
                  </a:lnTo>
                  <a:lnTo>
                    <a:pt x="5040" y="21004"/>
                  </a:lnTo>
                  <a:lnTo>
                    <a:pt x="5265" y="21078"/>
                  </a:lnTo>
                  <a:lnTo>
                    <a:pt x="5478" y="21115"/>
                  </a:lnTo>
                  <a:lnTo>
                    <a:pt x="6041" y="21115"/>
                  </a:lnTo>
                  <a:lnTo>
                    <a:pt x="6637" y="21078"/>
                  </a:lnTo>
                  <a:lnTo>
                    <a:pt x="7312" y="21004"/>
                  </a:lnTo>
                  <a:lnTo>
                    <a:pt x="7998" y="20929"/>
                  </a:lnTo>
                  <a:lnTo>
                    <a:pt x="8696" y="20855"/>
                  </a:lnTo>
                  <a:lnTo>
                    <a:pt x="9360" y="20836"/>
                  </a:lnTo>
                  <a:close/>
                </a:path>
              </a:pathLst>
            </a:custGeom>
            <a:solidFill>
              <a:srgbClr val="E1E4D1"/>
            </a:solidFill>
            <a:ln w="28575">
              <a:solidFill>
                <a:srgbClr val="808080"/>
              </a:solidFill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>
                  <a:solidFill>
                    <a:srgbClr val="284C6A"/>
                  </a:solidFill>
                  <a:latin typeface="Verdana" pitchFamily="34" charset="0"/>
                  <a:cs typeface="+mn-cs"/>
                </a:rPr>
                <a:t> </a:t>
              </a:r>
              <a:endParaRPr lang="ru-RU" sz="1200" b="1">
                <a:solidFill>
                  <a:srgbClr val="284C6A"/>
                </a:solidFill>
                <a:latin typeface="Verdana" pitchFamily="34" charset="0"/>
                <a:cs typeface="+mn-cs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>
                  <a:solidFill>
                    <a:srgbClr val="284C6A"/>
                  </a:solidFill>
                  <a:latin typeface="Verdana" pitchFamily="34" charset="0"/>
                  <a:cs typeface="+mn-cs"/>
                </a:rPr>
                <a:t> </a:t>
              </a:r>
            </a:p>
          </p:txBody>
        </p:sp>
        <p:sp>
          <p:nvSpPr>
            <p:cNvPr id="7191" name="Text Box 23"/>
            <p:cNvSpPr txBox="1">
              <a:spLocks noChangeAspect="1" noChangeArrowheads="1"/>
            </p:cNvSpPr>
            <p:nvPr/>
          </p:nvSpPr>
          <p:spPr bwMode="blackWhite">
            <a:xfrm>
              <a:off x="3597" y="1596"/>
              <a:ext cx="126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  <a:flatTx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ru-RU" sz="2400" b="1" dirty="0">
                  <a:solidFill>
                    <a:srgbClr val="284C6A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  <a:cs typeface="+mn-cs"/>
                </a:rPr>
                <a:t>запомнил</a:t>
              </a:r>
            </a:p>
          </p:txBody>
        </p:sp>
      </p:grpSp>
      <p:grpSp>
        <p:nvGrpSpPr>
          <p:cNvPr id="5" name="Group 73"/>
          <p:cNvGrpSpPr>
            <a:grpSpLocks noChangeAspect="1"/>
          </p:cNvGrpSpPr>
          <p:nvPr/>
        </p:nvGrpSpPr>
        <p:grpSpPr bwMode="auto">
          <a:xfrm>
            <a:off x="5561014" y="3011488"/>
            <a:ext cx="2220178" cy="3648075"/>
            <a:chOff x="2925" y="2089"/>
            <a:chExt cx="1358" cy="223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193" name="Puzzle4"/>
            <p:cNvSpPr>
              <a:spLocks noChangeAspect="1" noEditPoints="1" noChangeArrowheads="1"/>
            </p:cNvSpPr>
            <p:nvPr/>
          </p:nvSpPr>
          <p:spPr bwMode="auto">
            <a:xfrm>
              <a:off x="2925" y="2089"/>
              <a:ext cx="1358" cy="2231"/>
            </a:xfrm>
            <a:custGeom>
              <a:avLst/>
              <a:gdLst>
                <a:gd name="T0" fmla="*/ 8307 w 21600"/>
                <a:gd name="T1" fmla="*/ 11593 h 21600"/>
                <a:gd name="T2" fmla="*/ 453 w 21600"/>
                <a:gd name="T3" fmla="*/ 16938 h 21600"/>
                <a:gd name="T4" fmla="*/ 11500 w 21600"/>
                <a:gd name="T5" fmla="*/ 21600 h 21600"/>
                <a:gd name="T6" fmla="*/ 20920 w 21600"/>
                <a:gd name="T7" fmla="*/ 16751 h 21600"/>
                <a:gd name="T8" fmla="*/ 13972 w 21600"/>
                <a:gd name="T9" fmla="*/ 10888 h 21600"/>
                <a:gd name="T10" fmla="*/ 21033 w 21600"/>
                <a:gd name="T11" fmla="*/ 4716 h 21600"/>
                <a:gd name="T12" fmla="*/ 11102 w 21600"/>
                <a:gd name="T13" fmla="*/ 11 h 21600"/>
                <a:gd name="T14" fmla="*/ 453 w 21600"/>
                <a:gd name="T15" fmla="*/ 4716 h 21600"/>
                <a:gd name="T16" fmla="*/ 2076 w 21600"/>
                <a:gd name="T17" fmla="*/ 5664 h 21600"/>
                <a:gd name="T18" fmla="*/ 20203 w 21600"/>
                <a:gd name="T19" fmla="*/ 1598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3813" y="10590"/>
                  </a:moveTo>
                  <a:lnTo>
                    <a:pt x="3927" y="10513"/>
                  </a:lnTo>
                  <a:lnTo>
                    <a:pt x="4078" y="10425"/>
                  </a:lnTo>
                  <a:lnTo>
                    <a:pt x="4210" y="10359"/>
                  </a:lnTo>
                  <a:lnTo>
                    <a:pt x="4361" y="10315"/>
                  </a:lnTo>
                  <a:lnTo>
                    <a:pt x="4682" y="10237"/>
                  </a:lnTo>
                  <a:lnTo>
                    <a:pt x="5041" y="10193"/>
                  </a:lnTo>
                  <a:lnTo>
                    <a:pt x="5456" y="10171"/>
                  </a:lnTo>
                  <a:lnTo>
                    <a:pt x="5853" y="10193"/>
                  </a:lnTo>
                  <a:lnTo>
                    <a:pt x="6249" y="10260"/>
                  </a:lnTo>
                  <a:lnTo>
                    <a:pt x="6646" y="10337"/>
                  </a:lnTo>
                  <a:lnTo>
                    <a:pt x="7004" y="10469"/>
                  </a:lnTo>
                  <a:lnTo>
                    <a:pt x="7363" y="10612"/>
                  </a:lnTo>
                  <a:lnTo>
                    <a:pt x="7665" y="10788"/>
                  </a:lnTo>
                  <a:lnTo>
                    <a:pt x="7911" y="10998"/>
                  </a:lnTo>
                  <a:lnTo>
                    <a:pt x="8024" y="11097"/>
                  </a:lnTo>
                  <a:lnTo>
                    <a:pt x="8137" y="11207"/>
                  </a:lnTo>
                  <a:lnTo>
                    <a:pt x="8194" y="11340"/>
                  </a:lnTo>
                  <a:lnTo>
                    <a:pt x="8269" y="11461"/>
                  </a:lnTo>
                  <a:lnTo>
                    <a:pt x="8307" y="11593"/>
                  </a:lnTo>
                  <a:lnTo>
                    <a:pt x="8307" y="11714"/>
                  </a:lnTo>
                  <a:lnTo>
                    <a:pt x="8307" y="11868"/>
                  </a:lnTo>
                  <a:lnTo>
                    <a:pt x="8307" y="12012"/>
                  </a:lnTo>
                  <a:lnTo>
                    <a:pt x="8194" y="12265"/>
                  </a:lnTo>
                  <a:lnTo>
                    <a:pt x="8062" y="12519"/>
                  </a:lnTo>
                  <a:lnTo>
                    <a:pt x="7873" y="12706"/>
                  </a:lnTo>
                  <a:lnTo>
                    <a:pt x="7627" y="12904"/>
                  </a:lnTo>
                  <a:lnTo>
                    <a:pt x="7363" y="13048"/>
                  </a:lnTo>
                  <a:lnTo>
                    <a:pt x="7080" y="13180"/>
                  </a:lnTo>
                  <a:lnTo>
                    <a:pt x="6759" y="13257"/>
                  </a:lnTo>
                  <a:lnTo>
                    <a:pt x="6419" y="13345"/>
                  </a:lnTo>
                  <a:lnTo>
                    <a:pt x="6098" y="13389"/>
                  </a:lnTo>
                  <a:lnTo>
                    <a:pt x="5739" y="13389"/>
                  </a:lnTo>
                  <a:lnTo>
                    <a:pt x="5418" y="13389"/>
                  </a:lnTo>
                  <a:lnTo>
                    <a:pt x="5079" y="13345"/>
                  </a:lnTo>
                  <a:lnTo>
                    <a:pt x="4758" y="13301"/>
                  </a:lnTo>
                  <a:lnTo>
                    <a:pt x="4474" y="13213"/>
                  </a:lnTo>
                  <a:lnTo>
                    <a:pt x="4172" y="13114"/>
                  </a:lnTo>
                  <a:lnTo>
                    <a:pt x="3965" y="12982"/>
                  </a:lnTo>
                  <a:lnTo>
                    <a:pt x="3738" y="12838"/>
                  </a:lnTo>
                  <a:lnTo>
                    <a:pt x="3493" y="12706"/>
                  </a:lnTo>
                  <a:lnTo>
                    <a:pt x="3228" y="12607"/>
                  </a:lnTo>
                  <a:lnTo>
                    <a:pt x="2945" y="12519"/>
                  </a:lnTo>
                  <a:lnTo>
                    <a:pt x="2700" y="12431"/>
                  </a:lnTo>
                  <a:lnTo>
                    <a:pt x="2397" y="12375"/>
                  </a:lnTo>
                  <a:lnTo>
                    <a:pt x="2152" y="12331"/>
                  </a:lnTo>
                  <a:lnTo>
                    <a:pt x="1888" y="12309"/>
                  </a:lnTo>
                  <a:lnTo>
                    <a:pt x="1642" y="12309"/>
                  </a:lnTo>
                  <a:lnTo>
                    <a:pt x="1397" y="12331"/>
                  </a:lnTo>
                  <a:lnTo>
                    <a:pt x="1170" y="12397"/>
                  </a:lnTo>
                  <a:lnTo>
                    <a:pt x="962" y="12453"/>
                  </a:lnTo>
                  <a:lnTo>
                    <a:pt x="774" y="12563"/>
                  </a:lnTo>
                  <a:lnTo>
                    <a:pt x="623" y="12684"/>
                  </a:lnTo>
                  <a:lnTo>
                    <a:pt x="528" y="12838"/>
                  </a:lnTo>
                  <a:lnTo>
                    <a:pt x="453" y="13026"/>
                  </a:lnTo>
                  <a:lnTo>
                    <a:pt x="339" y="13477"/>
                  </a:lnTo>
                  <a:lnTo>
                    <a:pt x="226" y="13984"/>
                  </a:lnTo>
                  <a:lnTo>
                    <a:pt x="151" y="14535"/>
                  </a:lnTo>
                  <a:lnTo>
                    <a:pt x="113" y="15075"/>
                  </a:lnTo>
                  <a:lnTo>
                    <a:pt x="113" y="15626"/>
                  </a:lnTo>
                  <a:lnTo>
                    <a:pt x="151" y="16133"/>
                  </a:lnTo>
                  <a:lnTo>
                    <a:pt x="188" y="16376"/>
                  </a:lnTo>
                  <a:lnTo>
                    <a:pt x="264" y="16585"/>
                  </a:lnTo>
                  <a:lnTo>
                    <a:pt x="339" y="16773"/>
                  </a:lnTo>
                  <a:lnTo>
                    <a:pt x="453" y="16938"/>
                  </a:lnTo>
                  <a:lnTo>
                    <a:pt x="1095" y="16883"/>
                  </a:lnTo>
                  <a:lnTo>
                    <a:pt x="1963" y="16795"/>
                  </a:lnTo>
                  <a:lnTo>
                    <a:pt x="2945" y="16751"/>
                  </a:lnTo>
                  <a:lnTo>
                    <a:pt x="3965" y="16706"/>
                  </a:lnTo>
                  <a:lnTo>
                    <a:pt x="5022" y="16684"/>
                  </a:lnTo>
                  <a:lnTo>
                    <a:pt x="5947" y="16684"/>
                  </a:lnTo>
                  <a:lnTo>
                    <a:pt x="6759" y="16706"/>
                  </a:lnTo>
                  <a:lnTo>
                    <a:pt x="7363" y="16751"/>
                  </a:lnTo>
                  <a:lnTo>
                    <a:pt x="7948" y="16839"/>
                  </a:lnTo>
                  <a:lnTo>
                    <a:pt x="8458" y="16916"/>
                  </a:lnTo>
                  <a:lnTo>
                    <a:pt x="8893" y="17026"/>
                  </a:lnTo>
                  <a:lnTo>
                    <a:pt x="9289" y="17158"/>
                  </a:lnTo>
                  <a:lnTo>
                    <a:pt x="9572" y="17280"/>
                  </a:lnTo>
                  <a:lnTo>
                    <a:pt x="9799" y="17412"/>
                  </a:lnTo>
                  <a:lnTo>
                    <a:pt x="9969" y="17555"/>
                  </a:lnTo>
                  <a:lnTo>
                    <a:pt x="10120" y="17687"/>
                  </a:lnTo>
                  <a:lnTo>
                    <a:pt x="10158" y="17831"/>
                  </a:lnTo>
                  <a:lnTo>
                    <a:pt x="10195" y="17974"/>
                  </a:lnTo>
                  <a:lnTo>
                    <a:pt x="10158" y="18128"/>
                  </a:lnTo>
                  <a:lnTo>
                    <a:pt x="10082" y="18271"/>
                  </a:lnTo>
                  <a:lnTo>
                    <a:pt x="9969" y="18426"/>
                  </a:lnTo>
                  <a:lnTo>
                    <a:pt x="9837" y="18569"/>
                  </a:lnTo>
                  <a:lnTo>
                    <a:pt x="9648" y="18701"/>
                  </a:lnTo>
                  <a:lnTo>
                    <a:pt x="9440" y="18822"/>
                  </a:lnTo>
                  <a:lnTo>
                    <a:pt x="9213" y="18999"/>
                  </a:lnTo>
                  <a:lnTo>
                    <a:pt x="9044" y="19186"/>
                  </a:lnTo>
                  <a:lnTo>
                    <a:pt x="8893" y="19395"/>
                  </a:lnTo>
                  <a:lnTo>
                    <a:pt x="8817" y="19627"/>
                  </a:lnTo>
                  <a:lnTo>
                    <a:pt x="8779" y="19858"/>
                  </a:lnTo>
                  <a:lnTo>
                    <a:pt x="8779" y="20112"/>
                  </a:lnTo>
                  <a:lnTo>
                    <a:pt x="8855" y="20354"/>
                  </a:lnTo>
                  <a:lnTo>
                    <a:pt x="8968" y="20586"/>
                  </a:lnTo>
                  <a:lnTo>
                    <a:pt x="9138" y="20817"/>
                  </a:lnTo>
                  <a:lnTo>
                    <a:pt x="9365" y="21026"/>
                  </a:lnTo>
                  <a:lnTo>
                    <a:pt x="9610" y="21192"/>
                  </a:lnTo>
                  <a:lnTo>
                    <a:pt x="9950" y="21368"/>
                  </a:lnTo>
                  <a:lnTo>
                    <a:pt x="10120" y="21445"/>
                  </a:lnTo>
                  <a:lnTo>
                    <a:pt x="10346" y="21511"/>
                  </a:lnTo>
                  <a:lnTo>
                    <a:pt x="10516" y="21555"/>
                  </a:lnTo>
                  <a:lnTo>
                    <a:pt x="10743" y="21600"/>
                  </a:lnTo>
                  <a:lnTo>
                    <a:pt x="10988" y="21644"/>
                  </a:lnTo>
                  <a:lnTo>
                    <a:pt x="11215" y="21666"/>
                  </a:lnTo>
                  <a:lnTo>
                    <a:pt x="11498" y="21666"/>
                  </a:lnTo>
                  <a:lnTo>
                    <a:pt x="11762" y="21666"/>
                  </a:lnTo>
                  <a:lnTo>
                    <a:pt x="12253" y="21644"/>
                  </a:lnTo>
                  <a:lnTo>
                    <a:pt x="12763" y="21577"/>
                  </a:lnTo>
                  <a:lnTo>
                    <a:pt x="13197" y="21467"/>
                  </a:lnTo>
                  <a:lnTo>
                    <a:pt x="13556" y="21346"/>
                  </a:lnTo>
                  <a:lnTo>
                    <a:pt x="13896" y="21192"/>
                  </a:lnTo>
                  <a:lnTo>
                    <a:pt x="14179" y="21026"/>
                  </a:lnTo>
                  <a:lnTo>
                    <a:pt x="14444" y="20839"/>
                  </a:lnTo>
                  <a:lnTo>
                    <a:pt x="14576" y="20641"/>
                  </a:lnTo>
                  <a:lnTo>
                    <a:pt x="14727" y="20431"/>
                  </a:lnTo>
                  <a:lnTo>
                    <a:pt x="14765" y="20200"/>
                  </a:lnTo>
                  <a:lnTo>
                    <a:pt x="14802" y="19991"/>
                  </a:lnTo>
                  <a:lnTo>
                    <a:pt x="14727" y="19759"/>
                  </a:lnTo>
                  <a:lnTo>
                    <a:pt x="14613" y="19550"/>
                  </a:lnTo>
                  <a:lnTo>
                    <a:pt x="14444" y="19307"/>
                  </a:lnTo>
                  <a:lnTo>
                    <a:pt x="14217" y="19098"/>
                  </a:lnTo>
                  <a:lnTo>
                    <a:pt x="13934" y="18911"/>
                  </a:lnTo>
                  <a:lnTo>
                    <a:pt x="13669" y="18745"/>
                  </a:lnTo>
                  <a:lnTo>
                    <a:pt x="13462" y="18547"/>
                  </a:lnTo>
                  <a:lnTo>
                    <a:pt x="13311" y="18337"/>
                  </a:lnTo>
                  <a:lnTo>
                    <a:pt x="13197" y="18150"/>
                  </a:lnTo>
                  <a:lnTo>
                    <a:pt x="13122" y="17941"/>
                  </a:lnTo>
                  <a:lnTo>
                    <a:pt x="13122" y="17720"/>
                  </a:lnTo>
                  <a:lnTo>
                    <a:pt x="13122" y="17533"/>
                  </a:lnTo>
                  <a:lnTo>
                    <a:pt x="13197" y="17346"/>
                  </a:lnTo>
                  <a:lnTo>
                    <a:pt x="13273" y="17158"/>
                  </a:lnTo>
                  <a:lnTo>
                    <a:pt x="13386" y="16982"/>
                  </a:lnTo>
                  <a:lnTo>
                    <a:pt x="13537" y="16839"/>
                  </a:lnTo>
                  <a:lnTo>
                    <a:pt x="13707" y="16706"/>
                  </a:lnTo>
                  <a:lnTo>
                    <a:pt x="13896" y="16607"/>
                  </a:lnTo>
                  <a:lnTo>
                    <a:pt x="14104" y="16519"/>
                  </a:lnTo>
                  <a:lnTo>
                    <a:pt x="14330" y="16453"/>
                  </a:lnTo>
                  <a:lnTo>
                    <a:pt x="14538" y="16431"/>
                  </a:lnTo>
                  <a:lnTo>
                    <a:pt x="14897" y="16453"/>
                  </a:lnTo>
                  <a:lnTo>
                    <a:pt x="15406" y="16497"/>
                  </a:lnTo>
                  <a:lnTo>
                    <a:pt x="16105" y="16541"/>
                  </a:lnTo>
                  <a:lnTo>
                    <a:pt x="16898" y="16607"/>
                  </a:lnTo>
                  <a:lnTo>
                    <a:pt x="17804" y="16651"/>
                  </a:lnTo>
                  <a:lnTo>
                    <a:pt x="18786" y="16684"/>
                  </a:lnTo>
                  <a:lnTo>
                    <a:pt x="19844" y="16728"/>
                  </a:lnTo>
                  <a:lnTo>
                    <a:pt x="20920" y="16751"/>
                  </a:lnTo>
                  <a:lnTo>
                    <a:pt x="21109" y="16497"/>
                  </a:lnTo>
                  <a:lnTo>
                    <a:pt x="21241" y="16222"/>
                  </a:lnTo>
                  <a:lnTo>
                    <a:pt x="21392" y="15946"/>
                  </a:lnTo>
                  <a:lnTo>
                    <a:pt x="21467" y="15648"/>
                  </a:lnTo>
                  <a:lnTo>
                    <a:pt x="21543" y="15351"/>
                  </a:lnTo>
                  <a:lnTo>
                    <a:pt x="21618" y="15042"/>
                  </a:lnTo>
                  <a:lnTo>
                    <a:pt x="21618" y="14745"/>
                  </a:lnTo>
                  <a:lnTo>
                    <a:pt x="21618" y="14447"/>
                  </a:lnTo>
                  <a:lnTo>
                    <a:pt x="21618" y="14150"/>
                  </a:lnTo>
                  <a:lnTo>
                    <a:pt x="21581" y="13852"/>
                  </a:lnTo>
                  <a:lnTo>
                    <a:pt x="21505" y="13577"/>
                  </a:lnTo>
                  <a:lnTo>
                    <a:pt x="21430" y="13301"/>
                  </a:lnTo>
                  <a:lnTo>
                    <a:pt x="21354" y="13048"/>
                  </a:lnTo>
                  <a:lnTo>
                    <a:pt x="21241" y="12816"/>
                  </a:lnTo>
                  <a:lnTo>
                    <a:pt x="21146" y="12607"/>
                  </a:lnTo>
                  <a:lnTo>
                    <a:pt x="21033" y="12431"/>
                  </a:lnTo>
                  <a:lnTo>
                    <a:pt x="20920" y="12265"/>
                  </a:lnTo>
                  <a:lnTo>
                    <a:pt x="20769" y="12144"/>
                  </a:lnTo>
                  <a:lnTo>
                    <a:pt x="20637" y="12034"/>
                  </a:lnTo>
                  <a:lnTo>
                    <a:pt x="20486" y="11946"/>
                  </a:lnTo>
                  <a:lnTo>
                    <a:pt x="20297" y="11891"/>
                  </a:lnTo>
                  <a:lnTo>
                    <a:pt x="20165" y="11846"/>
                  </a:lnTo>
                  <a:lnTo>
                    <a:pt x="19976" y="11824"/>
                  </a:lnTo>
                  <a:lnTo>
                    <a:pt x="19806" y="11802"/>
                  </a:lnTo>
                  <a:lnTo>
                    <a:pt x="19390" y="11824"/>
                  </a:lnTo>
                  <a:lnTo>
                    <a:pt x="18956" y="11891"/>
                  </a:lnTo>
                  <a:lnTo>
                    <a:pt x="18503" y="11968"/>
                  </a:lnTo>
                  <a:lnTo>
                    <a:pt x="17993" y="12078"/>
                  </a:lnTo>
                  <a:lnTo>
                    <a:pt x="17653" y="12144"/>
                  </a:lnTo>
                  <a:lnTo>
                    <a:pt x="17332" y="12199"/>
                  </a:lnTo>
                  <a:lnTo>
                    <a:pt x="17049" y="12221"/>
                  </a:lnTo>
                  <a:lnTo>
                    <a:pt x="16747" y="12243"/>
                  </a:lnTo>
                  <a:lnTo>
                    <a:pt x="16464" y="12243"/>
                  </a:lnTo>
                  <a:lnTo>
                    <a:pt x="16218" y="12243"/>
                  </a:lnTo>
                  <a:lnTo>
                    <a:pt x="15992" y="12221"/>
                  </a:lnTo>
                  <a:lnTo>
                    <a:pt x="15746" y="12199"/>
                  </a:lnTo>
                  <a:lnTo>
                    <a:pt x="15520" y="12155"/>
                  </a:lnTo>
                  <a:lnTo>
                    <a:pt x="15350" y="12122"/>
                  </a:lnTo>
                  <a:lnTo>
                    <a:pt x="15161" y="12056"/>
                  </a:lnTo>
                  <a:lnTo>
                    <a:pt x="14972" y="11990"/>
                  </a:lnTo>
                  <a:lnTo>
                    <a:pt x="14689" y="11846"/>
                  </a:lnTo>
                  <a:lnTo>
                    <a:pt x="14444" y="11670"/>
                  </a:lnTo>
                  <a:lnTo>
                    <a:pt x="14255" y="11483"/>
                  </a:lnTo>
                  <a:lnTo>
                    <a:pt x="14104" y="11295"/>
                  </a:lnTo>
                  <a:lnTo>
                    <a:pt x="14028" y="11086"/>
                  </a:lnTo>
                  <a:lnTo>
                    <a:pt x="13972" y="10888"/>
                  </a:lnTo>
                  <a:lnTo>
                    <a:pt x="13972" y="10700"/>
                  </a:lnTo>
                  <a:lnTo>
                    <a:pt x="14009" y="10513"/>
                  </a:lnTo>
                  <a:lnTo>
                    <a:pt x="14066" y="10359"/>
                  </a:lnTo>
                  <a:lnTo>
                    <a:pt x="14179" y="10215"/>
                  </a:lnTo>
                  <a:lnTo>
                    <a:pt x="14406" y="10006"/>
                  </a:lnTo>
                  <a:lnTo>
                    <a:pt x="14651" y="9830"/>
                  </a:lnTo>
                  <a:lnTo>
                    <a:pt x="14878" y="9686"/>
                  </a:lnTo>
                  <a:lnTo>
                    <a:pt x="15123" y="9554"/>
                  </a:lnTo>
                  <a:lnTo>
                    <a:pt x="15350" y="9477"/>
                  </a:lnTo>
                  <a:lnTo>
                    <a:pt x="15558" y="9411"/>
                  </a:lnTo>
                  <a:lnTo>
                    <a:pt x="15803" y="9345"/>
                  </a:lnTo>
                  <a:lnTo>
                    <a:pt x="16030" y="9323"/>
                  </a:lnTo>
                  <a:lnTo>
                    <a:pt x="16256" y="9301"/>
                  </a:lnTo>
                  <a:lnTo>
                    <a:pt x="16464" y="9323"/>
                  </a:lnTo>
                  <a:lnTo>
                    <a:pt x="16690" y="9345"/>
                  </a:lnTo>
                  <a:lnTo>
                    <a:pt x="16898" y="9367"/>
                  </a:lnTo>
                  <a:lnTo>
                    <a:pt x="17332" y="9477"/>
                  </a:lnTo>
                  <a:lnTo>
                    <a:pt x="17767" y="9598"/>
                  </a:lnTo>
                  <a:lnTo>
                    <a:pt x="18163" y="9731"/>
                  </a:lnTo>
                  <a:lnTo>
                    <a:pt x="18597" y="9874"/>
                  </a:lnTo>
                  <a:lnTo>
                    <a:pt x="18994" y="10006"/>
                  </a:lnTo>
                  <a:lnTo>
                    <a:pt x="19428" y="10083"/>
                  </a:lnTo>
                  <a:lnTo>
                    <a:pt x="19617" y="10127"/>
                  </a:lnTo>
                  <a:lnTo>
                    <a:pt x="19844" y="10149"/>
                  </a:lnTo>
                  <a:lnTo>
                    <a:pt x="20013" y="10149"/>
                  </a:lnTo>
                  <a:lnTo>
                    <a:pt x="20240" y="10127"/>
                  </a:lnTo>
                  <a:lnTo>
                    <a:pt x="20410" y="10105"/>
                  </a:lnTo>
                  <a:lnTo>
                    <a:pt x="20637" y="10061"/>
                  </a:lnTo>
                  <a:lnTo>
                    <a:pt x="20844" y="9984"/>
                  </a:lnTo>
                  <a:lnTo>
                    <a:pt x="21033" y="9896"/>
                  </a:lnTo>
                  <a:lnTo>
                    <a:pt x="21146" y="9830"/>
                  </a:lnTo>
                  <a:lnTo>
                    <a:pt x="21203" y="9753"/>
                  </a:lnTo>
                  <a:lnTo>
                    <a:pt x="21279" y="9642"/>
                  </a:lnTo>
                  <a:lnTo>
                    <a:pt x="21354" y="9521"/>
                  </a:lnTo>
                  <a:lnTo>
                    <a:pt x="21430" y="9246"/>
                  </a:lnTo>
                  <a:lnTo>
                    <a:pt x="21430" y="8904"/>
                  </a:lnTo>
                  <a:lnTo>
                    <a:pt x="21430" y="8540"/>
                  </a:lnTo>
                  <a:lnTo>
                    <a:pt x="21392" y="8144"/>
                  </a:lnTo>
                  <a:lnTo>
                    <a:pt x="21354" y="7714"/>
                  </a:lnTo>
                  <a:lnTo>
                    <a:pt x="21279" y="7295"/>
                  </a:lnTo>
                  <a:lnTo>
                    <a:pt x="21146" y="6446"/>
                  </a:lnTo>
                  <a:lnTo>
                    <a:pt x="20995" y="5686"/>
                  </a:lnTo>
                  <a:lnTo>
                    <a:pt x="20958" y="5366"/>
                  </a:lnTo>
                  <a:lnTo>
                    <a:pt x="20958" y="5091"/>
                  </a:lnTo>
                  <a:lnTo>
                    <a:pt x="20958" y="4860"/>
                  </a:lnTo>
                  <a:lnTo>
                    <a:pt x="21033" y="4716"/>
                  </a:lnTo>
                  <a:lnTo>
                    <a:pt x="20637" y="4860"/>
                  </a:lnTo>
                  <a:lnTo>
                    <a:pt x="20127" y="4992"/>
                  </a:lnTo>
                  <a:lnTo>
                    <a:pt x="19617" y="5069"/>
                  </a:lnTo>
                  <a:lnTo>
                    <a:pt x="19032" y="5157"/>
                  </a:lnTo>
                  <a:lnTo>
                    <a:pt x="18465" y="5201"/>
                  </a:lnTo>
                  <a:lnTo>
                    <a:pt x="17842" y="5245"/>
                  </a:lnTo>
                  <a:lnTo>
                    <a:pt x="17219" y="5267"/>
                  </a:lnTo>
                  <a:lnTo>
                    <a:pt x="16615" y="5267"/>
                  </a:lnTo>
                  <a:lnTo>
                    <a:pt x="15992" y="5245"/>
                  </a:lnTo>
                  <a:lnTo>
                    <a:pt x="15369" y="5201"/>
                  </a:lnTo>
                  <a:lnTo>
                    <a:pt x="14840" y="5157"/>
                  </a:lnTo>
                  <a:lnTo>
                    <a:pt x="14293" y="5091"/>
                  </a:lnTo>
                  <a:lnTo>
                    <a:pt x="13783" y="5014"/>
                  </a:lnTo>
                  <a:lnTo>
                    <a:pt x="13386" y="4926"/>
                  </a:lnTo>
                  <a:lnTo>
                    <a:pt x="13027" y="4815"/>
                  </a:lnTo>
                  <a:lnTo>
                    <a:pt x="12725" y="4716"/>
                  </a:lnTo>
                  <a:lnTo>
                    <a:pt x="12480" y="4606"/>
                  </a:lnTo>
                  <a:lnTo>
                    <a:pt x="12291" y="4496"/>
                  </a:lnTo>
                  <a:lnTo>
                    <a:pt x="12197" y="4397"/>
                  </a:lnTo>
                  <a:lnTo>
                    <a:pt x="12083" y="4286"/>
                  </a:lnTo>
                  <a:lnTo>
                    <a:pt x="12046" y="4187"/>
                  </a:lnTo>
                  <a:lnTo>
                    <a:pt x="12008" y="4077"/>
                  </a:lnTo>
                  <a:lnTo>
                    <a:pt x="12046" y="3967"/>
                  </a:lnTo>
                  <a:lnTo>
                    <a:pt x="12121" y="3868"/>
                  </a:lnTo>
                  <a:lnTo>
                    <a:pt x="12197" y="3735"/>
                  </a:lnTo>
                  <a:lnTo>
                    <a:pt x="12291" y="3614"/>
                  </a:lnTo>
                  <a:lnTo>
                    <a:pt x="12442" y="3482"/>
                  </a:lnTo>
                  <a:lnTo>
                    <a:pt x="12631" y="3361"/>
                  </a:lnTo>
                  <a:lnTo>
                    <a:pt x="13065" y="3085"/>
                  </a:lnTo>
                  <a:lnTo>
                    <a:pt x="13537" y="2766"/>
                  </a:lnTo>
                  <a:lnTo>
                    <a:pt x="13783" y="2578"/>
                  </a:lnTo>
                  <a:lnTo>
                    <a:pt x="13934" y="2380"/>
                  </a:lnTo>
                  <a:lnTo>
                    <a:pt x="14028" y="2171"/>
                  </a:lnTo>
                  <a:lnTo>
                    <a:pt x="14104" y="1961"/>
                  </a:lnTo>
                  <a:lnTo>
                    <a:pt x="14104" y="1730"/>
                  </a:lnTo>
                  <a:lnTo>
                    <a:pt x="14066" y="1498"/>
                  </a:lnTo>
                  <a:lnTo>
                    <a:pt x="13972" y="1267"/>
                  </a:lnTo>
                  <a:lnTo>
                    <a:pt x="13820" y="1057"/>
                  </a:lnTo>
                  <a:lnTo>
                    <a:pt x="13594" y="837"/>
                  </a:lnTo>
                  <a:lnTo>
                    <a:pt x="13386" y="628"/>
                  </a:lnTo>
                  <a:lnTo>
                    <a:pt x="13103" y="462"/>
                  </a:lnTo>
                  <a:lnTo>
                    <a:pt x="12763" y="308"/>
                  </a:lnTo>
                  <a:lnTo>
                    <a:pt x="12404" y="187"/>
                  </a:lnTo>
                  <a:lnTo>
                    <a:pt x="12008" y="77"/>
                  </a:lnTo>
                  <a:lnTo>
                    <a:pt x="11574" y="33"/>
                  </a:lnTo>
                  <a:lnTo>
                    <a:pt x="11102" y="11"/>
                  </a:lnTo>
                  <a:lnTo>
                    <a:pt x="10667" y="11"/>
                  </a:lnTo>
                  <a:lnTo>
                    <a:pt x="10233" y="77"/>
                  </a:lnTo>
                  <a:lnTo>
                    <a:pt x="9837" y="187"/>
                  </a:lnTo>
                  <a:lnTo>
                    <a:pt x="9440" y="286"/>
                  </a:lnTo>
                  <a:lnTo>
                    <a:pt x="9062" y="462"/>
                  </a:lnTo>
                  <a:lnTo>
                    <a:pt x="8741" y="628"/>
                  </a:lnTo>
                  <a:lnTo>
                    <a:pt x="8458" y="815"/>
                  </a:lnTo>
                  <a:lnTo>
                    <a:pt x="8232" y="1035"/>
                  </a:lnTo>
                  <a:lnTo>
                    <a:pt x="8062" y="1245"/>
                  </a:lnTo>
                  <a:lnTo>
                    <a:pt x="7911" y="1476"/>
                  </a:lnTo>
                  <a:lnTo>
                    <a:pt x="7835" y="1708"/>
                  </a:lnTo>
                  <a:lnTo>
                    <a:pt x="7797" y="1961"/>
                  </a:lnTo>
                  <a:lnTo>
                    <a:pt x="7835" y="2193"/>
                  </a:lnTo>
                  <a:lnTo>
                    <a:pt x="7948" y="2402"/>
                  </a:lnTo>
                  <a:lnTo>
                    <a:pt x="8062" y="2534"/>
                  </a:lnTo>
                  <a:lnTo>
                    <a:pt x="8175" y="2644"/>
                  </a:lnTo>
                  <a:lnTo>
                    <a:pt x="8269" y="2744"/>
                  </a:lnTo>
                  <a:lnTo>
                    <a:pt x="8420" y="2832"/>
                  </a:lnTo>
                  <a:lnTo>
                    <a:pt x="8704" y="3019"/>
                  </a:lnTo>
                  <a:lnTo>
                    <a:pt x="8968" y="3206"/>
                  </a:lnTo>
                  <a:lnTo>
                    <a:pt x="9138" y="3405"/>
                  </a:lnTo>
                  <a:lnTo>
                    <a:pt x="9327" y="3570"/>
                  </a:lnTo>
                  <a:lnTo>
                    <a:pt x="9440" y="3735"/>
                  </a:lnTo>
                  <a:lnTo>
                    <a:pt x="9516" y="3890"/>
                  </a:lnTo>
                  <a:lnTo>
                    <a:pt x="9534" y="4033"/>
                  </a:lnTo>
                  <a:lnTo>
                    <a:pt x="9534" y="4165"/>
                  </a:lnTo>
                  <a:lnTo>
                    <a:pt x="9516" y="4286"/>
                  </a:lnTo>
                  <a:lnTo>
                    <a:pt x="9440" y="4397"/>
                  </a:lnTo>
                  <a:lnTo>
                    <a:pt x="9327" y="4496"/>
                  </a:lnTo>
                  <a:lnTo>
                    <a:pt x="9176" y="4562"/>
                  </a:lnTo>
                  <a:lnTo>
                    <a:pt x="9006" y="4628"/>
                  </a:lnTo>
                  <a:lnTo>
                    <a:pt x="8779" y="4694"/>
                  </a:lnTo>
                  <a:lnTo>
                    <a:pt x="8534" y="4716"/>
                  </a:lnTo>
                  <a:lnTo>
                    <a:pt x="8232" y="4716"/>
                  </a:lnTo>
                  <a:lnTo>
                    <a:pt x="7118" y="4738"/>
                  </a:lnTo>
                  <a:lnTo>
                    <a:pt x="5947" y="4771"/>
                  </a:lnTo>
                  <a:lnTo>
                    <a:pt x="4795" y="4815"/>
                  </a:lnTo>
                  <a:lnTo>
                    <a:pt x="3681" y="4860"/>
                  </a:lnTo>
                  <a:lnTo>
                    <a:pt x="2662" y="4882"/>
                  </a:lnTo>
                  <a:lnTo>
                    <a:pt x="1755" y="4882"/>
                  </a:lnTo>
                  <a:lnTo>
                    <a:pt x="1359" y="4860"/>
                  </a:lnTo>
                  <a:lnTo>
                    <a:pt x="981" y="4837"/>
                  </a:lnTo>
                  <a:lnTo>
                    <a:pt x="698" y="4771"/>
                  </a:lnTo>
                  <a:lnTo>
                    <a:pt x="453" y="4716"/>
                  </a:lnTo>
                  <a:lnTo>
                    <a:pt x="453" y="5322"/>
                  </a:lnTo>
                  <a:lnTo>
                    <a:pt x="453" y="6083"/>
                  </a:lnTo>
                  <a:lnTo>
                    <a:pt x="453" y="6909"/>
                  </a:lnTo>
                  <a:lnTo>
                    <a:pt x="453" y="7780"/>
                  </a:lnTo>
                  <a:lnTo>
                    <a:pt x="453" y="8606"/>
                  </a:lnTo>
                  <a:lnTo>
                    <a:pt x="453" y="9345"/>
                  </a:lnTo>
                  <a:lnTo>
                    <a:pt x="453" y="9918"/>
                  </a:lnTo>
                  <a:lnTo>
                    <a:pt x="453" y="10282"/>
                  </a:lnTo>
                  <a:lnTo>
                    <a:pt x="490" y="10381"/>
                  </a:lnTo>
                  <a:lnTo>
                    <a:pt x="547" y="10491"/>
                  </a:lnTo>
                  <a:lnTo>
                    <a:pt x="660" y="10590"/>
                  </a:lnTo>
                  <a:lnTo>
                    <a:pt x="811" y="10700"/>
                  </a:lnTo>
                  <a:lnTo>
                    <a:pt x="981" y="10811"/>
                  </a:lnTo>
                  <a:lnTo>
                    <a:pt x="1208" y="10888"/>
                  </a:lnTo>
                  <a:lnTo>
                    <a:pt x="1453" y="10954"/>
                  </a:lnTo>
                  <a:lnTo>
                    <a:pt x="1718" y="11020"/>
                  </a:lnTo>
                  <a:lnTo>
                    <a:pt x="1963" y="11064"/>
                  </a:lnTo>
                  <a:lnTo>
                    <a:pt x="2265" y="11086"/>
                  </a:lnTo>
                  <a:lnTo>
                    <a:pt x="2548" y="11064"/>
                  </a:lnTo>
                  <a:lnTo>
                    <a:pt x="2794" y="11042"/>
                  </a:lnTo>
                  <a:lnTo>
                    <a:pt x="3096" y="10976"/>
                  </a:lnTo>
                  <a:lnTo>
                    <a:pt x="3341" y="10888"/>
                  </a:lnTo>
                  <a:lnTo>
                    <a:pt x="3606" y="10766"/>
                  </a:lnTo>
                  <a:lnTo>
                    <a:pt x="3813" y="10590"/>
                  </a:lnTo>
                  <a:close/>
                </a:path>
              </a:pathLst>
            </a:custGeom>
            <a:solidFill>
              <a:srgbClr val="7FA9C3">
                <a:alpha val="57001"/>
              </a:srgbClr>
            </a:solidFill>
            <a:ln w="15875">
              <a:solidFill>
                <a:schemeClr val="bg2"/>
              </a:solidFill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7194" name="Text Box 26"/>
            <p:cNvSpPr txBox="1">
              <a:spLocks noChangeAspect="1" noChangeArrowheads="1"/>
            </p:cNvSpPr>
            <p:nvPr/>
          </p:nvSpPr>
          <p:spPr bwMode="blackWhite">
            <a:xfrm>
              <a:off x="2975" y="2650"/>
              <a:ext cx="1230" cy="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  <a:flatTx/>
            </a:bodyPr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ru-RU" sz="2400" b="1" dirty="0">
                  <a:solidFill>
                    <a:srgbClr val="284C6A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  <a:cs typeface="+mn-cs"/>
                </a:rPr>
                <a:t>научился</a:t>
              </a:r>
            </a:p>
          </p:txBody>
        </p:sp>
      </p:grpSp>
      <p:grpSp>
        <p:nvGrpSpPr>
          <p:cNvPr id="6" name="Group 75"/>
          <p:cNvGrpSpPr>
            <a:grpSpLocks/>
          </p:cNvGrpSpPr>
          <p:nvPr/>
        </p:nvGrpSpPr>
        <p:grpSpPr bwMode="auto">
          <a:xfrm>
            <a:off x="539750" y="1712913"/>
            <a:ext cx="3725863" cy="2173287"/>
            <a:chOff x="340" y="1079"/>
            <a:chExt cx="2347" cy="1369"/>
          </a:xfrm>
        </p:grpSpPr>
        <p:sp>
          <p:nvSpPr>
            <p:cNvPr id="7202" name="Puzzle1"/>
            <p:cNvSpPr>
              <a:spLocks noChangeAspect="1" noEditPoints="1" noChangeArrowheads="1"/>
            </p:cNvSpPr>
            <p:nvPr/>
          </p:nvSpPr>
          <p:spPr bwMode="auto">
            <a:xfrm>
              <a:off x="340" y="1079"/>
              <a:ext cx="2347" cy="1369"/>
            </a:xfrm>
            <a:custGeom>
              <a:avLst/>
              <a:gdLst>
                <a:gd name="T0" fmla="*/ 16740 w 21600"/>
                <a:gd name="T1" fmla="*/ 21078 h 21600"/>
                <a:gd name="T2" fmla="*/ 16976 w 21600"/>
                <a:gd name="T3" fmla="*/ 521 h 21600"/>
                <a:gd name="T4" fmla="*/ 4725 w 21600"/>
                <a:gd name="T5" fmla="*/ 856 h 21600"/>
                <a:gd name="T6" fmla="*/ 5040 w 21600"/>
                <a:gd name="T7" fmla="*/ 21004 h 21600"/>
                <a:gd name="T8" fmla="*/ 10811 w 21600"/>
                <a:gd name="T9" fmla="*/ 12885 h 21600"/>
                <a:gd name="T10" fmla="*/ 10845 w 21600"/>
                <a:gd name="T11" fmla="*/ 8714 h 21600"/>
                <a:gd name="T12" fmla="*/ 21600 w 21600"/>
                <a:gd name="T13" fmla="*/ 10000 h 21600"/>
                <a:gd name="T14" fmla="*/ 56 w 21600"/>
                <a:gd name="T15" fmla="*/ 10000 h 21600"/>
                <a:gd name="T16" fmla="*/ 6086 w 21600"/>
                <a:gd name="T17" fmla="*/ 2569 h 21600"/>
                <a:gd name="T18" fmla="*/ 16132 w 21600"/>
                <a:gd name="T19" fmla="*/ 1955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0" y="20836"/>
                  </a:moveTo>
                  <a:lnTo>
                    <a:pt x="9528" y="20836"/>
                  </a:lnTo>
                  <a:lnTo>
                    <a:pt x="9686" y="20762"/>
                  </a:lnTo>
                  <a:lnTo>
                    <a:pt x="9810" y="20687"/>
                  </a:lnTo>
                  <a:lnTo>
                    <a:pt x="9922" y="20575"/>
                  </a:lnTo>
                  <a:lnTo>
                    <a:pt x="10012" y="20426"/>
                  </a:lnTo>
                  <a:lnTo>
                    <a:pt x="10068" y="20296"/>
                  </a:lnTo>
                  <a:lnTo>
                    <a:pt x="10113" y="20110"/>
                  </a:lnTo>
                  <a:lnTo>
                    <a:pt x="10136" y="19905"/>
                  </a:lnTo>
                  <a:lnTo>
                    <a:pt x="10136" y="19682"/>
                  </a:lnTo>
                  <a:lnTo>
                    <a:pt x="10113" y="19440"/>
                  </a:lnTo>
                  <a:lnTo>
                    <a:pt x="10068" y="19142"/>
                  </a:lnTo>
                  <a:lnTo>
                    <a:pt x="10012" y="18900"/>
                  </a:lnTo>
                  <a:lnTo>
                    <a:pt x="9900" y="18620"/>
                  </a:lnTo>
                  <a:lnTo>
                    <a:pt x="9787" y="18285"/>
                  </a:lnTo>
                  <a:lnTo>
                    <a:pt x="9641" y="17968"/>
                  </a:lnTo>
                  <a:lnTo>
                    <a:pt x="9472" y="17652"/>
                  </a:lnTo>
                  <a:lnTo>
                    <a:pt x="9382" y="17466"/>
                  </a:lnTo>
                  <a:lnTo>
                    <a:pt x="9315" y="17298"/>
                  </a:lnTo>
                  <a:lnTo>
                    <a:pt x="9258" y="17112"/>
                  </a:lnTo>
                  <a:lnTo>
                    <a:pt x="9191" y="16926"/>
                  </a:lnTo>
                  <a:lnTo>
                    <a:pt x="9123" y="16535"/>
                  </a:lnTo>
                  <a:lnTo>
                    <a:pt x="9101" y="16144"/>
                  </a:lnTo>
                  <a:lnTo>
                    <a:pt x="9101" y="15753"/>
                  </a:lnTo>
                  <a:lnTo>
                    <a:pt x="9168" y="15362"/>
                  </a:lnTo>
                  <a:lnTo>
                    <a:pt x="9236" y="14971"/>
                  </a:lnTo>
                  <a:lnTo>
                    <a:pt x="9360" y="14580"/>
                  </a:lnTo>
                  <a:lnTo>
                    <a:pt x="9495" y="14244"/>
                  </a:lnTo>
                  <a:lnTo>
                    <a:pt x="9663" y="13891"/>
                  </a:lnTo>
                  <a:lnTo>
                    <a:pt x="9855" y="13611"/>
                  </a:lnTo>
                  <a:lnTo>
                    <a:pt x="10068" y="13351"/>
                  </a:lnTo>
                  <a:lnTo>
                    <a:pt x="10293" y="13146"/>
                  </a:lnTo>
                  <a:lnTo>
                    <a:pt x="10552" y="12997"/>
                  </a:lnTo>
                  <a:lnTo>
                    <a:pt x="10811" y="12885"/>
                  </a:lnTo>
                  <a:lnTo>
                    <a:pt x="11069" y="12866"/>
                  </a:lnTo>
                  <a:lnTo>
                    <a:pt x="11351" y="12885"/>
                  </a:lnTo>
                  <a:lnTo>
                    <a:pt x="11610" y="12997"/>
                  </a:lnTo>
                  <a:lnTo>
                    <a:pt x="11846" y="13183"/>
                  </a:lnTo>
                  <a:lnTo>
                    <a:pt x="12060" y="13388"/>
                  </a:lnTo>
                  <a:lnTo>
                    <a:pt x="12251" y="13648"/>
                  </a:lnTo>
                  <a:lnTo>
                    <a:pt x="12419" y="13928"/>
                  </a:lnTo>
                  <a:lnTo>
                    <a:pt x="12555" y="14244"/>
                  </a:lnTo>
                  <a:lnTo>
                    <a:pt x="12690" y="14617"/>
                  </a:lnTo>
                  <a:lnTo>
                    <a:pt x="12768" y="15008"/>
                  </a:lnTo>
                  <a:lnTo>
                    <a:pt x="12836" y="15399"/>
                  </a:lnTo>
                  <a:lnTo>
                    <a:pt x="12858" y="15753"/>
                  </a:lnTo>
                  <a:lnTo>
                    <a:pt x="12858" y="16144"/>
                  </a:lnTo>
                  <a:lnTo>
                    <a:pt x="12813" y="16535"/>
                  </a:lnTo>
                  <a:lnTo>
                    <a:pt x="12746" y="16888"/>
                  </a:lnTo>
                  <a:lnTo>
                    <a:pt x="12667" y="17224"/>
                  </a:lnTo>
                  <a:lnTo>
                    <a:pt x="12510" y="17503"/>
                  </a:lnTo>
                  <a:lnTo>
                    <a:pt x="12228" y="18043"/>
                  </a:lnTo>
                  <a:lnTo>
                    <a:pt x="11970" y="18546"/>
                  </a:lnTo>
                  <a:lnTo>
                    <a:pt x="11868" y="18751"/>
                  </a:lnTo>
                  <a:lnTo>
                    <a:pt x="11778" y="18974"/>
                  </a:lnTo>
                  <a:lnTo>
                    <a:pt x="11711" y="19179"/>
                  </a:lnTo>
                  <a:lnTo>
                    <a:pt x="11666" y="19365"/>
                  </a:lnTo>
                  <a:lnTo>
                    <a:pt x="11632" y="19570"/>
                  </a:lnTo>
                  <a:lnTo>
                    <a:pt x="11632" y="19756"/>
                  </a:lnTo>
                  <a:lnTo>
                    <a:pt x="11632" y="19942"/>
                  </a:lnTo>
                  <a:lnTo>
                    <a:pt x="11643" y="20110"/>
                  </a:lnTo>
                  <a:lnTo>
                    <a:pt x="11711" y="20296"/>
                  </a:lnTo>
                  <a:lnTo>
                    <a:pt x="11801" y="20464"/>
                  </a:lnTo>
                  <a:lnTo>
                    <a:pt x="11891" y="20650"/>
                  </a:lnTo>
                  <a:lnTo>
                    <a:pt x="12037" y="20836"/>
                  </a:lnTo>
                  <a:lnTo>
                    <a:pt x="12206" y="21004"/>
                  </a:lnTo>
                  <a:lnTo>
                    <a:pt x="12419" y="21190"/>
                  </a:lnTo>
                  <a:lnTo>
                    <a:pt x="12667" y="21320"/>
                  </a:lnTo>
                  <a:lnTo>
                    <a:pt x="12960" y="21432"/>
                  </a:lnTo>
                  <a:lnTo>
                    <a:pt x="13286" y="21544"/>
                  </a:lnTo>
                  <a:lnTo>
                    <a:pt x="13612" y="21655"/>
                  </a:lnTo>
                  <a:lnTo>
                    <a:pt x="13983" y="21693"/>
                  </a:lnTo>
                  <a:lnTo>
                    <a:pt x="14343" y="21730"/>
                  </a:lnTo>
                  <a:lnTo>
                    <a:pt x="14715" y="21730"/>
                  </a:lnTo>
                  <a:lnTo>
                    <a:pt x="15075" y="21730"/>
                  </a:lnTo>
                  <a:lnTo>
                    <a:pt x="15446" y="21655"/>
                  </a:lnTo>
                  <a:lnTo>
                    <a:pt x="15794" y="21581"/>
                  </a:lnTo>
                  <a:lnTo>
                    <a:pt x="16132" y="21432"/>
                  </a:lnTo>
                  <a:lnTo>
                    <a:pt x="16458" y="21302"/>
                  </a:lnTo>
                  <a:lnTo>
                    <a:pt x="16740" y="21078"/>
                  </a:lnTo>
                  <a:lnTo>
                    <a:pt x="16976" y="20836"/>
                  </a:lnTo>
                  <a:lnTo>
                    <a:pt x="17043" y="20650"/>
                  </a:lnTo>
                  <a:lnTo>
                    <a:pt x="17088" y="20426"/>
                  </a:lnTo>
                  <a:lnTo>
                    <a:pt x="17133" y="20222"/>
                  </a:lnTo>
                  <a:lnTo>
                    <a:pt x="17156" y="19980"/>
                  </a:lnTo>
                  <a:lnTo>
                    <a:pt x="17167" y="19477"/>
                  </a:lnTo>
                  <a:lnTo>
                    <a:pt x="17167" y="18974"/>
                  </a:lnTo>
                  <a:lnTo>
                    <a:pt x="17156" y="18397"/>
                  </a:lnTo>
                  <a:lnTo>
                    <a:pt x="17111" y="17820"/>
                  </a:lnTo>
                  <a:lnTo>
                    <a:pt x="17066" y="17261"/>
                  </a:lnTo>
                  <a:lnTo>
                    <a:pt x="16998" y="16646"/>
                  </a:lnTo>
                  <a:lnTo>
                    <a:pt x="16852" y="15511"/>
                  </a:lnTo>
                  <a:lnTo>
                    <a:pt x="16740" y="14393"/>
                  </a:lnTo>
                  <a:lnTo>
                    <a:pt x="16717" y="13928"/>
                  </a:lnTo>
                  <a:lnTo>
                    <a:pt x="16695" y="13462"/>
                  </a:lnTo>
                  <a:lnTo>
                    <a:pt x="16717" y="13071"/>
                  </a:lnTo>
                  <a:lnTo>
                    <a:pt x="16785" y="12755"/>
                  </a:lnTo>
                  <a:lnTo>
                    <a:pt x="16852" y="12419"/>
                  </a:lnTo>
                  <a:lnTo>
                    <a:pt x="16953" y="12140"/>
                  </a:lnTo>
                  <a:lnTo>
                    <a:pt x="17088" y="11898"/>
                  </a:lnTo>
                  <a:lnTo>
                    <a:pt x="17212" y="11675"/>
                  </a:lnTo>
                  <a:lnTo>
                    <a:pt x="17370" y="11470"/>
                  </a:lnTo>
                  <a:lnTo>
                    <a:pt x="17516" y="11284"/>
                  </a:lnTo>
                  <a:lnTo>
                    <a:pt x="17696" y="11135"/>
                  </a:lnTo>
                  <a:lnTo>
                    <a:pt x="17865" y="11042"/>
                  </a:lnTo>
                  <a:lnTo>
                    <a:pt x="18033" y="10930"/>
                  </a:lnTo>
                  <a:lnTo>
                    <a:pt x="18213" y="10893"/>
                  </a:lnTo>
                  <a:lnTo>
                    <a:pt x="18382" y="10893"/>
                  </a:lnTo>
                  <a:lnTo>
                    <a:pt x="18551" y="10967"/>
                  </a:lnTo>
                  <a:lnTo>
                    <a:pt x="18708" y="11042"/>
                  </a:lnTo>
                  <a:lnTo>
                    <a:pt x="18855" y="11172"/>
                  </a:lnTo>
                  <a:lnTo>
                    <a:pt x="19012" y="11358"/>
                  </a:lnTo>
                  <a:lnTo>
                    <a:pt x="19136" y="11600"/>
                  </a:lnTo>
                  <a:lnTo>
                    <a:pt x="19271" y="11861"/>
                  </a:lnTo>
                  <a:lnTo>
                    <a:pt x="19440" y="12028"/>
                  </a:lnTo>
                  <a:lnTo>
                    <a:pt x="19608" y="12177"/>
                  </a:lnTo>
                  <a:lnTo>
                    <a:pt x="19822" y="12289"/>
                  </a:lnTo>
                  <a:lnTo>
                    <a:pt x="20025" y="12289"/>
                  </a:lnTo>
                  <a:lnTo>
                    <a:pt x="20238" y="12289"/>
                  </a:lnTo>
                  <a:lnTo>
                    <a:pt x="20452" y="12215"/>
                  </a:lnTo>
                  <a:lnTo>
                    <a:pt x="20643" y="12103"/>
                  </a:lnTo>
                  <a:lnTo>
                    <a:pt x="20846" y="11973"/>
                  </a:lnTo>
                  <a:lnTo>
                    <a:pt x="21037" y="11786"/>
                  </a:lnTo>
                  <a:lnTo>
                    <a:pt x="21206" y="11563"/>
                  </a:lnTo>
                  <a:lnTo>
                    <a:pt x="21363" y="11321"/>
                  </a:lnTo>
                  <a:lnTo>
                    <a:pt x="21465" y="11079"/>
                  </a:lnTo>
                  <a:lnTo>
                    <a:pt x="21577" y="10744"/>
                  </a:lnTo>
                  <a:lnTo>
                    <a:pt x="21622" y="10427"/>
                  </a:lnTo>
                  <a:lnTo>
                    <a:pt x="21645" y="10111"/>
                  </a:lnTo>
                  <a:lnTo>
                    <a:pt x="21622" y="9608"/>
                  </a:lnTo>
                  <a:lnTo>
                    <a:pt x="21577" y="9142"/>
                  </a:lnTo>
                  <a:lnTo>
                    <a:pt x="21465" y="8751"/>
                  </a:lnTo>
                  <a:lnTo>
                    <a:pt x="21363" y="8397"/>
                  </a:lnTo>
                  <a:lnTo>
                    <a:pt x="21206" y="8062"/>
                  </a:lnTo>
                  <a:lnTo>
                    <a:pt x="21037" y="7820"/>
                  </a:lnTo>
                  <a:lnTo>
                    <a:pt x="20846" y="7597"/>
                  </a:lnTo>
                  <a:lnTo>
                    <a:pt x="20643" y="7429"/>
                  </a:lnTo>
                  <a:lnTo>
                    <a:pt x="20452" y="7317"/>
                  </a:lnTo>
                  <a:lnTo>
                    <a:pt x="20238" y="7206"/>
                  </a:lnTo>
                  <a:lnTo>
                    <a:pt x="20025" y="7168"/>
                  </a:lnTo>
                  <a:lnTo>
                    <a:pt x="19822" y="7206"/>
                  </a:lnTo>
                  <a:lnTo>
                    <a:pt x="19608" y="7243"/>
                  </a:lnTo>
                  <a:lnTo>
                    <a:pt x="19440" y="7355"/>
                  </a:lnTo>
                  <a:lnTo>
                    <a:pt x="19271" y="7504"/>
                  </a:lnTo>
                  <a:lnTo>
                    <a:pt x="19136" y="7708"/>
                  </a:lnTo>
                  <a:lnTo>
                    <a:pt x="19012" y="7895"/>
                  </a:lnTo>
                  <a:lnTo>
                    <a:pt x="18832" y="8025"/>
                  </a:lnTo>
                  <a:lnTo>
                    <a:pt x="18663" y="8174"/>
                  </a:lnTo>
                  <a:lnTo>
                    <a:pt x="18472" y="8248"/>
                  </a:lnTo>
                  <a:lnTo>
                    <a:pt x="18270" y="8286"/>
                  </a:lnTo>
                  <a:lnTo>
                    <a:pt x="18078" y="8323"/>
                  </a:lnTo>
                  <a:lnTo>
                    <a:pt x="17887" y="8323"/>
                  </a:lnTo>
                  <a:lnTo>
                    <a:pt x="17696" y="8248"/>
                  </a:lnTo>
                  <a:lnTo>
                    <a:pt x="17493" y="8174"/>
                  </a:lnTo>
                  <a:lnTo>
                    <a:pt x="17302" y="8062"/>
                  </a:lnTo>
                  <a:lnTo>
                    <a:pt x="17133" y="7969"/>
                  </a:lnTo>
                  <a:lnTo>
                    <a:pt x="16976" y="7783"/>
                  </a:lnTo>
                  <a:lnTo>
                    <a:pt x="16852" y="7597"/>
                  </a:lnTo>
                  <a:lnTo>
                    <a:pt x="16740" y="7429"/>
                  </a:lnTo>
                  <a:lnTo>
                    <a:pt x="16672" y="7168"/>
                  </a:lnTo>
                  <a:lnTo>
                    <a:pt x="16638" y="6926"/>
                  </a:lnTo>
                  <a:lnTo>
                    <a:pt x="16616" y="6498"/>
                  </a:lnTo>
                  <a:lnTo>
                    <a:pt x="16616" y="5772"/>
                  </a:lnTo>
                  <a:lnTo>
                    <a:pt x="16650" y="4915"/>
                  </a:lnTo>
                  <a:lnTo>
                    <a:pt x="16695" y="3928"/>
                  </a:lnTo>
                  <a:lnTo>
                    <a:pt x="16762" y="2960"/>
                  </a:lnTo>
                  <a:lnTo>
                    <a:pt x="16830" y="1992"/>
                  </a:lnTo>
                  <a:lnTo>
                    <a:pt x="16908" y="1173"/>
                  </a:lnTo>
                  <a:lnTo>
                    <a:pt x="16976" y="521"/>
                  </a:lnTo>
                  <a:lnTo>
                    <a:pt x="16953" y="521"/>
                  </a:lnTo>
                  <a:lnTo>
                    <a:pt x="16931" y="521"/>
                  </a:lnTo>
                  <a:lnTo>
                    <a:pt x="16267" y="484"/>
                  </a:lnTo>
                  <a:lnTo>
                    <a:pt x="15637" y="428"/>
                  </a:lnTo>
                  <a:lnTo>
                    <a:pt x="15063" y="353"/>
                  </a:lnTo>
                  <a:lnTo>
                    <a:pt x="14523" y="279"/>
                  </a:lnTo>
                  <a:lnTo>
                    <a:pt x="14040" y="167"/>
                  </a:lnTo>
                  <a:lnTo>
                    <a:pt x="13635" y="93"/>
                  </a:lnTo>
                  <a:lnTo>
                    <a:pt x="13331" y="18"/>
                  </a:lnTo>
                  <a:lnTo>
                    <a:pt x="13117" y="18"/>
                  </a:lnTo>
                  <a:lnTo>
                    <a:pt x="12982" y="18"/>
                  </a:lnTo>
                  <a:lnTo>
                    <a:pt x="12858" y="130"/>
                  </a:lnTo>
                  <a:lnTo>
                    <a:pt x="12723" y="279"/>
                  </a:lnTo>
                  <a:lnTo>
                    <a:pt x="12622" y="446"/>
                  </a:lnTo>
                  <a:lnTo>
                    <a:pt x="12510" y="670"/>
                  </a:lnTo>
                  <a:lnTo>
                    <a:pt x="12419" y="912"/>
                  </a:lnTo>
                  <a:lnTo>
                    <a:pt x="12363" y="1210"/>
                  </a:lnTo>
                  <a:lnTo>
                    <a:pt x="12318" y="1526"/>
                  </a:lnTo>
                  <a:lnTo>
                    <a:pt x="12273" y="1843"/>
                  </a:lnTo>
                  <a:lnTo>
                    <a:pt x="12251" y="2215"/>
                  </a:lnTo>
                  <a:lnTo>
                    <a:pt x="12273" y="2532"/>
                  </a:lnTo>
                  <a:lnTo>
                    <a:pt x="12318" y="2886"/>
                  </a:lnTo>
                  <a:lnTo>
                    <a:pt x="12386" y="3240"/>
                  </a:lnTo>
                  <a:lnTo>
                    <a:pt x="12464" y="3556"/>
                  </a:lnTo>
                  <a:lnTo>
                    <a:pt x="12577" y="3891"/>
                  </a:lnTo>
                  <a:lnTo>
                    <a:pt x="12746" y="4171"/>
                  </a:lnTo>
                  <a:lnTo>
                    <a:pt x="12926" y="4487"/>
                  </a:lnTo>
                  <a:lnTo>
                    <a:pt x="13050" y="4860"/>
                  </a:lnTo>
                  <a:lnTo>
                    <a:pt x="13162" y="5251"/>
                  </a:lnTo>
                  <a:lnTo>
                    <a:pt x="13218" y="5604"/>
                  </a:lnTo>
                  <a:lnTo>
                    <a:pt x="13263" y="5995"/>
                  </a:lnTo>
                  <a:lnTo>
                    <a:pt x="13241" y="6386"/>
                  </a:lnTo>
                  <a:lnTo>
                    <a:pt x="13218" y="6740"/>
                  </a:lnTo>
                  <a:lnTo>
                    <a:pt x="13139" y="7094"/>
                  </a:lnTo>
                  <a:lnTo>
                    <a:pt x="13050" y="7429"/>
                  </a:lnTo>
                  <a:lnTo>
                    <a:pt x="12903" y="7746"/>
                  </a:lnTo>
                  <a:lnTo>
                    <a:pt x="12723" y="8025"/>
                  </a:lnTo>
                  <a:lnTo>
                    <a:pt x="12532" y="8286"/>
                  </a:lnTo>
                  <a:lnTo>
                    <a:pt x="12318" y="8491"/>
                  </a:lnTo>
                  <a:lnTo>
                    <a:pt x="12060" y="8677"/>
                  </a:lnTo>
                  <a:lnTo>
                    <a:pt x="11756" y="8788"/>
                  </a:lnTo>
                  <a:lnTo>
                    <a:pt x="11452" y="8826"/>
                  </a:lnTo>
                  <a:lnTo>
                    <a:pt x="11283" y="8826"/>
                  </a:lnTo>
                  <a:lnTo>
                    <a:pt x="11126" y="8826"/>
                  </a:lnTo>
                  <a:lnTo>
                    <a:pt x="11002" y="8788"/>
                  </a:lnTo>
                  <a:lnTo>
                    <a:pt x="10845" y="8714"/>
                  </a:lnTo>
                  <a:lnTo>
                    <a:pt x="10721" y="8640"/>
                  </a:lnTo>
                  <a:lnTo>
                    <a:pt x="10608" y="8565"/>
                  </a:lnTo>
                  <a:lnTo>
                    <a:pt x="10485" y="8453"/>
                  </a:lnTo>
                  <a:lnTo>
                    <a:pt x="10372" y="8323"/>
                  </a:lnTo>
                  <a:lnTo>
                    <a:pt x="10181" y="8062"/>
                  </a:lnTo>
                  <a:lnTo>
                    <a:pt x="10035" y="7746"/>
                  </a:lnTo>
                  <a:lnTo>
                    <a:pt x="9900" y="7392"/>
                  </a:lnTo>
                  <a:lnTo>
                    <a:pt x="9787" y="7001"/>
                  </a:lnTo>
                  <a:lnTo>
                    <a:pt x="9731" y="6610"/>
                  </a:lnTo>
                  <a:lnTo>
                    <a:pt x="9686" y="6219"/>
                  </a:lnTo>
                  <a:lnTo>
                    <a:pt x="9663" y="5772"/>
                  </a:lnTo>
                  <a:lnTo>
                    <a:pt x="9686" y="5381"/>
                  </a:lnTo>
                  <a:lnTo>
                    <a:pt x="9753" y="4990"/>
                  </a:lnTo>
                  <a:lnTo>
                    <a:pt x="9832" y="4636"/>
                  </a:lnTo>
                  <a:lnTo>
                    <a:pt x="9945" y="4320"/>
                  </a:lnTo>
                  <a:lnTo>
                    <a:pt x="10068" y="4022"/>
                  </a:lnTo>
                  <a:lnTo>
                    <a:pt x="10203" y="3817"/>
                  </a:lnTo>
                  <a:lnTo>
                    <a:pt x="10316" y="3593"/>
                  </a:lnTo>
                  <a:lnTo>
                    <a:pt x="10395" y="3351"/>
                  </a:lnTo>
                  <a:lnTo>
                    <a:pt x="10462" y="3109"/>
                  </a:lnTo>
                  <a:lnTo>
                    <a:pt x="10507" y="2848"/>
                  </a:lnTo>
                  <a:lnTo>
                    <a:pt x="10530" y="2606"/>
                  </a:lnTo>
                  <a:lnTo>
                    <a:pt x="10507" y="2346"/>
                  </a:lnTo>
                  <a:lnTo>
                    <a:pt x="10462" y="2141"/>
                  </a:lnTo>
                  <a:lnTo>
                    <a:pt x="10395" y="1880"/>
                  </a:lnTo>
                  <a:lnTo>
                    <a:pt x="10293" y="1638"/>
                  </a:lnTo>
                  <a:lnTo>
                    <a:pt x="10158" y="1415"/>
                  </a:lnTo>
                  <a:lnTo>
                    <a:pt x="9967" y="1210"/>
                  </a:lnTo>
                  <a:lnTo>
                    <a:pt x="9753" y="986"/>
                  </a:lnTo>
                  <a:lnTo>
                    <a:pt x="9495" y="819"/>
                  </a:lnTo>
                  <a:lnTo>
                    <a:pt x="9191" y="670"/>
                  </a:lnTo>
                  <a:lnTo>
                    <a:pt x="8842" y="521"/>
                  </a:lnTo>
                  <a:lnTo>
                    <a:pt x="8471" y="446"/>
                  </a:lnTo>
                  <a:lnTo>
                    <a:pt x="7998" y="428"/>
                  </a:lnTo>
                  <a:lnTo>
                    <a:pt x="7413" y="428"/>
                  </a:lnTo>
                  <a:lnTo>
                    <a:pt x="6817" y="446"/>
                  </a:lnTo>
                  <a:lnTo>
                    <a:pt x="6187" y="521"/>
                  </a:lnTo>
                  <a:lnTo>
                    <a:pt x="5602" y="633"/>
                  </a:lnTo>
                  <a:lnTo>
                    <a:pt x="5107" y="744"/>
                  </a:lnTo>
                  <a:lnTo>
                    <a:pt x="4725" y="856"/>
                  </a:lnTo>
                  <a:lnTo>
                    <a:pt x="4848" y="1564"/>
                  </a:lnTo>
                  <a:lnTo>
                    <a:pt x="5028" y="2495"/>
                  </a:lnTo>
                  <a:lnTo>
                    <a:pt x="5175" y="3556"/>
                  </a:lnTo>
                  <a:lnTo>
                    <a:pt x="5298" y="4673"/>
                  </a:lnTo>
                  <a:lnTo>
                    <a:pt x="5343" y="5213"/>
                  </a:lnTo>
                  <a:lnTo>
                    <a:pt x="5388" y="5753"/>
                  </a:lnTo>
                  <a:lnTo>
                    <a:pt x="5411" y="6275"/>
                  </a:lnTo>
                  <a:lnTo>
                    <a:pt x="5411" y="6740"/>
                  </a:lnTo>
                  <a:lnTo>
                    <a:pt x="5366" y="7168"/>
                  </a:lnTo>
                  <a:lnTo>
                    <a:pt x="5321" y="7541"/>
                  </a:lnTo>
                  <a:lnTo>
                    <a:pt x="5287" y="7708"/>
                  </a:lnTo>
                  <a:lnTo>
                    <a:pt x="5242" y="7857"/>
                  </a:lnTo>
                  <a:lnTo>
                    <a:pt x="5197" y="7969"/>
                  </a:lnTo>
                  <a:lnTo>
                    <a:pt x="5130" y="8062"/>
                  </a:lnTo>
                  <a:lnTo>
                    <a:pt x="5006" y="8248"/>
                  </a:lnTo>
                  <a:lnTo>
                    <a:pt x="4848" y="8397"/>
                  </a:lnTo>
                  <a:lnTo>
                    <a:pt x="4725" y="8528"/>
                  </a:lnTo>
                  <a:lnTo>
                    <a:pt x="4567" y="8640"/>
                  </a:lnTo>
                  <a:lnTo>
                    <a:pt x="4421" y="8714"/>
                  </a:lnTo>
                  <a:lnTo>
                    <a:pt x="4263" y="8751"/>
                  </a:lnTo>
                  <a:lnTo>
                    <a:pt x="4095" y="8788"/>
                  </a:lnTo>
                  <a:lnTo>
                    <a:pt x="3948" y="8788"/>
                  </a:lnTo>
                  <a:lnTo>
                    <a:pt x="3791" y="8751"/>
                  </a:lnTo>
                  <a:lnTo>
                    <a:pt x="3667" y="8714"/>
                  </a:lnTo>
                  <a:lnTo>
                    <a:pt x="3510" y="8677"/>
                  </a:lnTo>
                  <a:lnTo>
                    <a:pt x="3386" y="8602"/>
                  </a:lnTo>
                  <a:lnTo>
                    <a:pt x="3251" y="8491"/>
                  </a:lnTo>
                  <a:lnTo>
                    <a:pt x="3127" y="8360"/>
                  </a:lnTo>
                  <a:lnTo>
                    <a:pt x="3015" y="8248"/>
                  </a:lnTo>
                  <a:lnTo>
                    <a:pt x="2925" y="8062"/>
                  </a:lnTo>
                  <a:lnTo>
                    <a:pt x="2778" y="7857"/>
                  </a:lnTo>
                  <a:lnTo>
                    <a:pt x="2610" y="7671"/>
                  </a:lnTo>
                  <a:lnTo>
                    <a:pt x="2407" y="7541"/>
                  </a:lnTo>
                  <a:lnTo>
                    <a:pt x="2171" y="7466"/>
                  </a:lnTo>
                  <a:lnTo>
                    <a:pt x="1957" y="7429"/>
                  </a:lnTo>
                  <a:lnTo>
                    <a:pt x="1698" y="7429"/>
                  </a:lnTo>
                  <a:lnTo>
                    <a:pt x="1462" y="7466"/>
                  </a:lnTo>
                  <a:lnTo>
                    <a:pt x="1226" y="7559"/>
                  </a:lnTo>
                  <a:lnTo>
                    <a:pt x="989" y="7708"/>
                  </a:lnTo>
                  <a:lnTo>
                    <a:pt x="776" y="7932"/>
                  </a:lnTo>
                  <a:lnTo>
                    <a:pt x="551" y="8211"/>
                  </a:lnTo>
                  <a:lnTo>
                    <a:pt x="382" y="8528"/>
                  </a:lnTo>
                  <a:lnTo>
                    <a:pt x="315" y="8714"/>
                  </a:lnTo>
                  <a:lnTo>
                    <a:pt x="236" y="8919"/>
                  </a:lnTo>
                  <a:lnTo>
                    <a:pt x="191" y="9142"/>
                  </a:lnTo>
                  <a:lnTo>
                    <a:pt x="123" y="9347"/>
                  </a:lnTo>
                  <a:lnTo>
                    <a:pt x="78" y="9608"/>
                  </a:lnTo>
                  <a:lnTo>
                    <a:pt x="56" y="9887"/>
                  </a:lnTo>
                  <a:lnTo>
                    <a:pt x="33" y="10185"/>
                  </a:lnTo>
                  <a:lnTo>
                    <a:pt x="33" y="10464"/>
                  </a:lnTo>
                  <a:lnTo>
                    <a:pt x="33" y="10706"/>
                  </a:lnTo>
                  <a:lnTo>
                    <a:pt x="56" y="10967"/>
                  </a:lnTo>
                  <a:lnTo>
                    <a:pt x="78" y="11172"/>
                  </a:lnTo>
                  <a:lnTo>
                    <a:pt x="123" y="11395"/>
                  </a:lnTo>
                  <a:lnTo>
                    <a:pt x="168" y="11600"/>
                  </a:lnTo>
                  <a:lnTo>
                    <a:pt x="236" y="11786"/>
                  </a:lnTo>
                  <a:lnTo>
                    <a:pt x="292" y="11973"/>
                  </a:lnTo>
                  <a:lnTo>
                    <a:pt x="382" y="12140"/>
                  </a:lnTo>
                  <a:lnTo>
                    <a:pt x="540" y="12419"/>
                  </a:lnTo>
                  <a:lnTo>
                    <a:pt x="731" y="12680"/>
                  </a:lnTo>
                  <a:lnTo>
                    <a:pt x="944" y="12866"/>
                  </a:lnTo>
                  <a:lnTo>
                    <a:pt x="1158" y="12997"/>
                  </a:lnTo>
                  <a:lnTo>
                    <a:pt x="1395" y="13108"/>
                  </a:lnTo>
                  <a:lnTo>
                    <a:pt x="1608" y="13183"/>
                  </a:lnTo>
                  <a:lnTo>
                    <a:pt x="1856" y="13183"/>
                  </a:lnTo>
                  <a:lnTo>
                    <a:pt x="2070" y="13146"/>
                  </a:lnTo>
                  <a:lnTo>
                    <a:pt x="2261" y="13071"/>
                  </a:lnTo>
                  <a:lnTo>
                    <a:pt x="2430" y="12960"/>
                  </a:lnTo>
                  <a:lnTo>
                    <a:pt x="2587" y="12792"/>
                  </a:lnTo>
                  <a:lnTo>
                    <a:pt x="2688" y="12606"/>
                  </a:lnTo>
                  <a:lnTo>
                    <a:pt x="2801" y="12419"/>
                  </a:lnTo>
                  <a:lnTo>
                    <a:pt x="2925" y="12289"/>
                  </a:lnTo>
                  <a:lnTo>
                    <a:pt x="3082" y="12177"/>
                  </a:lnTo>
                  <a:lnTo>
                    <a:pt x="3228" y="12103"/>
                  </a:lnTo>
                  <a:lnTo>
                    <a:pt x="3408" y="12103"/>
                  </a:lnTo>
                  <a:lnTo>
                    <a:pt x="3577" y="12103"/>
                  </a:lnTo>
                  <a:lnTo>
                    <a:pt x="3723" y="12177"/>
                  </a:lnTo>
                  <a:lnTo>
                    <a:pt x="3903" y="12252"/>
                  </a:lnTo>
                  <a:lnTo>
                    <a:pt x="4072" y="12364"/>
                  </a:lnTo>
                  <a:lnTo>
                    <a:pt x="4230" y="12494"/>
                  </a:lnTo>
                  <a:lnTo>
                    <a:pt x="4353" y="12643"/>
                  </a:lnTo>
                  <a:lnTo>
                    <a:pt x="4488" y="12829"/>
                  </a:lnTo>
                  <a:lnTo>
                    <a:pt x="4567" y="13034"/>
                  </a:lnTo>
                  <a:lnTo>
                    <a:pt x="4657" y="13257"/>
                  </a:lnTo>
                  <a:lnTo>
                    <a:pt x="4702" y="13462"/>
                  </a:lnTo>
                  <a:lnTo>
                    <a:pt x="4725" y="13686"/>
                  </a:lnTo>
                  <a:lnTo>
                    <a:pt x="4702" y="14282"/>
                  </a:lnTo>
                  <a:lnTo>
                    <a:pt x="4657" y="15045"/>
                  </a:lnTo>
                  <a:lnTo>
                    <a:pt x="4612" y="15976"/>
                  </a:lnTo>
                  <a:lnTo>
                    <a:pt x="4590" y="16926"/>
                  </a:lnTo>
                  <a:lnTo>
                    <a:pt x="4567" y="17968"/>
                  </a:lnTo>
                  <a:lnTo>
                    <a:pt x="4567" y="19011"/>
                  </a:lnTo>
                  <a:lnTo>
                    <a:pt x="4590" y="19514"/>
                  </a:lnTo>
                  <a:lnTo>
                    <a:pt x="4612" y="19980"/>
                  </a:lnTo>
                  <a:lnTo>
                    <a:pt x="4657" y="20426"/>
                  </a:lnTo>
                  <a:lnTo>
                    <a:pt x="4725" y="20836"/>
                  </a:lnTo>
                  <a:lnTo>
                    <a:pt x="4848" y="20929"/>
                  </a:lnTo>
                  <a:lnTo>
                    <a:pt x="5040" y="21004"/>
                  </a:lnTo>
                  <a:lnTo>
                    <a:pt x="5265" y="21078"/>
                  </a:lnTo>
                  <a:lnTo>
                    <a:pt x="5478" y="21115"/>
                  </a:lnTo>
                  <a:lnTo>
                    <a:pt x="6041" y="21115"/>
                  </a:lnTo>
                  <a:lnTo>
                    <a:pt x="6637" y="21078"/>
                  </a:lnTo>
                  <a:lnTo>
                    <a:pt x="7312" y="21004"/>
                  </a:lnTo>
                  <a:lnTo>
                    <a:pt x="7998" y="20929"/>
                  </a:lnTo>
                  <a:lnTo>
                    <a:pt x="8696" y="20855"/>
                  </a:lnTo>
                  <a:lnTo>
                    <a:pt x="9360" y="20836"/>
                  </a:lnTo>
                  <a:close/>
                </a:path>
              </a:pathLst>
            </a:custGeom>
            <a:solidFill>
              <a:srgbClr val="7FA9C3">
                <a:alpha val="57001"/>
              </a:srgbClr>
            </a:solidFill>
            <a:ln w="28575">
              <a:solidFill>
                <a:srgbClr val="808080"/>
              </a:solidFill>
              <a:miter lim="800000"/>
              <a:headEnd/>
              <a:tailEnd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38922" name="Text Box 35"/>
            <p:cNvSpPr txBox="1">
              <a:spLocks noChangeAspect="1" noChangeArrowheads="1"/>
            </p:cNvSpPr>
            <p:nvPr/>
          </p:nvSpPr>
          <p:spPr bwMode="blackWhite">
            <a:xfrm>
              <a:off x="1074" y="1596"/>
              <a:ext cx="108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solidFill>
                    <a:srgbClr val="284C6A"/>
                  </a:solidFill>
                  <a:latin typeface="Verdana" pitchFamily="34" charset="0"/>
                </a:rPr>
                <a:t>узнал</a:t>
              </a:r>
            </a:p>
          </p:txBody>
        </p:sp>
      </p:grpSp>
      <p:grpSp>
        <p:nvGrpSpPr>
          <p:cNvPr id="7" name="Group 78"/>
          <p:cNvGrpSpPr>
            <a:grpSpLocks/>
          </p:cNvGrpSpPr>
          <p:nvPr/>
        </p:nvGrpSpPr>
        <p:grpSpPr bwMode="auto">
          <a:xfrm>
            <a:off x="1301750" y="3011488"/>
            <a:ext cx="2222500" cy="3648075"/>
            <a:chOff x="820" y="1897"/>
            <a:chExt cx="1400" cy="2298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7205" name="Puzzle4"/>
            <p:cNvSpPr>
              <a:spLocks noChangeAspect="1" noEditPoints="1" noChangeArrowheads="1"/>
            </p:cNvSpPr>
            <p:nvPr/>
          </p:nvSpPr>
          <p:spPr bwMode="auto">
            <a:xfrm>
              <a:off x="820" y="1897"/>
              <a:ext cx="1400" cy="2298"/>
            </a:xfrm>
            <a:custGeom>
              <a:avLst/>
              <a:gdLst>
                <a:gd name="T0" fmla="*/ 8307 w 21600"/>
                <a:gd name="T1" fmla="*/ 11593 h 21600"/>
                <a:gd name="T2" fmla="*/ 453 w 21600"/>
                <a:gd name="T3" fmla="*/ 16938 h 21600"/>
                <a:gd name="T4" fmla="*/ 11500 w 21600"/>
                <a:gd name="T5" fmla="*/ 21600 h 21600"/>
                <a:gd name="T6" fmla="*/ 20920 w 21600"/>
                <a:gd name="T7" fmla="*/ 16751 h 21600"/>
                <a:gd name="T8" fmla="*/ 13972 w 21600"/>
                <a:gd name="T9" fmla="*/ 10888 h 21600"/>
                <a:gd name="T10" fmla="*/ 21033 w 21600"/>
                <a:gd name="T11" fmla="*/ 4716 h 21600"/>
                <a:gd name="T12" fmla="*/ 11102 w 21600"/>
                <a:gd name="T13" fmla="*/ 11 h 21600"/>
                <a:gd name="T14" fmla="*/ 453 w 21600"/>
                <a:gd name="T15" fmla="*/ 4716 h 21600"/>
                <a:gd name="T16" fmla="*/ 2076 w 21600"/>
                <a:gd name="T17" fmla="*/ 5664 h 21600"/>
                <a:gd name="T18" fmla="*/ 20203 w 21600"/>
                <a:gd name="T19" fmla="*/ 1598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3813" y="10590"/>
                  </a:moveTo>
                  <a:lnTo>
                    <a:pt x="3927" y="10513"/>
                  </a:lnTo>
                  <a:lnTo>
                    <a:pt x="4078" y="10425"/>
                  </a:lnTo>
                  <a:lnTo>
                    <a:pt x="4210" y="10359"/>
                  </a:lnTo>
                  <a:lnTo>
                    <a:pt x="4361" y="10315"/>
                  </a:lnTo>
                  <a:lnTo>
                    <a:pt x="4682" y="10237"/>
                  </a:lnTo>
                  <a:lnTo>
                    <a:pt x="5041" y="10193"/>
                  </a:lnTo>
                  <a:lnTo>
                    <a:pt x="5456" y="10171"/>
                  </a:lnTo>
                  <a:lnTo>
                    <a:pt x="5853" y="10193"/>
                  </a:lnTo>
                  <a:lnTo>
                    <a:pt x="6249" y="10260"/>
                  </a:lnTo>
                  <a:lnTo>
                    <a:pt x="6646" y="10337"/>
                  </a:lnTo>
                  <a:lnTo>
                    <a:pt x="7004" y="10469"/>
                  </a:lnTo>
                  <a:lnTo>
                    <a:pt x="7363" y="10612"/>
                  </a:lnTo>
                  <a:lnTo>
                    <a:pt x="7665" y="10788"/>
                  </a:lnTo>
                  <a:lnTo>
                    <a:pt x="7911" y="10998"/>
                  </a:lnTo>
                  <a:lnTo>
                    <a:pt x="8024" y="11097"/>
                  </a:lnTo>
                  <a:lnTo>
                    <a:pt x="8137" y="11207"/>
                  </a:lnTo>
                  <a:lnTo>
                    <a:pt x="8194" y="11340"/>
                  </a:lnTo>
                  <a:lnTo>
                    <a:pt x="8269" y="11461"/>
                  </a:lnTo>
                  <a:lnTo>
                    <a:pt x="8307" y="11593"/>
                  </a:lnTo>
                  <a:lnTo>
                    <a:pt x="8307" y="11714"/>
                  </a:lnTo>
                  <a:lnTo>
                    <a:pt x="8307" y="11868"/>
                  </a:lnTo>
                  <a:lnTo>
                    <a:pt x="8307" y="12012"/>
                  </a:lnTo>
                  <a:lnTo>
                    <a:pt x="8194" y="12265"/>
                  </a:lnTo>
                  <a:lnTo>
                    <a:pt x="8062" y="12519"/>
                  </a:lnTo>
                  <a:lnTo>
                    <a:pt x="7873" y="12706"/>
                  </a:lnTo>
                  <a:lnTo>
                    <a:pt x="7627" y="12904"/>
                  </a:lnTo>
                  <a:lnTo>
                    <a:pt x="7363" y="13048"/>
                  </a:lnTo>
                  <a:lnTo>
                    <a:pt x="7080" y="13180"/>
                  </a:lnTo>
                  <a:lnTo>
                    <a:pt x="6759" y="13257"/>
                  </a:lnTo>
                  <a:lnTo>
                    <a:pt x="6419" y="13345"/>
                  </a:lnTo>
                  <a:lnTo>
                    <a:pt x="6098" y="13389"/>
                  </a:lnTo>
                  <a:lnTo>
                    <a:pt x="5739" y="13389"/>
                  </a:lnTo>
                  <a:lnTo>
                    <a:pt x="5418" y="13389"/>
                  </a:lnTo>
                  <a:lnTo>
                    <a:pt x="5079" y="13345"/>
                  </a:lnTo>
                  <a:lnTo>
                    <a:pt x="4758" y="13301"/>
                  </a:lnTo>
                  <a:lnTo>
                    <a:pt x="4474" y="13213"/>
                  </a:lnTo>
                  <a:lnTo>
                    <a:pt x="4172" y="13114"/>
                  </a:lnTo>
                  <a:lnTo>
                    <a:pt x="3965" y="12982"/>
                  </a:lnTo>
                  <a:lnTo>
                    <a:pt x="3738" y="12838"/>
                  </a:lnTo>
                  <a:lnTo>
                    <a:pt x="3493" y="12706"/>
                  </a:lnTo>
                  <a:lnTo>
                    <a:pt x="3228" y="12607"/>
                  </a:lnTo>
                  <a:lnTo>
                    <a:pt x="2945" y="12519"/>
                  </a:lnTo>
                  <a:lnTo>
                    <a:pt x="2700" y="12431"/>
                  </a:lnTo>
                  <a:lnTo>
                    <a:pt x="2397" y="12375"/>
                  </a:lnTo>
                  <a:lnTo>
                    <a:pt x="2152" y="12331"/>
                  </a:lnTo>
                  <a:lnTo>
                    <a:pt x="1888" y="12309"/>
                  </a:lnTo>
                  <a:lnTo>
                    <a:pt x="1642" y="12309"/>
                  </a:lnTo>
                  <a:lnTo>
                    <a:pt x="1397" y="12331"/>
                  </a:lnTo>
                  <a:lnTo>
                    <a:pt x="1170" y="12397"/>
                  </a:lnTo>
                  <a:lnTo>
                    <a:pt x="962" y="12453"/>
                  </a:lnTo>
                  <a:lnTo>
                    <a:pt x="774" y="12563"/>
                  </a:lnTo>
                  <a:lnTo>
                    <a:pt x="623" y="12684"/>
                  </a:lnTo>
                  <a:lnTo>
                    <a:pt x="528" y="12838"/>
                  </a:lnTo>
                  <a:lnTo>
                    <a:pt x="453" y="13026"/>
                  </a:lnTo>
                  <a:lnTo>
                    <a:pt x="339" y="13477"/>
                  </a:lnTo>
                  <a:lnTo>
                    <a:pt x="226" y="13984"/>
                  </a:lnTo>
                  <a:lnTo>
                    <a:pt x="151" y="14535"/>
                  </a:lnTo>
                  <a:lnTo>
                    <a:pt x="113" y="15075"/>
                  </a:lnTo>
                  <a:lnTo>
                    <a:pt x="113" y="15626"/>
                  </a:lnTo>
                  <a:lnTo>
                    <a:pt x="151" y="16133"/>
                  </a:lnTo>
                  <a:lnTo>
                    <a:pt x="188" y="16376"/>
                  </a:lnTo>
                  <a:lnTo>
                    <a:pt x="264" y="16585"/>
                  </a:lnTo>
                  <a:lnTo>
                    <a:pt x="339" y="16773"/>
                  </a:lnTo>
                  <a:lnTo>
                    <a:pt x="453" y="16938"/>
                  </a:lnTo>
                  <a:lnTo>
                    <a:pt x="1095" y="16883"/>
                  </a:lnTo>
                  <a:lnTo>
                    <a:pt x="1963" y="16795"/>
                  </a:lnTo>
                  <a:lnTo>
                    <a:pt x="2945" y="16751"/>
                  </a:lnTo>
                  <a:lnTo>
                    <a:pt x="3965" y="16706"/>
                  </a:lnTo>
                  <a:lnTo>
                    <a:pt x="5022" y="16684"/>
                  </a:lnTo>
                  <a:lnTo>
                    <a:pt x="5947" y="16684"/>
                  </a:lnTo>
                  <a:lnTo>
                    <a:pt x="6759" y="16706"/>
                  </a:lnTo>
                  <a:lnTo>
                    <a:pt x="7363" y="16751"/>
                  </a:lnTo>
                  <a:lnTo>
                    <a:pt x="7948" y="16839"/>
                  </a:lnTo>
                  <a:lnTo>
                    <a:pt x="8458" y="16916"/>
                  </a:lnTo>
                  <a:lnTo>
                    <a:pt x="8893" y="17026"/>
                  </a:lnTo>
                  <a:lnTo>
                    <a:pt x="9289" y="17158"/>
                  </a:lnTo>
                  <a:lnTo>
                    <a:pt x="9572" y="17280"/>
                  </a:lnTo>
                  <a:lnTo>
                    <a:pt x="9799" y="17412"/>
                  </a:lnTo>
                  <a:lnTo>
                    <a:pt x="9969" y="17555"/>
                  </a:lnTo>
                  <a:lnTo>
                    <a:pt x="10120" y="17687"/>
                  </a:lnTo>
                  <a:lnTo>
                    <a:pt x="10158" y="17831"/>
                  </a:lnTo>
                  <a:lnTo>
                    <a:pt x="10195" y="17974"/>
                  </a:lnTo>
                  <a:lnTo>
                    <a:pt x="10158" y="18128"/>
                  </a:lnTo>
                  <a:lnTo>
                    <a:pt x="10082" y="18271"/>
                  </a:lnTo>
                  <a:lnTo>
                    <a:pt x="9969" y="18426"/>
                  </a:lnTo>
                  <a:lnTo>
                    <a:pt x="9837" y="18569"/>
                  </a:lnTo>
                  <a:lnTo>
                    <a:pt x="9648" y="18701"/>
                  </a:lnTo>
                  <a:lnTo>
                    <a:pt x="9440" y="18822"/>
                  </a:lnTo>
                  <a:lnTo>
                    <a:pt x="9213" y="18999"/>
                  </a:lnTo>
                  <a:lnTo>
                    <a:pt x="9044" y="19186"/>
                  </a:lnTo>
                  <a:lnTo>
                    <a:pt x="8893" y="19395"/>
                  </a:lnTo>
                  <a:lnTo>
                    <a:pt x="8817" y="19627"/>
                  </a:lnTo>
                  <a:lnTo>
                    <a:pt x="8779" y="19858"/>
                  </a:lnTo>
                  <a:lnTo>
                    <a:pt x="8779" y="20112"/>
                  </a:lnTo>
                  <a:lnTo>
                    <a:pt x="8855" y="20354"/>
                  </a:lnTo>
                  <a:lnTo>
                    <a:pt x="8968" y="20586"/>
                  </a:lnTo>
                  <a:lnTo>
                    <a:pt x="9138" y="20817"/>
                  </a:lnTo>
                  <a:lnTo>
                    <a:pt x="9365" y="21026"/>
                  </a:lnTo>
                  <a:lnTo>
                    <a:pt x="9610" y="21192"/>
                  </a:lnTo>
                  <a:lnTo>
                    <a:pt x="9950" y="21368"/>
                  </a:lnTo>
                  <a:lnTo>
                    <a:pt x="10120" y="21445"/>
                  </a:lnTo>
                  <a:lnTo>
                    <a:pt x="10346" y="21511"/>
                  </a:lnTo>
                  <a:lnTo>
                    <a:pt x="10516" y="21555"/>
                  </a:lnTo>
                  <a:lnTo>
                    <a:pt x="10743" y="21600"/>
                  </a:lnTo>
                  <a:lnTo>
                    <a:pt x="10988" y="21644"/>
                  </a:lnTo>
                  <a:lnTo>
                    <a:pt x="11215" y="21666"/>
                  </a:lnTo>
                  <a:lnTo>
                    <a:pt x="11498" y="21666"/>
                  </a:lnTo>
                  <a:lnTo>
                    <a:pt x="11762" y="21666"/>
                  </a:lnTo>
                  <a:lnTo>
                    <a:pt x="12253" y="21644"/>
                  </a:lnTo>
                  <a:lnTo>
                    <a:pt x="12763" y="21577"/>
                  </a:lnTo>
                  <a:lnTo>
                    <a:pt x="13197" y="21467"/>
                  </a:lnTo>
                  <a:lnTo>
                    <a:pt x="13556" y="21346"/>
                  </a:lnTo>
                  <a:lnTo>
                    <a:pt x="13896" y="21192"/>
                  </a:lnTo>
                  <a:lnTo>
                    <a:pt x="14179" y="21026"/>
                  </a:lnTo>
                  <a:lnTo>
                    <a:pt x="14444" y="20839"/>
                  </a:lnTo>
                  <a:lnTo>
                    <a:pt x="14576" y="20641"/>
                  </a:lnTo>
                  <a:lnTo>
                    <a:pt x="14727" y="20431"/>
                  </a:lnTo>
                  <a:lnTo>
                    <a:pt x="14765" y="20200"/>
                  </a:lnTo>
                  <a:lnTo>
                    <a:pt x="14802" y="19991"/>
                  </a:lnTo>
                  <a:lnTo>
                    <a:pt x="14727" y="19759"/>
                  </a:lnTo>
                  <a:lnTo>
                    <a:pt x="14613" y="19550"/>
                  </a:lnTo>
                  <a:lnTo>
                    <a:pt x="14444" y="19307"/>
                  </a:lnTo>
                  <a:lnTo>
                    <a:pt x="14217" y="19098"/>
                  </a:lnTo>
                  <a:lnTo>
                    <a:pt x="13934" y="18911"/>
                  </a:lnTo>
                  <a:lnTo>
                    <a:pt x="13669" y="18745"/>
                  </a:lnTo>
                  <a:lnTo>
                    <a:pt x="13462" y="18547"/>
                  </a:lnTo>
                  <a:lnTo>
                    <a:pt x="13311" y="18337"/>
                  </a:lnTo>
                  <a:lnTo>
                    <a:pt x="13197" y="18150"/>
                  </a:lnTo>
                  <a:lnTo>
                    <a:pt x="13122" y="17941"/>
                  </a:lnTo>
                  <a:lnTo>
                    <a:pt x="13122" y="17720"/>
                  </a:lnTo>
                  <a:lnTo>
                    <a:pt x="13122" y="17533"/>
                  </a:lnTo>
                  <a:lnTo>
                    <a:pt x="13197" y="17346"/>
                  </a:lnTo>
                  <a:lnTo>
                    <a:pt x="13273" y="17158"/>
                  </a:lnTo>
                  <a:lnTo>
                    <a:pt x="13386" y="16982"/>
                  </a:lnTo>
                  <a:lnTo>
                    <a:pt x="13537" y="16839"/>
                  </a:lnTo>
                  <a:lnTo>
                    <a:pt x="13707" y="16706"/>
                  </a:lnTo>
                  <a:lnTo>
                    <a:pt x="13896" y="16607"/>
                  </a:lnTo>
                  <a:lnTo>
                    <a:pt x="14104" y="16519"/>
                  </a:lnTo>
                  <a:lnTo>
                    <a:pt x="14330" y="16453"/>
                  </a:lnTo>
                  <a:lnTo>
                    <a:pt x="14538" y="16431"/>
                  </a:lnTo>
                  <a:lnTo>
                    <a:pt x="14897" y="16453"/>
                  </a:lnTo>
                  <a:lnTo>
                    <a:pt x="15406" y="16497"/>
                  </a:lnTo>
                  <a:lnTo>
                    <a:pt x="16105" y="16541"/>
                  </a:lnTo>
                  <a:lnTo>
                    <a:pt x="16898" y="16607"/>
                  </a:lnTo>
                  <a:lnTo>
                    <a:pt x="17804" y="16651"/>
                  </a:lnTo>
                  <a:lnTo>
                    <a:pt x="18786" y="16684"/>
                  </a:lnTo>
                  <a:lnTo>
                    <a:pt x="19844" y="16728"/>
                  </a:lnTo>
                  <a:lnTo>
                    <a:pt x="20920" y="16751"/>
                  </a:lnTo>
                  <a:lnTo>
                    <a:pt x="21109" y="16497"/>
                  </a:lnTo>
                  <a:lnTo>
                    <a:pt x="21241" y="16222"/>
                  </a:lnTo>
                  <a:lnTo>
                    <a:pt x="21392" y="15946"/>
                  </a:lnTo>
                  <a:lnTo>
                    <a:pt x="21467" y="15648"/>
                  </a:lnTo>
                  <a:lnTo>
                    <a:pt x="21543" y="15351"/>
                  </a:lnTo>
                  <a:lnTo>
                    <a:pt x="21618" y="15042"/>
                  </a:lnTo>
                  <a:lnTo>
                    <a:pt x="21618" y="14745"/>
                  </a:lnTo>
                  <a:lnTo>
                    <a:pt x="21618" y="14447"/>
                  </a:lnTo>
                  <a:lnTo>
                    <a:pt x="21618" y="14150"/>
                  </a:lnTo>
                  <a:lnTo>
                    <a:pt x="21581" y="13852"/>
                  </a:lnTo>
                  <a:lnTo>
                    <a:pt x="21505" y="13577"/>
                  </a:lnTo>
                  <a:lnTo>
                    <a:pt x="21430" y="13301"/>
                  </a:lnTo>
                  <a:lnTo>
                    <a:pt x="21354" y="13048"/>
                  </a:lnTo>
                  <a:lnTo>
                    <a:pt x="21241" y="12816"/>
                  </a:lnTo>
                  <a:lnTo>
                    <a:pt x="21146" y="12607"/>
                  </a:lnTo>
                  <a:lnTo>
                    <a:pt x="21033" y="12431"/>
                  </a:lnTo>
                  <a:lnTo>
                    <a:pt x="20920" y="12265"/>
                  </a:lnTo>
                  <a:lnTo>
                    <a:pt x="20769" y="12144"/>
                  </a:lnTo>
                  <a:lnTo>
                    <a:pt x="20637" y="12034"/>
                  </a:lnTo>
                  <a:lnTo>
                    <a:pt x="20486" y="11946"/>
                  </a:lnTo>
                  <a:lnTo>
                    <a:pt x="20297" y="11891"/>
                  </a:lnTo>
                  <a:lnTo>
                    <a:pt x="20165" y="11846"/>
                  </a:lnTo>
                  <a:lnTo>
                    <a:pt x="19976" y="11824"/>
                  </a:lnTo>
                  <a:lnTo>
                    <a:pt x="19806" y="11802"/>
                  </a:lnTo>
                  <a:lnTo>
                    <a:pt x="19390" y="11824"/>
                  </a:lnTo>
                  <a:lnTo>
                    <a:pt x="18956" y="11891"/>
                  </a:lnTo>
                  <a:lnTo>
                    <a:pt x="18503" y="11968"/>
                  </a:lnTo>
                  <a:lnTo>
                    <a:pt x="17993" y="12078"/>
                  </a:lnTo>
                  <a:lnTo>
                    <a:pt x="17653" y="12144"/>
                  </a:lnTo>
                  <a:lnTo>
                    <a:pt x="17332" y="12199"/>
                  </a:lnTo>
                  <a:lnTo>
                    <a:pt x="17049" y="12221"/>
                  </a:lnTo>
                  <a:lnTo>
                    <a:pt x="16747" y="12243"/>
                  </a:lnTo>
                  <a:lnTo>
                    <a:pt x="16464" y="12243"/>
                  </a:lnTo>
                  <a:lnTo>
                    <a:pt x="16218" y="12243"/>
                  </a:lnTo>
                  <a:lnTo>
                    <a:pt x="15992" y="12221"/>
                  </a:lnTo>
                  <a:lnTo>
                    <a:pt x="15746" y="12199"/>
                  </a:lnTo>
                  <a:lnTo>
                    <a:pt x="15520" y="12155"/>
                  </a:lnTo>
                  <a:lnTo>
                    <a:pt x="15350" y="12122"/>
                  </a:lnTo>
                  <a:lnTo>
                    <a:pt x="15161" y="12056"/>
                  </a:lnTo>
                  <a:lnTo>
                    <a:pt x="14972" y="11990"/>
                  </a:lnTo>
                  <a:lnTo>
                    <a:pt x="14689" y="11846"/>
                  </a:lnTo>
                  <a:lnTo>
                    <a:pt x="14444" y="11670"/>
                  </a:lnTo>
                  <a:lnTo>
                    <a:pt x="14255" y="11483"/>
                  </a:lnTo>
                  <a:lnTo>
                    <a:pt x="14104" y="11295"/>
                  </a:lnTo>
                  <a:lnTo>
                    <a:pt x="14028" y="11086"/>
                  </a:lnTo>
                  <a:lnTo>
                    <a:pt x="13972" y="10888"/>
                  </a:lnTo>
                  <a:lnTo>
                    <a:pt x="13972" y="10700"/>
                  </a:lnTo>
                  <a:lnTo>
                    <a:pt x="14009" y="10513"/>
                  </a:lnTo>
                  <a:lnTo>
                    <a:pt x="14066" y="10359"/>
                  </a:lnTo>
                  <a:lnTo>
                    <a:pt x="14179" y="10215"/>
                  </a:lnTo>
                  <a:lnTo>
                    <a:pt x="14406" y="10006"/>
                  </a:lnTo>
                  <a:lnTo>
                    <a:pt x="14651" y="9830"/>
                  </a:lnTo>
                  <a:lnTo>
                    <a:pt x="14878" y="9686"/>
                  </a:lnTo>
                  <a:lnTo>
                    <a:pt x="15123" y="9554"/>
                  </a:lnTo>
                  <a:lnTo>
                    <a:pt x="15350" y="9477"/>
                  </a:lnTo>
                  <a:lnTo>
                    <a:pt x="15558" y="9411"/>
                  </a:lnTo>
                  <a:lnTo>
                    <a:pt x="15803" y="9345"/>
                  </a:lnTo>
                  <a:lnTo>
                    <a:pt x="16030" y="9323"/>
                  </a:lnTo>
                  <a:lnTo>
                    <a:pt x="16256" y="9301"/>
                  </a:lnTo>
                  <a:lnTo>
                    <a:pt x="16464" y="9323"/>
                  </a:lnTo>
                  <a:lnTo>
                    <a:pt x="16690" y="9345"/>
                  </a:lnTo>
                  <a:lnTo>
                    <a:pt x="16898" y="9367"/>
                  </a:lnTo>
                  <a:lnTo>
                    <a:pt x="17332" y="9477"/>
                  </a:lnTo>
                  <a:lnTo>
                    <a:pt x="17767" y="9598"/>
                  </a:lnTo>
                  <a:lnTo>
                    <a:pt x="18163" y="9731"/>
                  </a:lnTo>
                  <a:lnTo>
                    <a:pt x="18597" y="9874"/>
                  </a:lnTo>
                  <a:lnTo>
                    <a:pt x="18994" y="10006"/>
                  </a:lnTo>
                  <a:lnTo>
                    <a:pt x="19428" y="10083"/>
                  </a:lnTo>
                  <a:lnTo>
                    <a:pt x="19617" y="10127"/>
                  </a:lnTo>
                  <a:lnTo>
                    <a:pt x="19844" y="10149"/>
                  </a:lnTo>
                  <a:lnTo>
                    <a:pt x="20013" y="10149"/>
                  </a:lnTo>
                  <a:lnTo>
                    <a:pt x="20240" y="10127"/>
                  </a:lnTo>
                  <a:lnTo>
                    <a:pt x="20410" y="10105"/>
                  </a:lnTo>
                  <a:lnTo>
                    <a:pt x="20637" y="10061"/>
                  </a:lnTo>
                  <a:lnTo>
                    <a:pt x="20844" y="9984"/>
                  </a:lnTo>
                  <a:lnTo>
                    <a:pt x="21033" y="9896"/>
                  </a:lnTo>
                  <a:lnTo>
                    <a:pt x="21146" y="9830"/>
                  </a:lnTo>
                  <a:lnTo>
                    <a:pt x="21203" y="9753"/>
                  </a:lnTo>
                  <a:lnTo>
                    <a:pt x="21279" y="9642"/>
                  </a:lnTo>
                  <a:lnTo>
                    <a:pt x="21354" y="9521"/>
                  </a:lnTo>
                  <a:lnTo>
                    <a:pt x="21430" y="9246"/>
                  </a:lnTo>
                  <a:lnTo>
                    <a:pt x="21430" y="8904"/>
                  </a:lnTo>
                  <a:lnTo>
                    <a:pt x="21430" y="8540"/>
                  </a:lnTo>
                  <a:lnTo>
                    <a:pt x="21392" y="8144"/>
                  </a:lnTo>
                  <a:lnTo>
                    <a:pt x="21354" y="7714"/>
                  </a:lnTo>
                  <a:lnTo>
                    <a:pt x="21279" y="7295"/>
                  </a:lnTo>
                  <a:lnTo>
                    <a:pt x="21146" y="6446"/>
                  </a:lnTo>
                  <a:lnTo>
                    <a:pt x="20995" y="5686"/>
                  </a:lnTo>
                  <a:lnTo>
                    <a:pt x="20958" y="5366"/>
                  </a:lnTo>
                  <a:lnTo>
                    <a:pt x="20958" y="5091"/>
                  </a:lnTo>
                  <a:lnTo>
                    <a:pt x="20958" y="4860"/>
                  </a:lnTo>
                  <a:lnTo>
                    <a:pt x="21033" y="4716"/>
                  </a:lnTo>
                  <a:lnTo>
                    <a:pt x="20637" y="4860"/>
                  </a:lnTo>
                  <a:lnTo>
                    <a:pt x="20127" y="4992"/>
                  </a:lnTo>
                  <a:lnTo>
                    <a:pt x="19617" y="5069"/>
                  </a:lnTo>
                  <a:lnTo>
                    <a:pt x="19032" y="5157"/>
                  </a:lnTo>
                  <a:lnTo>
                    <a:pt x="18465" y="5201"/>
                  </a:lnTo>
                  <a:lnTo>
                    <a:pt x="17842" y="5245"/>
                  </a:lnTo>
                  <a:lnTo>
                    <a:pt x="17219" y="5267"/>
                  </a:lnTo>
                  <a:lnTo>
                    <a:pt x="16615" y="5267"/>
                  </a:lnTo>
                  <a:lnTo>
                    <a:pt x="15992" y="5245"/>
                  </a:lnTo>
                  <a:lnTo>
                    <a:pt x="15369" y="5201"/>
                  </a:lnTo>
                  <a:lnTo>
                    <a:pt x="14840" y="5157"/>
                  </a:lnTo>
                  <a:lnTo>
                    <a:pt x="14293" y="5091"/>
                  </a:lnTo>
                  <a:lnTo>
                    <a:pt x="13783" y="5014"/>
                  </a:lnTo>
                  <a:lnTo>
                    <a:pt x="13386" y="4926"/>
                  </a:lnTo>
                  <a:lnTo>
                    <a:pt x="13027" y="4815"/>
                  </a:lnTo>
                  <a:lnTo>
                    <a:pt x="12725" y="4716"/>
                  </a:lnTo>
                  <a:lnTo>
                    <a:pt x="12480" y="4606"/>
                  </a:lnTo>
                  <a:lnTo>
                    <a:pt x="12291" y="4496"/>
                  </a:lnTo>
                  <a:lnTo>
                    <a:pt x="12197" y="4397"/>
                  </a:lnTo>
                  <a:lnTo>
                    <a:pt x="12083" y="4286"/>
                  </a:lnTo>
                  <a:lnTo>
                    <a:pt x="12046" y="4187"/>
                  </a:lnTo>
                  <a:lnTo>
                    <a:pt x="12008" y="4077"/>
                  </a:lnTo>
                  <a:lnTo>
                    <a:pt x="12046" y="3967"/>
                  </a:lnTo>
                  <a:lnTo>
                    <a:pt x="12121" y="3868"/>
                  </a:lnTo>
                  <a:lnTo>
                    <a:pt x="12197" y="3735"/>
                  </a:lnTo>
                  <a:lnTo>
                    <a:pt x="12291" y="3614"/>
                  </a:lnTo>
                  <a:lnTo>
                    <a:pt x="12442" y="3482"/>
                  </a:lnTo>
                  <a:lnTo>
                    <a:pt x="12631" y="3361"/>
                  </a:lnTo>
                  <a:lnTo>
                    <a:pt x="13065" y="3085"/>
                  </a:lnTo>
                  <a:lnTo>
                    <a:pt x="13537" y="2766"/>
                  </a:lnTo>
                  <a:lnTo>
                    <a:pt x="13783" y="2578"/>
                  </a:lnTo>
                  <a:lnTo>
                    <a:pt x="13934" y="2380"/>
                  </a:lnTo>
                  <a:lnTo>
                    <a:pt x="14028" y="2171"/>
                  </a:lnTo>
                  <a:lnTo>
                    <a:pt x="14104" y="1961"/>
                  </a:lnTo>
                  <a:lnTo>
                    <a:pt x="14104" y="1730"/>
                  </a:lnTo>
                  <a:lnTo>
                    <a:pt x="14066" y="1498"/>
                  </a:lnTo>
                  <a:lnTo>
                    <a:pt x="13972" y="1267"/>
                  </a:lnTo>
                  <a:lnTo>
                    <a:pt x="13820" y="1057"/>
                  </a:lnTo>
                  <a:lnTo>
                    <a:pt x="13594" y="837"/>
                  </a:lnTo>
                  <a:lnTo>
                    <a:pt x="13386" y="628"/>
                  </a:lnTo>
                  <a:lnTo>
                    <a:pt x="13103" y="462"/>
                  </a:lnTo>
                  <a:lnTo>
                    <a:pt x="12763" y="308"/>
                  </a:lnTo>
                  <a:lnTo>
                    <a:pt x="12404" y="187"/>
                  </a:lnTo>
                  <a:lnTo>
                    <a:pt x="12008" y="77"/>
                  </a:lnTo>
                  <a:lnTo>
                    <a:pt x="11574" y="33"/>
                  </a:lnTo>
                  <a:lnTo>
                    <a:pt x="11102" y="11"/>
                  </a:lnTo>
                  <a:lnTo>
                    <a:pt x="10667" y="11"/>
                  </a:lnTo>
                  <a:lnTo>
                    <a:pt x="10233" y="77"/>
                  </a:lnTo>
                  <a:lnTo>
                    <a:pt x="9837" y="187"/>
                  </a:lnTo>
                  <a:lnTo>
                    <a:pt x="9440" y="286"/>
                  </a:lnTo>
                  <a:lnTo>
                    <a:pt x="9062" y="462"/>
                  </a:lnTo>
                  <a:lnTo>
                    <a:pt x="8741" y="628"/>
                  </a:lnTo>
                  <a:lnTo>
                    <a:pt x="8458" y="815"/>
                  </a:lnTo>
                  <a:lnTo>
                    <a:pt x="8232" y="1035"/>
                  </a:lnTo>
                  <a:lnTo>
                    <a:pt x="8062" y="1245"/>
                  </a:lnTo>
                  <a:lnTo>
                    <a:pt x="7911" y="1476"/>
                  </a:lnTo>
                  <a:lnTo>
                    <a:pt x="7835" y="1708"/>
                  </a:lnTo>
                  <a:lnTo>
                    <a:pt x="7797" y="1961"/>
                  </a:lnTo>
                  <a:lnTo>
                    <a:pt x="7835" y="2193"/>
                  </a:lnTo>
                  <a:lnTo>
                    <a:pt x="7948" y="2402"/>
                  </a:lnTo>
                  <a:lnTo>
                    <a:pt x="8062" y="2534"/>
                  </a:lnTo>
                  <a:lnTo>
                    <a:pt x="8175" y="2644"/>
                  </a:lnTo>
                  <a:lnTo>
                    <a:pt x="8269" y="2744"/>
                  </a:lnTo>
                  <a:lnTo>
                    <a:pt x="8420" y="2832"/>
                  </a:lnTo>
                  <a:lnTo>
                    <a:pt x="8704" y="3019"/>
                  </a:lnTo>
                  <a:lnTo>
                    <a:pt x="8968" y="3206"/>
                  </a:lnTo>
                  <a:lnTo>
                    <a:pt x="9138" y="3405"/>
                  </a:lnTo>
                  <a:lnTo>
                    <a:pt x="9327" y="3570"/>
                  </a:lnTo>
                  <a:lnTo>
                    <a:pt x="9440" y="3735"/>
                  </a:lnTo>
                  <a:lnTo>
                    <a:pt x="9516" y="3890"/>
                  </a:lnTo>
                  <a:lnTo>
                    <a:pt x="9534" y="4033"/>
                  </a:lnTo>
                  <a:lnTo>
                    <a:pt x="9534" y="4165"/>
                  </a:lnTo>
                  <a:lnTo>
                    <a:pt x="9516" y="4286"/>
                  </a:lnTo>
                  <a:lnTo>
                    <a:pt x="9440" y="4397"/>
                  </a:lnTo>
                  <a:lnTo>
                    <a:pt x="9327" y="4496"/>
                  </a:lnTo>
                  <a:lnTo>
                    <a:pt x="9176" y="4562"/>
                  </a:lnTo>
                  <a:lnTo>
                    <a:pt x="9006" y="4628"/>
                  </a:lnTo>
                  <a:lnTo>
                    <a:pt x="8779" y="4694"/>
                  </a:lnTo>
                  <a:lnTo>
                    <a:pt x="8534" y="4716"/>
                  </a:lnTo>
                  <a:lnTo>
                    <a:pt x="8232" y="4716"/>
                  </a:lnTo>
                  <a:lnTo>
                    <a:pt x="7118" y="4738"/>
                  </a:lnTo>
                  <a:lnTo>
                    <a:pt x="5947" y="4771"/>
                  </a:lnTo>
                  <a:lnTo>
                    <a:pt x="4795" y="4815"/>
                  </a:lnTo>
                  <a:lnTo>
                    <a:pt x="3681" y="4860"/>
                  </a:lnTo>
                  <a:lnTo>
                    <a:pt x="2662" y="4882"/>
                  </a:lnTo>
                  <a:lnTo>
                    <a:pt x="1755" y="4882"/>
                  </a:lnTo>
                  <a:lnTo>
                    <a:pt x="1359" y="4860"/>
                  </a:lnTo>
                  <a:lnTo>
                    <a:pt x="981" y="4837"/>
                  </a:lnTo>
                  <a:lnTo>
                    <a:pt x="698" y="4771"/>
                  </a:lnTo>
                  <a:lnTo>
                    <a:pt x="453" y="4716"/>
                  </a:lnTo>
                  <a:lnTo>
                    <a:pt x="453" y="5322"/>
                  </a:lnTo>
                  <a:lnTo>
                    <a:pt x="453" y="6083"/>
                  </a:lnTo>
                  <a:lnTo>
                    <a:pt x="453" y="6909"/>
                  </a:lnTo>
                  <a:lnTo>
                    <a:pt x="453" y="7780"/>
                  </a:lnTo>
                  <a:lnTo>
                    <a:pt x="453" y="8606"/>
                  </a:lnTo>
                  <a:lnTo>
                    <a:pt x="453" y="9345"/>
                  </a:lnTo>
                  <a:lnTo>
                    <a:pt x="453" y="9918"/>
                  </a:lnTo>
                  <a:lnTo>
                    <a:pt x="453" y="10282"/>
                  </a:lnTo>
                  <a:lnTo>
                    <a:pt x="490" y="10381"/>
                  </a:lnTo>
                  <a:lnTo>
                    <a:pt x="547" y="10491"/>
                  </a:lnTo>
                  <a:lnTo>
                    <a:pt x="660" y="10590"/>
                  </a:lnTo>
                  <a:lnTo>
                    <a:pt x="811" y="10700"/>
                  </a:lnTo>
                  <a:lnTo>
                    <a:pt x="981" y="10811"/>
                  </a:lnTo>
                  <a:lnTo>
                    <a:pt x="1208" y="10888"/>
                  </a:lnTo>
                  <a:lnTo>
                    <a:pt x="1453" y="10954"/>
                  </a:lnTo>
                  <a:lnTo>
                    <a:pt x="1718" y="11020"/>
                  </a:lnTo>
                  <a:lnTo>
                    <a:pt x="1963" y="11064"/>
                  </a:lnTo>
                  <a:lnTo>
                    <a:pt x="2265" y="11086"/>
                  </a:lnTo>
                  <a:lnTo>
                    <a:pt x="2548" y="11064"/>
                  </a:lnTo>
                  <a:lnTo>
                    <a:pt x="2794" y="11042"/>
                  </a:lnTo>
                  <a:lnTo>
                    <a:pt x="3096" y="10976"/>
                  </a:lnTo>
                  <a:lnTo>
                    <a:pt x="3341" y="10888"/>
                  </a:lnTo>
                  <a:lnTo>
                    <a:pt x="3606" y="10766"/>
                  </a:lnTo>
                  <a:lnTo>
                    <a:pt x="3813" y="10590"/>
                  </a:lnTo>
                  <a:close/>
                </a:path>
              </a:pathLst>
            </a:custGeom>
            <a:solidFill>
              <a:srgbClr val="E1E4D1"/>
            </a:solidFill>
            <a:ln w="28575">
              <a:solidFill>
                <a:schemeClr val="bg2"/>
              </a:solidFill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7206" name="Text Box 38"/>
            <p:cNvSpPr txBox="1">
              <a:spLocks noChangeAspect="1" noChangeArrowheads="1"/>
            </p:cNvSpPr>
            <p:nvPr/>
          </p:nvSpPr>
          <p:spPr bwMode="blackWhite">
            <a:xfrm>
              <a:off x="1027" y="2578"/>
              <a:ext cx="10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  <a:flatTx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ru-RU" sz="2400" b="1" dirty="0">
                  <a:solidFill>
                    <a:srgbClr val="284C6A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  <a:cs typeface="+mn-cs"/>
                </a:rPr>
                <a:t>выяснил</a:t>
              </a:r>
            </a:p>
          </p:txBody>
        </p:sp>
      </p:grpSp>
      <p:sp>
        <p:nvSpPr>
          <p:cNvPr id="7181" name="Rectangle 13"/>
          <p:cNvSpPr>
            <a:spLocks noGrp="1" noChangeArrowheads="1"/>
          </p:cNvSpPr>
          <p:nvPr>
            <p:ph type="title"/>
          </p:nvPr>
        </p:nvSpPr>
        <p:spPr>
          <a:xfrm>
            <a:off x="1763713" y="260350"/>
            <a:ext cx="5616575" cy="574675"/>
          </a:xfrm>
        </p:spPr>
        <p:txBody>
          <a:bodyPr>
            <a:no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ru-RU" dirty="0" smtClean="0"/>
              <a:t>На этом уроке я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75" y="357188"/>
            <a:ext cx="7772400" cy="14700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effectLst>
                  <a:glow rad="63500">
                    <a:srgbClr val="FDE8D7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Осмысление домашнего задания</a:t>
            </a:r>
          </a:p>
        </p:txBody>
      </p:sp>
      <p:pic>
        <p:nvPicPr>
          <p:cNvPr id="5" name="Picture 5" descr="C:\Users\LUDA\Pictures\MH90028093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357554" y="2143116"/>
            <a:ext cx="2357454" cy="3095625"/>
          </a:xfrm>
          <a:prstGeom prst="rect">
            <a:avLst/>
          </a:prstGeom>
          <a:noFill/>
          <a:effectLst>
            <a:softEdge rad="127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Выполните упражнения 591 (1):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963" name="Содержимое 2"/>
          <p:cNvSpPr>
            <a:spLocks noGrp="1"/>
          </p:cNvSpPr>
          <p:nvPr>
            <p:ph idx="1"/>
          </p:nvPr>
        </p:nvSpPr>
        <p:spPr>
          <a:xfrm>
            <a:off x="285750" y="1214438"/>
            <a:ext cx="8572500" cy="1757362"/>
          </a:xfrm>
        </p:spPr>
        <p:txBody>
          <a:bodyPr/>
          <a:lstStyle/>
          <a:p>
            <a:pPr marL="0" indent="0" algn="just" eaLnBrk="1" hangingPunct="1">
              <a:buFontTx/>
              <a:buNone/>
            </a:pPr>
            <a:r>
              <a:rPr lang="ru-RU" smtClean="0">
                <a:latin typeface="Arial" charset="0"/>
                <a:cs typeface="Arial" charset="0"/>
              </a:rPr>
              <a:t>составьте и запишите словосочетания с данными словами, объяснить написание гласных  в корнях с чередованием.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1285875" y="2571750"/>
            <a:ext cx="6900863" cy="757238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  <a:hlinkClick r:id="rId3"/>
              </a:rPr>
              <a:t>http://smallbay.ru/kustodiev.html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72547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Б.М.Кустодиев. Ярмарка. 1906</a:t>
            </a:r>
            <a:endParaRPr lang="ru-RU" dirty="0"/>
          </a:p>
        </p:txBody>
      </p:sp>
      <p:pic>
        <p:nvPicPr>
          <p:cNvPr id="1026" name="Picture 2" descr="C:\Users\LUDA\Desktop\Кустодиев. Ярмарка. 1906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57250" y="785813"/>
            <a:ext cx="7716838" cy="585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err="1" smtClean="0"/>
              <a:t>Интернет-источники</a:t>
            </a:r>
            <a:endParaRPr lang="ru-RU" dirty="0"/>
          </a:p>
        </p:txBody>
      </p:sp>
      <p:sp>
        <p:nvSpPr>
          <p:cNvPr id="4301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  <a:hlinkClick r:id="rId2"/>
              </a:rPr>
              <a:t>http://gotowall.ru/f/3/masha_i_medved_1920x1200.jpg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  <a:hlinkClick r:id="rId3"/>
              </a:rPr>
              <a:t>http://office.microsoft.com/ru-ru/images/results.aspx?qu=%D0%BF%D1%82%D0%B8%D1%86%D1%8B&amp;ex=1#ai:MC900280936|mt:1|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>
              <a:defRPr/>
            </a:pPr>
            <a:r>
              <a:rPr lang="ru-RU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  <a:hlinkClick r:id="rId4"/>
              </a:rPr>
              <a:t>http://smallbay.ru/kustodiev.html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Oval 2"/>
          <p:cNvSpPr>
            <a:spLocks noChangeArrowheads="1"/>
          </p:cNvSpPr>
          <p:nvPr/>
        </p:nvSpPr>
        <p:spPr bwMode="auto">
          <a:xfrm>
            <a:off x="2786063" y="4500563"/>
            <a:ext cx="3600450" cy="1368425"/>
          </a:xfrm>
          <a:prstGeom prst="ellipse">
            <a:avLst/>
          </a:prstGeom>
          <a:gradFill rotWithShape="1">
            <a:gsLst>
              <a:gs pos="0">
                <a:srgbClr val="E1FFFF">
                  <a:alpha val="62999"/>
                </a:srgbClr>
              </a:gs>
              <a:gs pos="100000">
                <a:srgbClr val="F3EBDD">
                  <a:alpha val="50000"/>
                </a:srgbClr>
              </a:gs>
            </a:gsLst>
            <a:lin ang="5400000" scaled="1"/>
          </a:gradFill>
          <a:ln w="9525">
            <a:solidFill>
              <a:srgbClr val="969696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28708" name="Oval 4"/>
          <p:cNvSpPr>
            <a:spLocks noChangeArrowheads="1"/>
          </p:cNvSpPr>
          <p:nvPr/>
        </p:nvSpPr>
        <p:spPr bwMode="auto">
          <a:xfrm>
            <a:off x="4786313" y="2714625"/>
            <a:ext cx="4103687" cy="1368425"/>
          </a:xfrm>
          <a:prstGeom prst="ellipse">
            <a:avLst/>
          </a:prstGeom>
          <a:gradFill rotWithShape="1">
            <a:gsLst>
              <a:gs pos="0">
                <a:srgbClr val="E1FFFF">
                  <a:alpha val="62999"/>
                </a:srgbClr>
              </a:gs>
              <a:gs pos="100000">
                <a:srgbClr val="F3EBDD">
                  <a:alpha val="50000"/>
                </a:srgbClr>
              </a:gs>
            </a:gsLst>
            <a:path path="rect">
              <a:fillToRect t="100000" r="100000"/>
            </a:path>
          </a:gradFill>
          <a:ln w="9525">
            <a:solidFill>
              <a:srgbClr val="969696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28709" name="Oval 5"/>
          <p:cNvSpPr>
            <a:spLocks noChangeArrowheads="1"/>
          </p:cNvSpPr>
          <p:nvPr/>
        </p:nvSpPr>
        <p:spPr bwMode="auto">
          <a:xfrm>
            <a:off x="500063" y="2714625"/>
            <a:ext cx="3816350" cy="1368425"/>
          </a:xfrm>
          <a:prstGeom prst="ellipse">
            <a:avLst/>
          </a:prstGeom>
          <a:gradFill rotWithShape="1">
            <a:gsLst>
              <a:gs pos="0">
                <a:srgbClr val="E1FFFF">
                  <a:alpha val="62999"/>
                </a:srgbClr>
              </a:gs>
              <a:gs pos="100000">
                <a:srgbClr val="F3EBDD">
                  <a:alpha val="50000"/>
                </a:srgbClr>
              </a:gs>
            </a:gsLst>
            <a:path path="rect">
              <a:fillToRect l="100000" t="100000"/>
            </a:path>
          </a:gradFill>
          <a:ln w="9525">
            <a:solidFill>
              <a:srgbClr val="969696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28710" name="Rectangle 6"/>
          <p:cNvSpPr>
            <a:spLocks noGrp="1" noChangeArrowheads="1"/>
          </p:cNvSpPr>
          <p:nvPr>
            <p:ph type="title"/>
          </p:nvPr>
        </p:nvSpPr>
        <p:spPr>
          <a:xfrm>
            <a:off x="642910" y="571480"/>
            <a:ext cx="8077200" cy="914400"/>
          </a:xfrm>
        </p:spPr>
        <p:txBody>
          <a:bodyPr>
            <a:normAutofit fontScale="9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ru-RU" sz="4000" b="1" i="1" dirty="0" smtClean="0">
                <a:latin typeface="Arial" pitchFamily="34" charset="0"/>
                <a:cs typeface="Arial" pitchFamily="34" charset="0"/>
              </a:rPr>
              <a:t>Безударная гласная в корне слова </a:t>
            </a:r>
          </a:p>
        </p:txBody>
      </p:sp>
      <p:sp>
        <p:nvSpPr>
          <p:cNvPr id="32871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857500" y="4714875"/>
            <a:ext cx="3457575" cy="1000125"/>
          </a:xfrm>
        </p:spPr>
        <p:txBody>
          <a:bodyPr rtlCol="0">
            <a:normAutofit lnSpcReduction="10000"/>
          </a:bodyPr>
          <a:lstStyle/>
          <a:p>
            <a:pPr marL="0" indent="0" algn="ctr" eaLnBrk="1" fontAlgn="auto" hangingPunct="1">
              <a:lnSpc>
                <a:spcPct val="85000"/>
              </a:lnSpc>
              <a:spcAft>
                <a:spcPts val="0"/>
              </a:spcAft>
              <a:buFontTx/>
              <a:buNone/>
              <a:defRPr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 корне </a:t>
            </a:r>
          </a:p>
          <a:p>
            <a:pPr marL="0" indent="0" algn="ctr" eaLnBrk="1" fontAlgn="auto" hangingPunct="1">
              <a:lnSpc>
                <a:spcPct val="85000"/>
              </a:lnSpc>
              <a:spcAft>
                <a:spcPts val="0"/>
              </a:spcAft>
              <a:buFontTx/>
              <a:buNone/>
              <a:defRPr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 чередованием</a:t>
            </a:r>
            <a:endParaRPr lang="ru-RU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8713" name="Rectangle 9"/>
          <p:cNvSpPr>
            <a:spLocks noChangeArrowheads="1"/>
          </p:cNvSpPr>
          <p:nvPr/>
        </p:nvSpPr>
        <p:spPr bwMode="auto">
          <a:xfrm>
            <a:off x="571500" y="2928938"/>
            <a:ext cx="36703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fontAlgn="auto">
              <a:lnSpc>
                <a:spcPct val="85000"/>
              </a:lnSpc>
              <a:spcBef>
                <a:spcPct val="20000"/>
              </a:spcBef>
              <a:spcAft>
                <a:spcPts val="0"/>
              </a:spcAft>
              <a:buClr>
                <a:schemeClr val="bg2"/>
              </a:buClr>
              <a:defRPr/>
            </a:pPr>
            <a:r>
              <a:rPr lang="ru-RU" sz="32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Проверяемая</a:t>
            </a:r>
          </a:p>
          <a:p>
            <a:pPr algn="ctr" fontAlgn="auto">
              <a:lnSpc>
                <a:spcPct val="85000"/>
              </a:lnSpc>
              <a:spcBef>
                <a:spcPct val="20000"/>
              </a:spcBef>
              <a:spcAft>
                <a:spcPts val="0"/>
              </a:spcAft>
              <a:buClr>
                <a:schemeClr val="bg2"/>
              </a:buClr>
              <a:defRPr/>
            </a:pPr>
            <a:r>
              <a:rPr lang="ru-RU" sz="32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ударением</a:t>
            </a:r>
          </a:p>
        </p:txBody>
      </p:sp>
      <p:sp>
        <p:nvSpPr>
          <p:cNvPr id="328714" name="Rectangle 10"/>
          <p:cNvSpPr>
            <a:spLocks noChangeArrowheads="1"/>
          </p:cNvSpPr>
          <p:nvPr/>
        </p:nvSpPr>
        <p:spPr bwMode="auto">
          <a:xfrm>
            <a:off x="5214938" y="3143250"/>
            <a:ext cx="338455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fontAlgn="auto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bg2"/>
              </a:buClr>
              <a:defRPr/>
            </a:pPr>
            <a:r>
              <a:rPr lang="ru-RU" sz="32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Непроверяемая </a:t>
            </a:r>
          </a:p>
        </p:txBody>
      </p:sp>
      <p:sp>
        <p:nvSpPr>
          <p:cNvPr id="328715" name="Line 11"/>
          <p:cNvSpPr>
            <a:spLocks noChangeShapeType="1"/>
          </p:cNvSpPr>
          <p:nvPr/>
        </p:nvSpPr>
        <p:spPr bwMode="auto">
          <a:xfrm flipH="1">
            <a:off x="2428875" y="1571625"/>
            <a:ext cx="1400175" cy="1071563"/>
          </a:xfrm>
          <a:prstGeom prst="line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  <a:round/>
            <a:headEnd/>
            <a:tailEnd type="stealth" w="med" len="med"/>
          </a:ln>
          <a:effectLst/>
        </p:spPr>
        <p:txBody>
          <a:bodyPr wrap="none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328716" name="Line 12"/>
          <p:cNvSpPr>
            <a:spLocks noChangeShapeType="1"/>
          </p:cNvSpPr>
          <p:nvPr/>
        </p:nvSpPr>
        <p:spPr bwMode="auto">
          <a:xfrm>
            <a:off x="5286375" y="1571625"/>
            <a:ext cx="1428750" cy="1071563"/>
          </a:xfrm>
          <a:prstGeom prst="line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  <a:round/>
            <a:headEnd/>
            <a:tailEnd type="stealth" w="med" len="med"/>
          </a:ln>
          <a:effectLst/>
        </p:spPr>
        <p:txBody>
          <a:bodyPr wrap="none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328718" name="Line 14"/>
          <p:cNvSpPr>
            <a:spLocks noChangeShapeType="1"/>
          </p:cNvSpPr>
          <p:nvPr/>
        </p:nvSpPr>
        <p:spPr bwMode="auto">
          <a:xfrm flipH="1">
            <a:off x="4572000" y="1571625"/>
            <a:ext cx="0" cy="2555875"/>
          </a:xfrm>
          <a:prstGeom prst="line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  <a:round/>
            <a:headEnd/>
            <a:tailEnd type="stealth" w="med" len="med"/>
          </a:ln>
          <a:effectLst/>
        </p:spPr>
        <p:txBody>
          <a:bodyPr wrap="none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28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287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287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87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8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28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287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287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28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28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8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28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287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287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28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28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28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287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287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28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28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28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28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287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287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28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28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28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287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287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287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287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287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287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287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287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287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287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3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3" dur="500" fill="hold"/>
                                        <p:tgtEl>
                                          <p:spTgt spid="3287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4" dur="500" fill="hold"/>
                                        <p:tgtEl>
                                          <p:spTgt spid="3287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5" dur="500" fill="hold"/>
                                        <p:tgtEl>
                                          <p:spTgt spid="3287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76" dur="500" fill="hold"/>
                                        <p:tgtEl>
                                          <p:spTgt spid="3287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3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8" dur="500" fill="hold"/>
                                        <p:tgtEl>
                                          <p:spTgt spid="3287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9" dur="500" fill="hold"/>
                                        <p:tgtEl>
                                          <p:spTgt spid="3287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0" dur="500" fill="hold"/>
                                        <p:tgtEl>
                                          <p:spTgt spid="3287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3287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23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3" dur="500" fill="hold"/>
                                        <p:tgtEl>
                                          <p:spTgt spid="3287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4" dur="500" fill="hold"/>
                                        <p:tgtEl>
                                          <p:spTgt spid="3287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5" dur="500" fill="hold"/>
                                        <p:tgtEl>
                                          <p:spTgt spid="32870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3287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9" dur="2000" fill="hold"/>
                                        <p:tgtEl>
                                          <p:spTgt spid="3287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0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1" dur="2000" fill="hold"/>
                                        <p:tgtEl>
                                          <p:spTgt spid="3287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2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3" dur="2000" fill="hold"/>
                                        <p:tgtEl>
                                          <p:spTgt spid="32870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706" grpId="0" animBg="1"/>
      <p:bldP spid="328706" grpId="1" animBg="1"/>
      <p:bldP spid="328706" grpId="2" animBg="1"/>
      <p:bldP spid="328708" grpId="0" animBg="1"/>
      <p:bldP spid="328709" grpId="0" animBg="1"/>
      <p:bldP spid="328711" grpId="0" build="p"/>
      <p:bldP spid="328711" grpId="1" build="p"/>
      <p:bldP spid="328711" grpId="2" build="p"/>
      <p:bldP spid="328713" grpId="0"/>
      <p:bldP spid="3287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08439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900" b="1" i="1" u="sng" dirty="0" smtClean="0">
                <a:latin typeface="Arial" pitchFamily="34" charset="0"/>
                <a:cs typeface="Arial" pitchFamily="34" charset="0"/>
              </a:rPr>
              <a:t>Правописание</a:t>
            </a:r>
            <a:r>
              <a:rPr lang="ru-RU" b="1" i="1" u="sng" dirty="0" smtClean="0"/>
              <a:t> чередующих гласных в корне  </a:t>
            </a:r>
            <a:br>
              <a:rPr lang="ru-RU" b="1" i="1" u="sng" dirty="0" smtClean="0"/>
            </a:br>
            <a:r>
              <a:rPr lang="ru-RU" b="1" i="1" u="sng" dirty="0" smtClean="0"/>
              <a:t>-лаг- — -лож-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500306"/>
            <a:ext cx="7072362" cy="3000396"/>
          </a:xfrm>
        </p:spPr>
        <p:txBody>
          <a:bodyPr>
            <a:noAutofit/>
          </a:bodyPr>
          <a:lstStyle/>
          <a:p>
            <a:pPr algn="l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Предлагать, предложить, </a:t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слагать, сложение,  </a:t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прилагать, приложить.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428625" y="285750"/>
            <a:ext cx="8229600" cy="2214563"/>
          </a:xfrm>
        </p:spPr>
        <p:txBody>
          <a:bodyPr/>
          <a:lstStyle/>
          <a:p>
            <a:pPr algn="just" eaLnBrk="1" hangingPunct="1"/>
            <a:r>
              <a:rPr lang="ru-RU" sz="2400" smtClean="0">
                <a:latin typeface="Arial" charset="0"/>
                <a:cs typeface="Arial" charset="0"/>
              </a:rPr>
              <a:t>Выделите в словах корни.</a:t>
            </a:r>
          </a:p>
          <a:p>
            <a:pPr algn="just" eaLnBrk="1" hangingPunct="1"/>
            <a:r>
              <a:rPr lang="ru-RU" sz="2400" smtClean="0">
                <a:latin typeface="Arial" charset="0"/>
                <a:cs typeface="Arial" charset="0"/>
              </a:rPr>
              <a:t>Распределите слова в два столбика.</a:t>
            </a:r>
          </a:p>
          <a:p>
            <a:pPr algn="just" eaLnBrk="1" hangingPunct="1"/>
            <a:r>
              <a:rPr lang="ru-RU" sz="2400" smtClean="0">
                <a:latin typeface="Arial" charset="0"/>
                <a:cs typeface="Arial" charset="0"/>
              </a:rPr>
              <a:t>Выделите суффиксы после корня, подчеркните конечный согласный корня.</a:t>
            </a:r>
          </a:p>
          <a:p>
            <a:pPr algn="just" eaLnBrk="1" hangingPunct="1"/>
            <a:r>
              <a:rPr lang="ru-RU" sz="2400" smtClean="0">
                <a:latin typeface="Arial" charset="0"/>
                <a:cs typeface="Arial" charset="0"/>
              </a:rPr>
              <a:t>Выявите закономерность.</a:t>
            </a:r>
          </a:p>
          <a:p>
            <a:pPr algn="just" eaLnBrk="1" hangingPunct="1"/>
            <a:endParaRPr lang="ru-RU" sz="2400" smtClean="0"/>
          </a:p>
        </p:txBody>
      </p:sp>
      <p:sp>
        <p:nvSpPr>
          <p:cNvPr id="4" name="AutoShape 7">
            <a:hlinkClick r:id="rId3" action="ppaction://hlinksldjump" highlightClick="1"/>
          </p:cNvPr>
          <p:cNvSpPr>
            <a:spLocks noChangeAspect="1" noChangeArrowheads="1"/>
          </p:cNvSpPr>
          <p:nvPr/>
        </p:nvSpPr>
        <p:spPr bwMode="auto">
          <a:xfrm>
            <a:off x="8172450" y="5876925"/>
            <a:ext cx="677863" cy="669925"/>
          </a:xfrm>
          <a:prstGeom prst="actionButtonBlank">
            <a:avLst/>
          </a:prstGeom>
          <a:solidFill>
            <a:srgbClr val="E2D0B0"/>
          </a:solidFill>
          <a:ln w="9525">
            <a:solidFill>
              <a:srgbClr val="DECAA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B7A17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►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5875" name="Picture 3" descr="2yellow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43125" y="2071688"/>
            <a:ext cx="507682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5876" name="Picture 4" descr="1yellow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143125" y="2071688"/>
            <a:ext cx="507682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5877" name="Picture 5" descr="30seconds_yellow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143125" y="2071688"/>
            <a:ext cx="507682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5878" name="Picture 6" descr="00seconds_yellow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143125" y="2071688"/>
            <a:ext cx="507682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5879" name="AutoShape 7">
            <a:hlinkClick r:id="" action="ppaction://hlinkshowjump?jump=previousslide" highlightClick="1"/>
          </p:cNvPr>
          <p:cNvSpPr>
            <a:spLocks noChangeAspect="1" noChangeArrowheads="1"/>
          </p:cNvSpPr>
          <p:nvPr/>
        </p:nvSpPr>
        <p:spPr bwMode="auto">
          <a:xfrm>
            <a:off x="8172450" y="5876925"/>
            <a:ext cx="677863" cy="669925"/>
          </a:xfrm>
          <a:prstGeom prst="actionButtonBlank">
            <a:avLst/>
          </a:prstGeom>
          <a:solidFill>
            <a:srgbClr val="E2D0B0"/>
          </a:solidFill>
          <a:ln w="9525">
            <a:solidFill>
              <a:srgbClr val="DECAA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B7A17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►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0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90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714620"/>
            <a:ext cx="8229600" cy="3000396"/>
          </a:xfrm>
        </p:spPr>
        <p:txBody>
          <a:bodyPr>
            <a:noAutofit/>
          </a:bodyPr>
          <a:lstStyle/>
          <a:p>
            <a:pPr algn="l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Предлагать — предложить, </a:t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слагать — сложение,  </a:t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прилагать — приложить.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428625" y="285750"/>
            <a:ext cx="8229600" cy="2214563"/>
          </a:xfrm>
        </p:spPr>
        <p:txBody>
          <a:bodyPr/>
          <a:lstStyle/>
          <a:p>
            <a:pPr algn="just" eaLnBrk="1" hangingPunct="1"/>
            <a:r>
              <a:rPr lang="ru-RU" sz="2400" smtClean="0">
                <a:latin typeface="Arial" charset="0"/>
                <a:cs typeface="Arial" charset="0"/>
              </a:rPr>
              <a:t>Выделите в словах корни.</a:t>
            </a:r>
          </a:p>
          <a:p>
            <a:pPr algn="just" eaLnBrk="1" hangingPunct="1"/>
            <a:r>
              <a:rPr lang="ru-RU" sz="2400" smtClean="0">
                <a:latin typeface="Arial" charset="0"/>
                <a:cs typeface="Arial" charset="0"/>
              </a:rPr>
              <a:t>Распределите слова в два столбика.</a:t>
            </a:r>
          </a:p>
          <a:p>
            <a:pPr algn="just" eaLnBrk="1" hangingPunct="1"/>
            <a:r>
              <a:rPr lang="ru-RU" sz="2400" smtClean="0">
                <a:latin typeface="Arial" charset="0"/>
                <a:cs typeface="Arial" charset="0"/>
              </a:rPr>
              <a:t>Выделите суффиксы после корня, подчеркните конечный согласный корня.</a:t>
            </a:r>
          </a:p>
          <a:p>
            <a:pPr algn="just" eaLnBrk="1" hangingPunct="1"/>
            <a:r>
              <a:rPr lang="ru-RU" sz="2400" smtClean="0">
                <a:latin typeface="Arial" charset="0"/>
                <a:cs typeface="Arial" charset="0"/>
              </a:rPr>
              <a:t>Выявите закономерность.</a:t>
            </a:r>
          </a:p>
          <a:p>
            <a:pPr algn="just" eaLnBrk="1" hangingPunct="1"/>
            <a:endParaRPr lang="ru-RU" sz="2400" smtClean="0"/>
          </a:p>
        </p:txBody>
      </p:sp>
      <p:sp>
        <p:nvSpPr>
          <p:cNvPr id="4" name="Arc 108"/>
          <p:cNvSpPr>
            <a:spLocks noChangeAspect="1"/>
          </p:cNvSpPr>
          <p:nvPr/>
        </p:nvSpPr>
        <p:spPr bwMode="auto">
          <a:xfrm rot="18358647">
            <a:off x="2183607" y="2709069"/>
            <a:ext cx="531812" cy="723900"/>
          </a:xfrm>
          <a:custGeom>
            <a:avLst/>
            <a:gdLst>
              <a:gd name="G0" fmla="+- 1024 0 0"/>
              <a:gd name="G1" fmla="+- 21600 0 0"/>
              <a:gd name="G2" fmla="+- 21600 0 0"/>
              <a:gd name="T0" fmla="*/ 0 w 22624"/>
              <a:gd name="T1" fmla="*/ 24 h 31139"/>
              <a:gd name="T2" fmla="*/ 20403 w 22624"/>
              <a:gd name="T3" fmla="*/ 31139 h 31139"/>
              <a:gd name="T4" fmla="*/ 1024 w 22624"/>
              <a:gd name="T5" fmla="*/ 21600 h 31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624" h="31139" fill="none" extrusionOk="0">
                <a:moveTo>
                  <a:pt x="0" y="24"/>
                </a:moveTo>
                <a:cubicBezTo>
                  <a:pt x="341" y="8"/>
                  <a:pt x="682" y="-1"/>
                  <a:pt x="1024" y="0"/>
                </a:cubicBezTo>
                <a:cubicBezTo>
                  <a:pt x="12953" y="0"/>
                  <a:pt x="22624" y="9670"/>
                  <a:pt x="22624" y="21600"/>
                </a:cubicBezTo>
                <a:cubicBezTo>
                  <a:pt x="22624" y="24907"/>
                  <a:pt x="21864" y="28171"/>
                  <a:pt x="20403" y="31139"/>
                </a:cubicBezTo>
              </a:path>
              <a:path w="22624" h="31139" stroke="0" extrusionOk="0">
                <a:moveTo>
                  <a:pt x="0" y="24"/>
                </a:moveTo>
                <a:cubicBezTo>
                  <a:pt x="341" y="8"/>
                  <a:pt x="682" y="-1"/>
                  <a:pt x="1024" y="0"/>
                </a:cubicBezTo>
                <a:cubicBezTo>
                  <a:pt x="12953" y="0"/>
                  <a:pt x="22624" y="9670"/>
                  <a:pt x="22624" y="21600"/>
                </a:cubicBezTo>
                <a:cubicBezTo>
                  <a:pt x="22624" y="24907"/>
                  <a:pt x="21864" y="28171"/>
                  <a:pt x="20403" y="31139"/>
                </a:cubicBezTo>
                <a:lnTo>
                  <a:pt x="1024" y="21600"/>
                </a:lnTo>
                <a:close/>
              </a:path>
            </a:pathLst>
          </a:custGeom>
          <a:noFill/>
          <a:ln w="57150">
            <a:solidFill>
              <a:schemeClr val="accent5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Arc 108"/>
          <p:cNvSpPr>
            <a:spLocks noChangeAspect="1"/>
          </p:cNvSpPr>
          <p:nvPr/>
        </p:nvSpPr>
        <p:spPr bwMode="auto">
          <a:xfrm rot="18358647">
            <a:off x="1173957" y="3713956"/>
            <a:ext cx="533400" cy="703263"/>
          </a:xfrm>
          <a:custGeom>
            <a:avLst/>
            <a:gdLst>
              <a:gd name="G0" fmla="+- 1024 0 0"/>
              <a:gd name="G1" fmla="+- 21600 0 0"/>
              <a:gd name="G2" fmla="+- 21600 0 0"/>
              <a:gd name="T0" fmla="*/ 0 w 22624"/>
              <a:gd name="T1" fmla="*/ 24 h 31139"/>
              <a:gd name="T2" fmla="*/ 20403 w 22624"/>
              <a:gd name="T3" fmla="*/ 31139 h 31139"/>
              <a:gd name="T4" fmla="*/ 1024 w 22624"/>
              <a:gd name="T5" fmla="*/ 21600 h 31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624" h="31139" fill="none" extrusionOk="0">
                <a:moveTo>
                  <a:pt x="0" y="24"/>
                </a:moveTo>
                <a:cubicBezTo>
                  <a:pt x="341" y="8"/>
                  <a:pt x="682" y="-1"/>
                  <a:pt x="1024" y="0"/>
                </a:cubicBezTo>
                <a:cubicBezTo>
                  <a:pt x="12953" y="0"/>
                  <a:pt x="22624" y="9670"/>
                  <a:pt x="22624" y="21600"/>
                </a:cubicBezTo>
                <a:cubicBezTo>
                  <a:pt x="22624" y="24907"/>
                  <a:pt x="21864" y="28171"/>
                  <a:pt x="20403" y="31139"/>
                </a:cubicBezTo>
              </a:path>
              <a:path w="22624" h="31139" stroke="0" extrusionOk="0">
                <a:moveTo>
                  <a:pt x="0" y="24"/>
                </a:moveTo>
                <a:cubicBezTo>
                  <a:pt x="341" y="8"/>
                  <a:pt x="682" y="-1"/>
                  <a:pt x="1024" y="0"/>
                </a:cubicBezTo>
                <a:cubicBezTo>
                  <a:pt x="12953" y="0"/>
                  <a:pt x="22624" y="9670"/>
                  <a:pt x="22624" y="21600"/>
                </a:cubicBezTo>
                <a:cubicBezTo>
                  <a:pt x="22624" y="24907"/>
                  <a:pt x="21864" y="28171"/>
                  <a:pt x="20403" y="31139"/>
                </a:cubicBezTo>
                <a:lnTo>
                  <a:pt x="1024" y="21600"/>
                </a:lnTo>
                <a:close/>
              </a:path>
            </a:pathLst>
          </a:custGeom>
          <a:noFill/>
          <a:ln w="57150">
            <a:solidFill>
              <a:schemeClr val="accent5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6" name="Arc 108"/>
          <p:cNvSpPr>
            <a:spLocks noChangeAspect="1"/>
          </p:cNvSpPr>
          <p:nvPr/>
        </p:nvSpPr>
        <p:spPr bwMode="auto">
          <a:xfrm rot="18358647">
            <a:off x="1745457" y="4714081"/>
            <a:ext cx="533400" cy="703263"/>
          </a:xfrm>
          <a:custGeom>
            <a:avLst/>
            <a:gdLst>
              <a:gd name="G0" fmla="+- 1024 0 0"/>
              <a:gd name="G1" fmla="+- 21600 0 0"/>
              <a:gd name="G2" fmla="+- 21600 0 0"/>
              <a:gd name="T0" fmla="*/ 0 w 22624"/>
              <a:gd name="T1" fmla="*/ 24 h 31139"/>
              <a:gd name="T2" fmla="*/ 20403 w 22624"/>
              <a:gd name="T3" fmla="*/ 31139 h 31139"/>
              <a:gd name="T4" fmla="*/ 1024 w 22624"/>
              <a:gd name="T5" fmla="*/ 21600 h 31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624" h="31139" fill="none" extrusionOk="0">
                <a:moveTo>
                  <a:pt x="0" y="24"/>
                </a:moveTo>
                <a:cubicBezTo>
                  <a:pt x="341" y="8"/>
                  <a:pt x="682" y="-1"/>
                  <a:pt x="1024" y="0"/>
                </a:cubicBezTo>
                <a:cubicBezTo>
                  <a:pt x="12953" y="0"/>
                  <a:pt x="22624" y="9670"/>
                  <a:pt x="22624" y="21600"/>
                </a:cubicBezTo>
                <a:cubicBezTo>
                  <a:pt x="22624" y="24907"/>
                  <a:pt x="21864" y="28171"/>
                  <a:pt x="20403" y="31139"/>
                </a:cubicBezTo>
              </a:path>
              <a:path w="22624" h="31139" stroke="0" extrusionOk="0">
                <a:moveTo>
                  <a:pt x="0" y="24"/>
                </a:moveTo>
                <a:cubicBezTo>
                  <a:pt x="341" y="8"/>
                  <a:pt x="682" y="-1"/>
                  <a:pt x="1024" y="0"/>
                </a:cubicBezTo>
                <a:cubicBezTo>
                  <a:pt x="12953" y="0"/>
                  <a:pt x="22624" y="9670"/>
                  <a:pt x="22624" y="21600"/>
                </a:cubicBezTo>
                <a:cubicBezTo>
                  <a:pt x="22624" y="24907"/>
                  <a:pt x="21864" y="28171"/>
                  <a:pt x="20403" y="31139"/>
                </a:cubicBezTo>
                <a:lnTo>
                  <a:pt x="1024" y="21600"/>
                </a:lnTo>
                <a:close/>
              </a:path>
            </a:pathLst>
          </a:custGeom>
          <a:noFill/>
          <a:ln w="57150">
            <a:solidFill>
              <a:schemeClr val="accent5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7" name="Arc 108"/>
          <p:cNvSpPr>
            <a:spLocks noChangeAspect="1"/>
          </p:cNvSpPr>
          <p:nvPr/>
        </p:nvSpPr>
        <p:spPr bwMode="auto">
          <a:xfrm rot="18358647">
            <a:off x="6031707" y="2713831"/>
            <a:ext cx="533400" cy="703263"/>
          </a:xfrm>
          <a:custGeom>
            <a:avLst/>
            <a:gdLst>
              <a:gd name="G0" fmla="+- 1024 0 0"/>
              <a:gd name="G1" fmla="+- 21600 0 0"/>
              <a:gd name="G2" fmla="+- 21600 0 0"/>
              <a:gd name="T0" fmla="*/ 0 w 22624"/>
              <a:gd name="T1" fmla="*/ 24 h 31139"/>
              <a:gd name="T2" fmla="*/ 20403 w 22624"/>
              <a:gd name="T3" fmla="*/ 31139 h 31139"/>
              <a:gd name="T4" fmla="*/ 1024 w 22624"/>
              <a:gd name="T5" fmla="*/ 21600 h 31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624" h="31139" fill="none" extrusionOk="0">
                <a:moveTo>
                  <a:pt x="0" y="24"/>
                </a:moveTo>
                <a:cubicBezTo>
                  <a:pt x="341" y="8"/>
                  <a:pt x="682" y="-1"/>
                  <a:pt x="1024" y="0"/>
                </a:cubicBezTo>
                <a:cubicBezTo>
                  <a:pt x="12953" y="0"/>
                  <a:pt x="22624" y="9670"/>
                  <a:pt x="22624" y="21600"/>
                </a:cubicBezTo>
                <a:cubicBezTo>
                  <a:pt x="22624" y="24907"/>
                  <a:pt x="21864" y="28171"/>
                  <a:pt x="20403" y="31139"/>
                </a:cubicBezTo>
              </a:path>
              <a:path w="22624" h="31139" stroke="0" extrusionOk="0">
                <a:moveTo>
                  <a:pt x="0" y="24"/>
                </a:moveTo>
                <a:cubicBezTo>
                  <a:pt x="341" y="8"/>
                  <a:pt x="682" y="-1"/>
                  <a:pt x="1024" y="0"/>
                </a:cubicBezTo>
                <a:cubicBezTo>
                  <a:pt x="12953" y="0"/>
                  <a:pt x="22624" y="9670"/>
                  <a:pt x="22624" y="21600"/>
                </a:cubicBezTo>
                <a:cubicBezTo>
                  <a:pt x="22624" y="24907"/>
                  <a:pt x="21864" y="28171"/>
                  <a:pt x="20403" y="31139"/>
                </a:cubicBezTo>
                <a:lnTo>
                  <a:pt x="1024" y="21600"/>
                </a:lnTo>
                <a:close/>
              </a:path>
            </a:pathLst>
          </a:custGeom>
          <a:noFill/>
          <a:ln w="57150">
            <a:solidFill>
              <a:schemeClr val="accent5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8" name="Arc 108"/>
          <p:cNvSpPr>
            <a:spLocks noChangeAspect="1"/>
          </p:cNvSpPr>
          <p:nvPr/>
        </p:nvSpPr>
        <p:spPr bwMode="auto">
          <a:xfrm rot="18358647">
            <a:off x="4031457" y="3785393"/>
            <a:ext cx="533400" cy="703263"/>
          </a:xfrm>
          <a:custGeom>
            <a:avLst/>
            <a:gdLst>
              <a:gd name="G0" fmla="+- 1024 0 0"/>
              <a:gd name="G1" fmla="+- 21600 0 0"/>
              <a:gd name="G2" fmla="+- 21600 0 0"/>
              <a:gd name="T0" fmla="*/ 0 w 22624"/>
              <a:gd name="T1" fmla="*/ 24 h 31139"/>
              <a:gd name="T2" fmla="*/ 20403 w 22624"/>
              <a:gd name="T3" fmla="*/ 31139 h 31139"/>
              <a:gd name="T4" fmla="*/ 1024 w 22624"/>
              <a:gd name="T5" fmla="*/ 21600 h 31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624" h="31139" fill="none" extrusionOk="0">
                <a:moveTo>
                  <a:pt x="0" y="24"/>
                </a:moveTo>
                <a:cubicBezTo>
                  <a:pt x="341" y="8"/>
                  <a:pt x="682" y="-1"/>
                  <a:pt x="1024" y="0"/>
                </a:cubicBezTo>
                <a:cubicBezTo>
                  <a:pt x="12953" y="0"/>
                  <a:pt x="22624" y="9670"/>
                  <a:pt x="22624" y="21600"/>
                </a:cubicBezTo>
                <a:cubicBezTo>
                  <a:pt x="22624" y="24907"/>
                  <a:pt x="21864" y="28171"/>
                  <a:pt x="20403" y="31139"/>
                </a:cubicBezTo>
              </a:path>
              <a:path w="22624" h="31139" stroke="0" extrusionOk="0">
                <a:moveTo>
                  <a:pt x="0" y="24"/>
                </a:moveTo>
                <a:cubicBezTo>
                  <a:pt x="341" y="8"/>
                  <a:pt x="682" y="-1"/>
                  <a:pt x="1024" y="0"/>
                </a:cubicBezTo>
                <a:cubicBezTo>
                  <a:pt x="12953" y="0"/>
                  <a:pt x="22624" y="9670"/>
                  <a:pt x="22624" y="21600"/>
                </a:cubicBezTo>
                <a:cubicBezTo>
                  <a:pt x="22624" y="24907"/>
                  <a:pt x="21864" y="28171"/>
                  <a:pt x="20403" y="31139"/>
                </a:cubicBezTo>
                <a:lnTo>
                  <a:pt x="1024" y="21600"/>
                </a:lnTo>
                <a:close/>
              </a:path>
            </a:pathLst>
          </a:custGeom>
          <a:noFill/>
          <a:ln w="57150">
            <a:solidFill>
              <a:schemeClr val="accent5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9" name="Arc 108"/>
          <p:cNvSpPr>
            <a:spLocks noChangeAspect="1"/>
          </p:cNvSpPr>
          <p:nvPr/>
        </p:nvSpPr>
        <p:spPr bwMode="auto">
          <a:xfrm rot="18358647">
            <a:off x="5317332" y="4714081"/>
            <a:ext cx="533400" cy="703263"/>
          </a:xfrm>
          <a:custGeom>
            <a:avLst/>
            <a:gdLst>
              <a:gd name="G0" fmla="+- 1024 0 0"/>
              <a:gd name="G1" fmla="+- 21600 0 0"/>
              <a:gd name="G2" fmla="+- 21600 0 0"/>
              <a:gd name="T0" fmla="*/ 0 w 22624"/>
              <a:gd name="T1" fmla="*/ 24 h 31139"/>
              <a:gd name="T2" fmla="*/ 20403 w 22624"/>
              <a:gd name="T3" fmla="*/ 31139 h 31139"/>
              <a:gd name="T4" fmla="*/ 1024 w 22624"/>
              <a:gd name="T5" fmla="*/ 21600 h 31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624" h="31139" fill="none" extrusionOk="0">
                <a:moveTo>
                  <a:pt x="0" y="24"/>
                </a:moveTo>
                <a:cubicBezTo>
                  <a:pt x="341" y="8"/>
                  <a:pt x="682" y="-1"/>
                  <a:pt x="1024" y="0"/>
                </a:cubicBezTo>
                <a:cubicBezTo>
                  <a:pt x="12953" y="0"/>
                  <a:pt x="22624" y="9670"/>
                  <a:pt x="22624" y="21600"/>
                </a:cubicBezTo>
                <a:cubicBezTo>
                  <a:pt x="22624" y="24907"/>
                  <a:pt x="21864" y="28171"/>
                  <a:pt x="20403" y="31139"/>
                </a:cubicBezTo>
              </a:path>
              <a:path w="22624" h="31139" stroke="0" extrusionOk="0">
                <a:moveTo>
                  <a:pt x="0" y="24"/>
                </a:moveTo>
                <a:cubicBezTo>
                  <a:pt x="341" y="8"/>
                  <a:pt x="682" y="-1"/>
                  <a:pt x="1024" y="0"/>
                </a:cubicBezTo>
                <a:cubicBezTo>
                  <a:pt x="12953" y="0"/>
                  <a:pt x="22624" y="9670"/>
                  <a:pt x="22624" y="21600"/>
                </a:cubicBezTo>
                <a:cubicBezTo>
                  <a:pt x="22624" y="24907"/>
                  <a:pt x="21864" y="28171"/>
                  <a:pt x="20403" y="31139"/>
                </a:cubicBezTo>
                <a:lnTo>
                  <a:pt x="1024" y="21600"/>
                </a:lnTo>
                <a:close/>
              </a:path>
            </a:pathLst>
          </a:custGeom>
          <a:noFill/>
          <a:ln w="57150">
            <a:solidFill>
              <a:schemeClr val="accent5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grpSp>
        <p:nvGrpSpPr>
          <p:cNvPr id="3" name="Group 100"/>
          <p:cNvGrpSpPr>
            <a:grpSpLocks/>
          </p:cNvGrpSpPr>
          <p:nvPr/>
        </p:nvGrpSpPr>
        <p:grpSpPr bwMode="auto">
          <a:xfrm>
            <a:off x="2857500" y="2786063"/>
            <a:ext cx="285750" cy="287337"/>
            <a:chOff x="1610" y="1888"/>
            <a:chExt cx="545" cy="181"/>
          </a:xfrm>
        </p:grpSpPr>
        <p:sp>
          <p:nvSpPr>
            <p:cNvPr id="14374" name="Line 101"/>
            <p:cNvSpPr>
              <a:spLocks noChangeShapeType="1"/>
            </p:cNvSpPr>
            <p:nvPr/>
          </p:nvSpPr>
          <p:spPr bwMode="auto">
            <a:xfrm flipV="1">
              <a:off x="1610" y="1888"/>
              <a:ext cx="272" cy="181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4375" name="Line 102"/>
            <p:cNvSpPr>
              <a:spLocks noChangeShapeType="1"/>
            </p:cNvSpPr>
            <p:nvPr/>
          </p:nvSpPr>
          <p:spPr bwMode="auto">
            <a:xfrm>
              <a:off x="1882" y="1888"/>
              <a:ext cx="273" cy="181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ru-RU"/>
            </a:p>
          </p:txBody>
        </p:sp>
      </p:grpSp>
      <p:grpSp>
        <p:nvGrpSpPr>
          <p:cNvPr id="10" name="Group 100"/>
          <p:cNvGrpSpPr>
            <a:grpSpLocks/>
          </p:cNvGrpSpPr>
          <p:nvPr/>
        </p:nvGrpSpPr>
        <p:grpSpPr bwMode="auto">
          <a:xfrm>
            <a:off x="1785938" y="3857625"/>
            <a:ext cx="285750" cy="287338"/>
            <a:chOff x="1610" y="1888"/>
            <a:chExt cx="545" cy="181"/>
          </a:xfrm>
        </p:grpSpPr>
        <p:sp>
          <p:nvSpPr>
            <p:cNvPr id="14372" name="Line 101"/>
            <p:cNvSpPr>
              <a:spLocks noChangeShapeType="1"/>
            </p:cNvSpPr>
            <p:nvPr/>
          </p:nvSpPr>
          <p:spPr bwMode="auto">
            <a:xfrm flipV="1">
              <a:off x="1610" y="1888"/>
              <a:ext cx="272" cy="181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4373" name="Line 102"/>
            <p:cNvSpPr>
              <a:spLocks noChangeShapeType="1"/>
            </p:cNvSpPr>
            <p:nvPr/>
          </p:nvSpPr>
          <p:spPr bwMode="auto">
            <a:xfrm>
              <a:off x="1882" y="1888"/>
              <a:ext cx="273" cy="181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ru-RU"/>
            </a:p>
          </p:txBody>
        </p:sp>
      </p:grpSp>
      <p:grpSp>
        <p:nvGrpSpPr>
          <p:cNvPr id="11" name="Group 100"/>
          <p:cNvGrpSpPr>
            <a:grpSpLocks/>
          </p:cNvGrpSpPr>
          <p:nvPr/>
        </p:nvGrpSpPr>
        <p:grpSpPr bwMode="auto">
          <a:xfrm>
            <a:off x="2428875" y="4857750"/>
            <a:ext cx="285750" cy="287338"/>
            <a:chOff x="1610" y="1888"/>
            <a:chExt cx="545" cy="181"/>
          </a:xfrm>
        </p:grpSpPr>
        <p:sp>
          <p:nvSpPr>
            <p:cNvPr id="14370" name="Line 101"/>
            <p:cNvSpPr>
              <a:spLocks noChangeShapeType="1"/>
            </p:cNvSpPr>
            <p:nvPr/>
          </p:nvSpPr>
          <p:spPr bwMode="auto">
            <a:xfrm flipV="1">
              <a:off x="1610" y="1888"/>
              <a:ext cx="272" cy="181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4371" name="Line 102"/>
            <p:cNvSpPr>
              <a:spLocks noChangeShapeType="1"/>
            </p:cNvSpPr>
            <p:nvPr/>
          </p:nvSpPr>
          <p:spPr bwMode="auto">
            <a:xfrm>
              <a:off x="1882" y="1888"/>
              <a:ext cx="273" cy="181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ru-RU"/>
            </a:p>
          </p:txBody>
        </p:sp>
      </p:grpSp>
      <p:grpSp>
        <p:nvGrpSpPr>
          <p:cNvPr id="12" name="Group 100"/>
          <p:cNvGrpSpPr>
            <a:grpSpLocks/>
          </p:cNvGrpSpPr>
          <p:nvPr/>
        </p:nvGrpSpPr>
        <p:grpSpPr bwMode="auto">
          <a:xfrm>
            <a:off x="6786563" y="2786063"/>
            <a:ext cx="285750" cy="287337"/>
            <a:chOff x="1610" y="1888"/>
            <a:chExt cx="545" cy="181"/>
          </a:xfrm>
        </p:grpSpPr>
        <p:sp>
          <p:nvSpPr>
            <p:cNvPr id="14368" name="Line 101"/>
            <p:cNvSpPr>
              <a:spLocks noChangeShapeType="1"/>
            </p:cNvSpPr>
            <p:nvPr/>
          </p:nvSpPr>
          <p:spPr bwMode="auto">
            <a:xfrm flipV="1">
              <a:off x="1610" y="1888"/>
              <a:ext cx="272" cy="181"/>
            </a:xfrm>
            <a:prstGeom prst="line">
              <a:avLst/>
            </a:prstGeom>
            <a:noFill/>
            <a:ln w="57150">
              <a:solidFill>
                <a:srgbClr val="7030A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4369" name="Line 102"/>
            <p:cNvSpPr>
              <a:spLocks noChangeShapeType="1"/>
            </p:cNvSpPr>
            <p:nvPr/>
          </p:nvSpPr>
          <p:spPr bwMode="auto">
            <a:xfrm>
              <a:off x="1882" y="1888"/>
              <a:ext cx="273" cy="181"/>
            </a:xfrm>
            <a:prstGeom prst="line">
              <a:avLst/>
            </a:prstGeom>
            <a:noFill/>
            <a:ln w="57150">
              <a:solidFill>
                <a:srgbClr val="7030A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ru-RU"/>
            </a:p>
          </p:txBody>
        </p:sp>
      </p:grpSp>
      <p:grpSp>
        <p:nvGrpSpPr>
          <p:cNvPr id="13" name="Group 100"/>
          <p:cNvGrpSpPr>
            <a:grpSpLocks/>
          </p:cNvGrpSpPr>
          <p:nvPr/>
        </p:nvGrpSpPr>
        <p:grpSpPr bwMode="auto">
          <a:xfrm>
            <a:off x="4857750" y="3857625"/>
            <a:ext cx="785813" cy="287338"/>
            <a:chOff x="1610" y="1888"/>
            <a:chExt cx="545" cy="181"/>
          </a:xfrm>
        </p:grpSpPr>
        <p:sp>
          <p:nvSpPr>
            <p:cNvPr id="14366" name="Line 101"/>
            <p:cNvSpPr>
              <a:spLocks noChangeShapeType="1"/>
            </p:cNvSpPr>
            <p:nvPr/>
          </p:nvSpPr>
          <p:spPr bwMode="auto">
            <a:xfrm flipV="1">
              <a:off x="1610" y="1888"/>
              <a:ext cx="272" cy="181"/>
            </a:xfrm>
            <a:prstGeom prst="line">
              <a:avLst/>
            </a:prstGeom>
            <a:noFill/>
            <a:ln w="57150">
              <a:solidFill>
                <a:srgbClr val="7030A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4367" name="Line 102"/>
            <p:cNvSpPr>
              <a:spLocks noChangeShapeType="1"/>
            </p:cNvSpPr>
            <p:nvPr/>
          </p:nvSpPr>
          <p:spPr bwMode="auto">
            <a:xfrm>
              <a:off x="1882" y="1888"/>
              <a:ext cx="273" cy="181"/>
            </a:xfrm>
            <a:prstGeom prst="line">
              <a:avLst/>
            </a:prstGeom>
            <a:noFill/>
            <a:ln w="57150">
              <a:solidFill>
                <a:srgbClr val="7030A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ru-RU"/>
            </a:p>
          </p:txBody>
        </p:sp>
      </p:grpSp>
      <p:grpSp>
        <p:nvGrpSpPr>
          <p:cNvPr id="14" name="Group 100"/>
          <p:cNvGrpSpPr>
            <a:grpSpLocks/>
          </p:cNvGrpSpPr>
          <p:nvPr/>
        </p:nvGrpSpPr>
        <p:grpSpPr bwMode="auto">
          <a:xfrm>
            <a:off x="6072188" y="4857750"/>
            <a:ext cx="285750" cy="287338"/>
            <a:chOff x="1610" y="1888"/>
            <a:chExt cx="545" cy="181"/>
          </a:xfrm>
        </p:grpSpPr>
        <p:sp>
          <p:nvSpPr>
            <p:cNvPr id="14364" name="Line 101"/>
            <p:cNvSpPr>
              <a:spLocks noChangeShapeType="1"/>
            </p:cNvSpPr>
            <p:nvPr/>
          </p:nvSpPr>
          <p:spPr bwMode="auto">
            <a:xfrm flipV="1">
              <a:off x="1610" y="1888"/>
              <a:ext cx="272" cy="181"/>
            </a:xfrm>
            <a:prstGeom prst="line">
              <a:avLst/>
            </a:prstGeom>
            <a:noFill/>
            <a:ln w="57150">
              <a:solidFill>
                <a:srgbClr val="7030A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4365" name="Line 102"/>
            <p:cNvSpPr>
              <a:spLocks noChangeShapeType="1"/>
            </p:cNvSpPr>
            <p:nvPr/>
          </p:nvSpPr>
          <p:spPr bwMode="auto">
            <a:xfrm>
              <a:off x="1882" y="1888"/>
              <a:ext cx="273" cy="181"/>
            </a:xfrm>
            <a:prstGeom prst="line">
              <a:avLst/>
            </a:prstGeom>
            <a:noFill/>
            <a:ln w="57150">
              <a:solidFill>
                <a:srgbClr val="7030A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ru-RU"/>
            </a:p>
          </p:txBody>
        </p:sp>
      </p:grpSp>
      <p:cxnSp>
        <p:nvCxnSpPr>
          <p:cNvPr id="29" name="Прямая соединительная линия 28"/>
          <p:cNvCxnSpPr/>
          <p:nvPr/>
        </p:nvCxnSpPr>
        <p:spPr>
          <a:xfrm>
            <a:off x="2643188" y="3571875"/>
            <a:ext cx="500062" cy="1588"/>
          </a:xfrm>
          <a:prstGeom prst="line">
            <a:avLst/>
          </a:prstGeom>
          <a:ln w="1016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1571625" y="4572000"/>
            <a:ext cx="500063" cy="1588"/>
          </a:xfrm>
          <a:prstGeom prst="line">
            <a:avLst/>
          </a:prstGeom>
          <a:ln w="1016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2214563" y="5572125"/>
            <a:ext cx="500062" cy="1588"/>
          </a:xfrm>
          <a:prstGeom prst="line">
            <a:avLst/>
          </a:prstGeom>
          <a:ln w="1016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6429375" y="3571875"/>
            <a:ext cx="428625" cy="1588"/>
          </a:xfrm>
          <a:prstGeom prst="line">
            <a:avLst/>
          </a:prstGeom>
          <a:ln w="101600" cmpd="dbl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4429125" y="4572000"/>
            <a:ext cx="428625" cy="1588"/>
          </a:xfrm>
          <a:prstGeom prst="line">
            <a:avLst/>
          </a:prstGeom>
          <a:ln w="101600" cmpd="dbl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5715000" y="5572125"/>
            <a:ext cx="428625" cy="1588"/>
          </a:xfrm>
          <a:prstGeom prst="line">
            <a:avLst/>
          </a:prstGeom>
          <a:ln w="101600" cmpd="dbl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2286000" y="3500438"/>
            <a:ext cx="357188" cy="1587"/>
          </a:xfrm>
          <a:prstGeom prst="line">
            <a:avLst/>
          </a:prstGeom>
          <a:ln w="381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1285875" y="4500563"/>
            <a:ext cx="357188" cy="1587"/>
          </a:xfrm>
          <a:prstGeom prst="line">
            <a:avLst/>
          </a:prstGeom>
          <a:ln w="381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1928813" y="5500688"/>
            <a:ext cx="357187" cy="1587"/>
          </a:xfrm>
          <a:prstGeom prst="line">
            <a:avLst/>
          </a:prstGeom>
          <a:ln w="381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6072188" y="3500438"/>
            <a:ext cx="357187" cy="1587"/>
          </a:xfrm>
          <a:prstGeom prst="line">
            <a:avLst/>
          </a:prstGeom>
          <a:ln w="381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4071938" y="4500563"/>
            <a:ext cx="357187" cy="1587"/>
          </a:xfrm>
          <a:prstGeom prst="line">
            <a:avLst/>
          </a:prstGeom>
          <a:ln w="381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5429250" y="5500688"/>
            <a:ext cx="357188" cy="1587"/>
          </a:xfrm>
          <a:prstGeom prst="line">
            <a:avLst/>
          </a:prstGeom>
          <a:ln w="381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500"/>
                            </p:stCondLst>
                            <p:childTnLst>
                              <p:par>
                                <p:cTn id="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500"/>
                            </p:stCondLst>
                            <p:childTnLst>
                              <p:par>
                                <p:cTn id="7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"/>
                            </p:stCondLst>
                            <p:childTnLst>
                              <p:par>
                                <p:cTn id="8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000"/>
                            </p:stCondLst>
                            <p:childTnLst>
                              <p:par>
                                <p:cTn id="10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 smtClean="0">
                <a:latin typeface="Arial" pitchFamily="34" charset="0"/>
                <a:cs typeface="Arial" pitchFamily="34" charset="0"/>
              </a:rPr>
              <a:t>Правописание чередующих гласных в корне  -лаг- — -лож-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5363" name="Picture 2" descr="E:\Анимашки\Живые буквы\Алфавит 2\alf161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143250" y="2286000"/>
            <a:ext cx="1238250" cy="116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E:\Анимашки\Живые буквы\Алфавит 2\alf161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86313" y="2357438"/>
            <a:ext cx="1238250" cy="116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Arc 108"/>
          <p:cNvSpPr>
            <a:spLocks noChangeAspect="1"/>
          </p:cNvSpPr>
          <p:nvPr/>
        </p:nvSpPr>
        <p:spPr bwMode="auto">
          <a:xfrm rot="18358647">
            <a:off x="2948781" y="1404145"/>
            <a:ext cx="1514475" cy="2055812"/>
          </a:xfrm>
          <a:custGeom>
            <a:avLst/>
            <a:gdLst>
              <a:gd name="G0" fmla="+- 1024 0 0"/>
              <a:gd name="G1" fmla="+- 21600 0 0"/>
              <a:gd name="G2" fmla="+- 21600 0 0"/>
              <a:gd name="T0" fmla="*/ 0 w 22624"/>
              <a:gd name="T1" fmla="*/ 24 h 31139"/>
              <a:gd name="T2" fmla="*/ 20403 w 22624"/>
              <a:gd name="T3" fmla="*/ 31139 h 31139"/>
              <a:gd name="T4" fmla="*/ 1024 w 22624"/>
              <a:gd name="T5" fmla="*/ 21600 h 31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624" h="31139" fill="none" extrusionOk="0">
                <a:moveTo>
                  <a:pt x="0" y="24"/>
                </a:moveTo>
                <a:cubicBezTo>
                  <a:pt x="341" y="8"/>
                  <a:pt x="682" y="-1"/>
                  <a:pt x="1024" y="0"/>
                </a:cubicBezTo>
                <a:cubicBezTo>
                  <a:pt x="12953" y="0"/>
                  <a:pt x="22624" y="9670"/>
                  <a:pt x="22624" y="21600"/>
                </a:cubicBezTo>
                <a:cubicBezTo>
                  <a:pt x="22624" y="24907"/>
                  <a:pt x="21864" y="28171"/>
                  <a:pt x="20403" y="31139"/>
                </a:cubicBezTo>
              </a:path>
              <a:path w="22624" h="31139" stroke="0" extrusionOk="0">
                <a:moveTo>
                  <a:pt x="0" y="24"/>
                </a:moveTo>
                <a:cubicBezTo>
                  <a:pt x="341" y="8"/>
                  <a:pt x="682" y="-1"/>
                  <a:pt x="1024" y="0"/>
                </a:cubicBezTo>
                <a:cubicBezTo>
                  <a:pt x="12953" y="0"/>
                  <a:pt x="22624" y="9670"/>
                  <a:pt x="22624" y="21600"/>
                </a:cubicBezTo>
                <a:cubicBezTo>
                  <a:pt x="22624" y="24907"/>
                  <a:pt x="21864" y="28171"/>
                  <a:pt x="20403" y="31139"/>
                </a:cubicBezTo>
                <a:lnTo>
                  <a:pt x="1024" y="21600"/>
                </a:lnTo>
                <a:close/>
              </a:path>
            </a:pathLst>
          </a:custGeom>
          <a:noFill/>
          <a:ln w="57150">
            <a:solidFill>
              <a:schemeClr val="accent5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Group 100"/>
          <p:cNvGrpSpPr>
            <a:grpSpLocks/>
          </p:cNvGrpSpPr>
          <p:nvPr/>
        </p:nvGrpSpPr>
        <p:grpSpPr bwMode="auto">
          <a:xfrm>
            <a:off x="5000625" y="1928813"/>
            <a:ext cx="785813" cy="571500"/>
            <a:chOff x="1610" y="1888"/>
            <a:chExt cx="545" cy="181"/>
          </a:xfrm>
        </p:grpSpPr>
        <p:sp>
          <p:nvSpPr>
            <p:cNvPr id="15382" name="Line 101"/>
            <p:cNvSpPr>
              <a:spLocks noChangeShapeType="1"/>
            </p:cNvSpPr>
            <p:nvPr/>
          </p:nvSpPr>
          <p:spPr bwMode="auto">
            <a:xfrm flipV="1">
              <a:off x="1610" y="1888"/>
              <a:ext cx="272" cy="181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5383" name="Line 102"/>
            <p:cNvSpPr>
              <a:spLocks noChangeShapeType="1"/>
            </p:cNvSpPr>
            <p:nvPr/>
          </p:nvSpPr>
          <p:spPr bwMode="auto">
            <a:xfrm>
              <a:off x="1882" y="1888"/>
              <a:ext cx="273" cy="181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ru-RU"/>
            </a:p>
          </p:txBody>
        </p:sp>
      </p:grpSp>
      <p:cxnSp>
        <p:nvCxnSpPr>
          <p:cNvPr id="10" name="Прямая соединительная линия 9"/>
          <p:cNvCxnSpPr/>
          <p:nvPr/>
        </p:nvCxnSpPr>
        <p:spPr>
          <a:xfrm>
            <a:off x="5214938" y="3643313"/>
            <a:ext cx="500062" cy="1587"/>
          </a:xfrm>
          <a:prstGeom prst="line">
            <a:avLst/>
          </a:prstGeom>
          <a:ln w="1016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500438" y="3571875"/>
            <a:ext cx="571500" cy="1588"/>
          </a:xfrm>
          <a:prstGeom prst="line">
            <a:avLst/>
          </a:prstGeom>
          <a:ln w="381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AutoShape 7">
            <a:hlinkClick r:id="" action="ppaction://hlinkshowjump?jump=previousslide" highlightClick="1"/>
          </p:cNvPr>
          <p:cNvSpPr>
            <a:spLocks noChangeAspect="1" noChangeArrowheads="1"/>
          </p:cNvSpPr>
          <p:nvPr/>
        </p:nvSpPr>
        <p:spPr bwMode="auto">
          <a:xfrm>
            <a:off x="8172450" y="5876925"/>
            <a:ext cx="677863" cy="669925"/>
          </a:xfrm>
          <a:prstGeom prst="actionButtonBlank">
            <a:avLst/>
          </a:prstGeom>
          <a:solidFill>
            <a:srgbClr val="E2D0B0"/>
          </a:solidFill>
          <a:ln w="9525">
            <a:solidFill>
              <a:srgbClr val="DECAA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B7A17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►</a:t>
            </a:r>
          </a:p>
        </p:txBody>
      </p:sp>
      <p:sp>
        <p:nvSpPr>
          <p:cNvPr id="15" name="Arc 108"/>
          <p:cNvSpPr>
            <a:spLocks noChangeAspect="1"/>
          </p:cNvSpPr>
          <p:nvPr/>
        </p:nvSpPr>
        <p:spPr bwMode="auto">
          <a:xfrm rot="18358647">
            <a:off x="3091656" y="3475832"/>
            <a:ext cx="1514475" cy="2055812"/>
          </a:xfrm>
          <a:custGeom>
            <a:avLst/>
            <a:gdLst>
              <a:gd name="G0" fmla="+- 1024 0 0"/>
              <a:gd name="G1" fmla="+- 21600 0 0"/>
              <a:gd name="G2" fmla="+- 21600 0 0"/>
              <a:gd name="T0" fmla="*/ 0 w 22624"/>
              <a:gd name="T1" fmla="*/ 24 h 31139"/>
              <a:gd name="T2" fmla="*/ 20403 w 22624"/>
              <a:gd name="T3" fmla="*/ 31139 h 31139"/>
              <a:gd name="T4" fmla="*/ 1024 w 22624"/>
              <a:gd name="T5" fmla="*/ 21600 h 31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624" h="31139" fill="none" extrusionOk="0">
                <a:moveTo>
                  <a:pt x="0" y="24"/>
                </a:moveTo>
                <a:cubicBezTo>
                  <a:pt x="341" y="8"/>
                  <a:pt x="682" y="-1"/>
                  <a:pt x="1024" y="0"/>
                </a:cubicBezTo>
                <a:cubicBezTo>
                  <a:pt x="12953" y="0"/>
                  <a:pt x="22624" y="9670"/>
                  <a:pt x="22624" y="21600"/>
                </a:cubicBezTo>
                <a:cubicBezTo>
                  <a:pt x="22624" y="24907"/>
                  <a:pt x="21864" y="28171"/>
                  <a:pt x="20403" y="31139"/>
                </a:cubicBezTo>
              </a:path>
              <a:path w="22624" h="31139" stroke="0" extrusionOk="0">
                <a:moveTo>
                  <a:pt x="0" y="24"/>
                </a:moveTo>
                <a:cubicBezTo>
                  <a:pt x="341" y="8"/>
                  <a:pt x="682" y="-1"/>
                  <a:pt x="1024" y="0"/>
                </a:cubicBezTo>
                <a:cubicBezTo>
                  <a:pt x="12953" y="0"/>
                  <a:pt x="22624" y="9670"/>
                  <a:pt x="22624" y="21600"/>
                </a:cubicBezTo>
                <a:cubicBezTo>
                  <a:pt x="22624" y="24907"/>
                  <a:pt x="21864" y="28171"/>
                  <a:pt x="20403" y="31139"/>
                </a:cubicBezTo>
                <a:lnTo>
                  <a:pt x="1024" y="21600"/>
                </a:lnTo>
                <a:close/>
              </a:path>
            </a:pathLst>
          </a:custGeom>
          <a:noFill/>
          <a:ln w="57150">
            <a:solidFill>
              <a:schemeClr val="accent5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Group 100"/>
          <p:cNvGrpSpPr>
            <a:grpSpLocks/>
          </p:cNvGrpSpPr>
          <p:nvPr/>
        </p:nvGrpSpPr>
        <p:grpSpPr bwMode="auto">
          <a:xfrm>
            <a:off x="5143500" y="4000500"/>
            <a:ext cx="785813" cy="571500"/>
            <a:chOff x="1610" y="1888"/>
            <a:chExt cx="545" cy="181"/>
          </a:xfrm>
        </p:grpSpPr>
        <p:sp>
          <p:nvSpPr>
            <p:cNvPr id="15380" name="Line 101"/>
            <p:cNvSpPr>
              <a:spLocks noChangeShapeType="1"/>
            </p:cNvSpPr>
            <p:nvPr/>
          </p:nvSpPr>
          <p:spPr bwMode="auto">
            <a:xfrm flipV="1">
              <a:off x="1610" y="1888"/>
              <a:ext cx="272" cy="181"/>
            </a:xfrm>
            <a:prstGeom prst="line">
              <a:avLst/>
            </a:prstGeom>
            <a:noFill/>
            <a:ln w="57150">
              <a:solidFill>
                <a:srgbClr val="7030A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5381" name="Line 102"/>
            <p:cNvSpPr>
              <a:spLocks noChangeShapeType="1"/>
            </p:cNvSpPr>
            <p:nvPr/>
          </p:nvSpPr>
          <p:spPr bwMode="auto">
            <a:xfrm>
              <a:off x="1882" y="1888"/>
              <a:ext cx="273" cy="181"/>
            </a:xfrm>
            <a:prstGeom prst="line">
              <a:avLst/>
            </a:prstGeom>
            <a:noFill/>
            <a:ln w="57150">
              <a:solidFill>
                <a:srgbClr val="7030A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ru-RU"/>
            </a:p>
          </p:txBody>
        </p:sp>
      </p:grpSp>
      <p:cxnSp>
        <p:nvCxnSpPr>
          <p:cNvPr id="19" name="Прямая соединительная линия 18"/>
          <p:cNvCxnSpPr/>
          <p:nvPr/>
        </p:nvCxnSpPr>
        <p:spPr>
          <a:xfrm>
            <a:off x="5357813" y="5572125"/>
            <a:ext cx="500062" cy="1588"/>
          </a:xfrm>
          <a:prstGeom prst="line">
            <a:avLst/>
          </a:prstGeom>
          <a:ln w="101600" cmpd="dbl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3571875" y="5572125"/>
            <a:ext cx="571500" cy="1588"/>
          </a:xfrm>
          <a:prstGeom prst="line">
            <a:avLst/>
          </a:prstGeom>
          <a:ln w="381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Содержимое 2"/>
          <p:cNvSpPr>
            <a:spLocks noGrp="1"/>
          </p:cNvSpPr>
          <p:nvPr>
            <p:ph idx="1"/>
          </p:nvPr>
        </p:nvSpPr>
        <p:spPr>
          <a:xfrm>
            <a:off x="4214813" y="2357438"/>
            <a:ext cx="614362" cy="9715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7200" b="1" smtClean="0">
                <a:solidFill>
                  <a:schemeClr val="accent1"/>
                </a:solidFill>
                <a:latin typeface="Arial" charset="0"/>
                <a:cs typeface="Arial" charset="0"/>
              </a:rPr>
              <a:t>Г</a:t>
            </a: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4357688" y="3643313"/>
            <a:ext cx="500062" cy="1587"/>
          </a:xfrm>
          <a:prstGeom prst="line">
            <a:avLst/>
          </a:prstGeom>
          <a:ln w="1016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Содержимое 2"/>
          <p:cNvSpPr txBox="1">
            <a:spLocks/>
          </p:cNvSpPr>
          <p:nvPr/>
        </p:nvSpPr>
        <p:spPr bwMode="auto">
          <a:xfrm>
            <a:off x="4357688" y="4357688"/>
            <a:ext cx="785812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sz="7200" b="1">
                <a:solidFill>
                  <a:srgbClr val="7030A0"/>
                </a:solidFill>
              </a:rPr>
              <a:t>ж</a:t>
            </a: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4500563" y="5572125"/>
            <a:ext cx="642937" cy="1588"/>
          </a:xfrm>
          <a:prstGeom prst="line">
            <a:avLst/>
          </a:prstGeom>
          <a:ln w="101600" cmpd="dbl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Содержимое 2"/>
          <p:cNvSpPr txBox="1">
            <a:spLocks/>
          </p:cNvSpPr>
          <p:nvPr/>
        </p:nvSpPr>
        <p:spPr bwMode="auto">
          <a:xfrm>
            <a:off x="5143500" y="4357688"/>
            <a:ext cx="785813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sz="7200" b="1">
                <a:solidFill>
                  <a:srgbClr val="C00000"/>
                </a:solidFill>
              </a:rPr>
              <a:t>?</a:t>
            </a:r>
          </a:p>
        </p:txBody>
      </p:sp>
      <p:pic>
        <p:nvPicPr>
          <p:cNvPr id="15379" name="Picture 3" descr="E:\Анимашки\Живые буквы\Алфавит 2\alf1629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357563" y="4214813"/>
            <a:ext cx="100012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build="p"/>
      <p:bldP spid="29" grpId="0"/>
      <p:bldP spid="32" grpId="0"/>
    </p:bldLst>
  </p:timing>
</p:sld>
</file>

<file path=ppt/theme/theme1.xml><?xml version="1.0" encoding="utf-8"?>
<a:theme xmlns:a="http://schemas.openxmlformats.org/drawingml/2006/main" name="MSC_MS_EA_Common_ID01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SC_MS_EA_Common_ID01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MSC_MS_EA_Common_ID01">
  <a:themeElements>
    <a:clrScheme name="Другая 37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F6FC6"/>
      </a:hlink>
      <a:folHlink>
        <a:srgbClr val="85DFD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1193</TotalTime>
  <Words>886</Words>
  <Application>Microsoft Office PowerPoint</Application>
  <PresentationFormat>Экран (4:3)</PresentationFormat>
  <Paragraphs>251</Paragraphs>
  <Slides>36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36</vt:i4>
      </vt:variant>
    </vt:vector>
  </HeadingPairs>
  <TitlesOfParts>
    <vt:vector size="43" baseType="lpstr">
      <vt:lpstr>Arial</vt:lpstr>
      <vt:lpstr>Century Gothic</vt:lpstr>
      <vt:lpstr>Calibri</vt:lpstr>
      <vt:lpstr>Verdana</vt:lpstr>
      <vt:lpstr>MSC_MS_EA_Common_ID01</vt:lpstr>
      <vt:lpstr>1_MSC_MS_EA_Common_ID01</vt:lpstr>
      <vt:lpstr>2_MSC_MS_EA_Common_ID01</vt:lpstr>
      <vt:lpstr>Правописание чередующих гласных в корне   -лаг- — -лож-</vt:lpstr>
      <vt:lpstr>Добро пожаловать на урок!</vt:lpstr>
      <vt:lpstr>Карточка № 1</vt:lpstr>
      <vt:lpstr>Безударная гласная в корне слова </vt:lpstr>
      <vt:lpstr>Правописание чередующих гласных в корне   -лаг- — -лож-</vt:lpstr>
      <vt:lpstr>Предлагать, предложить,  слагать, сложение,   прилагать, приложить.</vt:lpstr>
      <vt:lpstr>Слайд 7</vt:lpstr>
      <vt:lpstr>Предлагать — предложить,  слагать — сложение,   прилагать — приложить.</vt:lpstr>
      <vt:lpstr>Правописание чередующих гласных в корне  -лаг- — -лож-</vt:lpstr>
      <vt:lpstr>Правописание чередующих гласных в корне  -лаг- — -лож-</vt:lpstr>
      <vt:lpstr>Слайд 11</vt:lpstr>
      <vt:lpstr>Составьте с существительными из первого столбика и подходящими по смыслу глаголами из второго столбика словосочетания и запишите их. Объясните написание пропущенных букв.</vt:lpstr>
      <vt:lpstr>Составьте с существительными из первого столбика и подходящими по смыслу глаголами из второго столбика словосочетания и запишите их. Объясните написание пропущенных букв.</vt:lpstr>
      <vt:lpstr>Грамматические нормы</vt:lpstr>
      <vt:lpstr>Составьте два предложения с данными словосочетаниями. Объясните написание пропущенных букв.</vt:lpstr>
      <vt:lpstr>Составьте два предложения с данными словосочетаниями. Объясните написание пропущенных букв.</vt:lpstr>
      <vt:lpstr>Сравните слова в двух столбиках. Почему они распределены в две группы?</vt:lpstr>
      <vt:lpstr>Тест</vt:lpstr>
      <vt:lpstr>Работа с бланками</vt:lpstr>
      <vt:lpstr>А1. Укажите слово с чередующейся гласной в корне.</vt:lpstr>
      <vt:lpstr>А2. Укажите слово, в котором пропущена буква А.</vt:lpstr>
      <vt:lpstr>А3. Укажите слово  с орфографической ошибкой.</vt:lpstr>
      <vt:lpstr>А4. Найдите лишнее слово.</vt:lpstr>
      <vt:lpstr>А5. Укажите слово  с грамматической ошибкой.</vt:lpstr>
      <vt:lpstr>Проверка</vt:lpstr>
      <vt:lpstr>А1. Укажите слово с чередующейся гласной в корне.</vt:lpstr>
      <vt:lpstr>А2. Укажите слово, в котором пропущена буква А.</vt:lpstr>
      <vt:lpstr>А3. Укажите слово с орфографической ошибкой.</vt:lpstr>
      <vt:lpstr>А4. Найдите лишнее слово.</vt:lpstr>
      <vt:lpstr>А5. Укажите слово  с грамматической ошибкой.</vt:lpstr>
      <vt:lpstr>Ответы</vt:lpstr>
      <vt:lpstr>На этом уроке я </vt:lpstr>
      <vt:lpstr>Осмысление домашнего задания</vt:lpstr>
      <vt:lpstr>Выполните упражнения 591 (1):</vt:lpstr>
      <vt:lpstr>Б.М.Кустодиев. Ярмарка. 1906</vt:lpstr>
      <vt:lpstr>Интернет-источники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LUDA</dc:creator>
  <cp:lastModifiedBy>re</cp:lastModifiedBy>
  <cp:revision>134</cp:revision>
  <dcterms:created xsi:type="dcterms:W3CDTF">2013-08-16T06:58:33Z</dcterms:created>
  <dcterms:modified xsi:type="dcterms:W3CDTF">2014-05-05T12:13:50Z</dcterms:modified>
</cp:coreProperties>
</file>