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wav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323" r:id="rId2"/>
    <p:sldId id="257" r:id="rId3"/>
    <p:sldId id="259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321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5" r:id="rId26"/>
    <p:sldId id="288" r:id="rId27"/>
    <p:sldId id="322" r:id="rId28"/>
    <p:sldId id="283" r:id="rId29"/>
    <p:sldId id="284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0" autoAdjust="0"/>
    <p:restoredTop sz="94660"/>
  </p:normalViewPr>
  <p:slideViewPr>
    <p:cSldViewPr>
      <p:cViewPr>
        <p:scale>
          <a:sx n="82" d="100"/>
          <a:sy n="82" d="100"/>
        </p:scale>
        <p:origin x="-1406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08.01.2014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08.01.2014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08.01.2014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2.png"/><Relationship Id="rId4" Type="http://schemas.openxmlformats.org/officeDocument/2006/relationships/image" Target="../media/image11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22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22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22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2.pn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22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8.pn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43.png"/><Relationship Id="rId5" Type="http://schemas.openxmlformats.org/officeDocument/2006/relationships/slide" Target="slide28.xml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slide" Target="slide2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7.pn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46.png"/><Relationship Id="rId5" Type="http://schemas.openxmlformats.org/officeDocument/2006/relationships/image" Target="../media/image44.png"/><Relationship Id="rId4" Type="http://schemas.openxmlformats.org/officeDocument/2006/relationships/slide" Target="slide2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4.pn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slide" Target="slide28.xml"/><Relationship Id="rId5" Type="http://schemas.openxmlformats.org/officeDocument/2006/relationships/image" Target="../media/image22.png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50.png"/><Relationship Id="rId4" Type="http://schemas.openxmlformats.org/officeDocument/2006/relationships/image" Target="../media/image49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50.png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5.png"/><Relationship Id="rId4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2780928"/>
            <a:ext cx="7920880" cy="72008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«ЭЛЕКТРИКИ И МАТЕМАТИКА»</a:t>
            </a:r>
            <a:endParaRPr lang="ru-RU" sz="40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260648"/>
            <a:ext cx="8229600" cy="1152128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ru-RU" sz="1400" dirty="0">
                <a:solidFill>
                  <a:schemeClr val="tx1"/>
                </a:solidFill>
                <a:effectLst/>
              </a:rPr>
              <a:t>Министерство образования и науки Краснодарского края</a:t>
            </a:r>
            <a:br>
              <a:rPr lang="ru-RU" sz="1400" dirty="0">
                <a:solidFill>
                  <a:schemeClr val="tx1"/>
                </a:solidFill>
                <a:effectLst/>
              </a:rPr>
            </a:br>
            <a:r>
              <a:rPr lang="ru-RU" sz="1400" dirty="0">
                <a:solidFill>
                  <a:schemeClr val="tx1"/>
                </a:solidFill>
                <a:effectLst/>
              </a:rPr>
              <a:t>Государственное бюджетное образовательное учреждение</a:t>
            </a:r>
            <a:br>
              <a:rPr lang="ru-RU" sz="1400" dirty="0">
                <a:solidFill>
                  <a:schemeClr val="tx1"/>
                </a:solidFill>
                <a:effectLst/>
              </a:rPr>
            </a:br>
            <a:r>
              <a:rPr lang="ru-RU" sz="1400" dirty="0">
                <a:solidFill>
                  <a:schemeClr val="tx1"/>
                </a:solidFill>
                <a:effectLst/>
              </a:rPr>
              <a:t>среднего профессионального образования</a:t>
            </a:r>
            <a:br>
              <a:rPr lang="ru-RU" sz="1400" dirty="0">
                <a:solidFill>
                  <a:schemeClr val="tx1"/>
                </a:solidFill>
                <a:effectLst/>
              </a:rPr>
            </a:br>
            <a:r>
              <a:rPr lang="ru-RU" sz="1400" dirty="0">
                <a:solidFill>
                  <a:schemeClr val="tx1"/>
                </a:solidFill>
                <a:effectLst/>
              </a:rPr>
              <a:t>«Краснодарский монтажный техникум»</a:t>
            </a:r>
            <a:br>
              <a:rPr lang="ru-RU" sz="1400" dirty="0">
                <a:solidFill>
                  <a:schemeClr val="tx1"/>
                </a:solidFill>
                <a:effectLst/>
              </a:rPr>
            </a:br>
            <a:r>
              <a:rPr lang="ru-RU" sz="1400" dirty="0">
                <a:solidFill>
                  <a:schemeClr val="tx1"/>
                </a:solidFill>
                <a:effectLst/>
              </a:rPr>
              <a:t>Краснодарского  края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755576" y="1988840"/>
            <a:ext cx="7992888" cy="432048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ВНЕКЛАССНОЕ МЕРОПРИЯТИЕ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2267744" y="3645024"/>
            <a:ext cx="6624736" cy="100811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b="1" dirty="0"/>
              <a:t>для обучающихся </a:t>
            </a:r>
            <a:r>
              <a:rPr lang="en-US" sz="1400" b="1" dirty="0"/>
              <a:t>II</a:t>
            </a:r>
            <a:r>
              <a:rPr lang="ru-RU" sz="1400" b="1" dirty="0"/>
              <a:t> курса ГБОУ СПО «КМТ» КК </a:t>
            </a:r>
          </a:p>
          <a:p>
            <a:pPr algn="l"/>
            <a:r>
              <a:rPr lang="ru-RU" sz="1400" b="1" dirty="0"/>
              <a:t>специальности </a:t>
            </a:r>
          </a:p>
          <a:p>
            <a:pPr algn="l"/>
            <a:r>
              <a:rPr lang="ru-RU" sz="1400" b="1" i="1" dirty="0"/>
              <a:t> </a:t>
            </a:r>
            <a:r>
              <a:rPr lang="ru-RU" sz="1400" b="1" dirty="0"/>
              <a:t>270843    Монтаж, наладка и эксплуатация электрооборудования промышленных и гражданских зданий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6516216" y="4869160"/>
            <a:ext cx="2556284" cy="100811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Составила</a:t>
            </a:r>
          </a:p>
          <a:p>
            <a:pPr algn="l"/>
            <a:r>
              <a:rPr lang="ru-RU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Преподаватель математики</a:t>
            </a:r>
          </a:p>
          <a:p>
            <a:pPr algn="l"/>
            <a:r>
              <a:rPr lang="ru-RU" sz="1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Валуева Л.А.</a:t>
            </a:r>
            <a:endParaRPr lang="ru-RU" sz="1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2591780" y="6129511"/>
            <a:ext cx="3960440" cy="432048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КРАСНОДАР,   2013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7" descr="C:\Users\Владелец_2\Pictures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7" y="1628800"/>
            <a:ext cx="3672408" cy="5433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450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251520" y="404664"/>
            <a:ext cx="8424936" cy="1152128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</a:rPr>
              <a:t>КОНКУРС  ПЛАКАТОВ</a:t>
            </a:r>
          </a:p>
          <a:p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251520" y="1268760"/>
            <a:ext cx="8424935" cy="136815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2400" dirty="0"/>
              <a:t>Команды представляют </a:t>
            </a:r>
            <a:r>
              <a:rPr lang="ru-RU" sz="2400" dirty="0" smtClean="0"/>
              <a:t>плакаты. </a:t>
            </a:r>
          </a:p>
          <a:p>
            <a:pPr>
              <a:spcBef>
                <a:spcPts val="0"/>
              </a:spcBef>
            </a:pPr>
            <a:r>
              <a:rPr lang="ru-RU" sz="2400" dirty="0" smtClean="0"/>
              <a:t>Общая тематика: </a:t>
            </a:r>
          </a:p>
          <a:p>
            <a:pPr>
              <a:spcBef>
                <a:spcPts val="0"/>
              </a:spcBef>
            </a:pPr>
            <a:r>
              <a:rPr lang="ru-RU" dirty="0" smtClean="0"/>
              <a:t>«</a:t>
            </a:r>
            <a:r>
              <a:rPr lang="ru-RU" b="1" dirty="0" smtClean="0"/>
              <a:t>Жизнь электрика, как она есть</a:t>
            </a:r>
            <a:r>
              <a:rPr lang="ru-RU" dirty="0" smtClean="0"/>
              <a:t>».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6" name="Picture 6" descr="http://www.newkaliningrad.ru/upload/iblock/60e/60ea160e0de62139a2bfb9f8fd621343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974" y="2606252"/>
            <a:ext cx="2016224" cy="4169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ГИМН ЭНЕРГЕНТИКОВ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8718" y="61653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44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9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251521" y="188640"/>
            <a:ext cx="8424936" cy="64807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КОНКУРС  ТВОРЧЕСКИХ ВЫСТУПЛЕНИЙ</a:t>
            </a:r>
          </a:p>
          <a:p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251520" y="692696"/>
            <a:ext cx="8424935" cy="2376264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2400" dirty="0" smtClean="0"/>
              <a:t>Творческое выступление на одну из тем:</a:t>
            </a:r>
          </a:p>
          <a:p>
            <a:pPr marL="361950" lvl="1" indent="-342900" algn="l">
              <a:buFont typeface="Arial" pitchFamily="34" charset="0"/>
              <a:buChar char="•"/>
            </a:pPr>
            <a:r>
              <a:rPr lang="ru-RU" sz="2000" dirty="0"/>
              <a:t> </a:t>
            </a:r>
            <a:r>
              <a:rPr lang="ru-RU" dirty="0"/>
              <a:t>«</a:t>
            </a:r>
            <a:r>
              <a:rPr lang="ru-RU" i="1" dirty="0"/>
              <a:t>Электрики и математика»</a:t>
            </a:r>
          </a:p>
          <a:p>
            <a:pPr marL="361950" lvl="1" indent="-342900" algn="l">
              <a:buFont typeface="Arial" pitchFamily="34" charset="0"/>
              <a:buChar char="•"/>
            </a:pPr>
            <a:r>
              <a:rPr lang="ru-RU" i="1" dirty="0" smtClean="0"/>
              <a:t> «</a:t>
            </a:r>
            <a:r>
              <a:rPr lang="ru-RU" i="1" dirty="0"/>
              <a:t>Математика в повседневной жизни»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ru-RU" sz="2400" i="1" dirty="0" smtClean="0"/>
              <a:t>«</a:t>
            </a:r>
            <a:r>
              <a:rPr lang="ru-RU" sz="2400" i="1" dirty="0"/>
              <a:t>Жизнь электрика»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ru-RU" sz="2400" i="1" dirty="0" smtClean="0"/>
              <a:t>«</a:t>
            </a:r>
            <a:r>
              <a:rPr lang="ru-RU" sz="2400" i="1" dirty="0"/>
              <a:t>Электрические явления  в повседневной жизни»</a:t>
            </a:r>
          </a:p>
          <a:p>
            <a:pPr>
              <a:spcBef>
                <a:spcPts val="0"/>
              </a:spcBef>
            </a:pP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6" name="Picture 2" descr="http://www.timetolive.ru/images/upload/image/sk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904389"/>
            <a:ext cx="4896544" cy="367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482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251521" y="188640"/>
            <a:ext cx="8424936" cy="64807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4400" b="1" dirty="0" smtClean="0">
                <a:solidFill>
                  <a:schemeClr val="accent1">
                    <a:lumMod val="75000"/>
                  </a:schemeClr>
                </a:solidFill>
              </a:rPr>
              <a:t>КОНКУРС  БЛИЦ-ВОПРОСОВ</a:t>
            </a:r>
          </a:p>
          <a:p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43509" y="1374143"/>
            <a:ext cx="8640960" cy="136815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2400" dirty="0" smtClean="0"/>
              <a:t>Капитан команды, у которой готов ответ – поднимает руку.</a:t>
            </a:r>
          </a:p>
          <a:p>
            <a:pPr>
              <a:spcBef>
                <a:spcPts val="0"/>
              </a:spcBef>
            </a:pPr>
            <a:endParaRPr lang="ru-RU" sz="2400" i="1" dirty="0"/>
          </a:p>
          <a:p>
            <a:pPr algn="just">
              <a:spcBef>
                <a:spcPts val="0"/>
              </a:spcBef>
            </a:pPr>
            <a:r>
              <a:rPr lang="ru-RU" sz="2400" b="1" i="1" dirty="0" smtClean="0"/>
              <a:t>За выкрики с мест – снятие 2-х баллов!!!!!</a:t>
            </a:r>
            <a:endParaRPr lang="ru-RU" sz="2400" b="1" i="1" dirty="0"/>
          </a:p>
          <a:p>
            <a:pPr>
              <a:spcBef>
                <a:spcPts val="0"/>
              </a:spcBef>
            </a:pP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http://www.likar.info/pictures_ckfinder/images/8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547313"/>
            <a:ext cx="3246530" cy="324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832" y="2657366"/>
            <a:ext cx="2457405" cy="2524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91" y="2901162"/>
            <a:ext cx="1730908" cy="2400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160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251521" y="188640"/>
            <a:ext cx="8424936" cy="64807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4400" b="1" dirty="0" smtClean="0">
                <a:solidFill>
                  <a:schemeClr val="accent1">
                    <a:lumMod val="75000"/>
                  </a:schemeClr>
                </a:solidFill>
              </a:rPr>
              <a:t>Вопрос № 1</a:t>
            </a:r>
          </a:p>
          <a:p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43509" y="1052736"/>
            <a:ext cx="8640960" cy="136815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2400" b="1" dirty="0" smtClean="0"/>
              <a:t>Что, с </a:t>
            </a:r>
            <a:r>
              <a:rPr lang="ru-RU" sz="2400" b="1" dirty="0"/>
              <a:t>точки зрения </a:t>
            </a:r>
            <a:r>
              <a:rPr lang="ru-RU" sz="2400" b="1" dirty="0" smtClean="0"/>
              <a:t>электричества объединяет </a:t>
            </a:r>
            <a:r>
              <a:rPr lang="ru-RU" sz="2400" b="1" dirty="0"/>
              <a:t>металлы, почву и воду?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6" name="Picture 4" descr="http://i48.fastpic.ru/big/2013/0418/cf/7896ef0fc5d823028bc03d9e0f072dc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276872"/>
            <a:ext cx="2727683" cy="233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://im1-tub-ru.yandex.net/i?id=281154193-57-72&amp;n=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780928"/>
            <a:ext cx="2635483" cy="1788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ttp://andrey-mosshoes.users.photofile.ru/photo/andrey-mosshoes/96028944/xlarge/10617134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7" y="2199875"/>
            <a:ext cx="2856627" cy="2369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авая фигурная скобка 2"/>
          <p:cNvSpPr/>
          <p:nvPr/>
        </p:nvSpPr>
        <p:spPr>
          <a:xfrm rot="5400000">
            <a:off x="4085946" y="1682806"/>
            <a:ext cx="828092" cy="6912768"/>
          </a:xfrm>
          <a:prstGeom prst="rightBrace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0800000" scaled="0"/>
            <a:tileRect/>
          </a:gradFill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2483769" y="5589240"/>
            <a:ext cx="3960440" cy="612067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3200" b="1" dirty="0" smtClean="0"/>
              <a:t>ПРОВОДНИКИ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Klubnyak-Hit-kluba-2013(muzofon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51521" y="60932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58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796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2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251521" y="188640"/>
            <a:ext cx="8424936" cy="64807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4400" b="1" dirty="0" smtClean="0">
                <a:solidFill>
                  <a:schemeClr val="accent1">
                    <a:lumMod val="75000"/>
                  </a:schemeClr>
                </a:solidFill>
              </a:rPr>
              <a:t>Вопрос № 2</a:t>
            </a:r>
          </a:p>
          <a:p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43509" y="1052736"/>
            <a:ext cx="8640960" cy="136815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b="1" dirty="0"/>
              <a:t>Так могут быть расположены </a:t>
            </a:r>
            <a:endParaRPr lang="ru-RU" b="1" dirty="0" smtClean="0"/>
          </a:p>
          <a:p>
            <a:pPr>
              <a:spcBef>
                <a:spcPts val="0"/>
              </a:spcBef>
            </a:pPr>
            <a:r>
              <a:rPr lang="ru-RU" b="1" dirty="0" smtClean="0"/>
              <a:t>прямые </a:t>
            </a:r>
            <a:r>
              <a:rPr lang="ru-RU" b="1" dirty="0"/>
              <a:t>на плоскости и соединены проводники</a:t>
            </a:r>
            <a:r>
              <a:rPr lang="ru-RU" sz="3200" b="1" dirty="0"/>
              <a:t>.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Подзаголовок 2"/>
          <p:cNvSpPr txBox="1">
            <a:spLocks/>
          </p:cNvSpPr>
          <p:nvPr/>
        </p:nvSpPr>
        <p:spPr>
          <a:xfrm>
            <a:off x="151521" y="5952715"/>
            <a:ext cx="8640960" cy="588937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3200" b="1" dirty="0" smtClean="0"/>
              <a:t>ПАРАЛЛЕЛЬНО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02" y="2060849"/>
            <a:ext cx="3977786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199" y="4005064"/>
            <a:ext cx="4293667" cy="1583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Klubnyak-Hit-kluba-2013(muzofon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5536" y="605428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73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96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2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251521" y="188640"/>
            <a:ext cx="8424936" cy="1440160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4400" b="1" dirty="0" smtClean="0">
                <a:solidFill>
                  <a:schemeClr val="accent1">
                    <a:lumMod val="75000"/>
                  </a:schemeClr>
                </a:solidFill>
              </a:rPr>
              <a:t>Вопрос № 3</a:t>
            </a:r>
          </a:p>
          <a:p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79893" y="1052736"/>
            <a:ext cx="8640960" cy="432048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/>
              <a:t>Какой российский ученый </a:t>
            </a:r>
            <a:r>
              <a:rPr lang="ru-RU" sz="2000" dirty="0"/>
              <a:t>изобрел трансформатор?</a:t>
            </a:r>
            <a:r>
              <a:rPr lang="ru-RU" sz="2000" dirty="0" smtClean="0"/>
              <a:t> </a:t>
            </a:r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3682531" y="5226083"/>
            <a:ext cx="3075082" cy="64807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/>
              <a:t>Павел Николаевич Яблочков</a:t>
            </a:r>
            <a:endParaRPr lang="ru-RU" sz="2400" b="1" dirty="0" smtClean="0"/>
          </a:p>
        </p:txBody>
      </p:sp>
      <p:pic>
        <p:nvPicPr>
          <p:cNvPr id="2051" name="Picture 3" descr="C:\Users\Владелец_2\Luda\KMМT\МАТЕМАТИКА\БАНК МЕРОПРИЯТИЙ\2 курс\Электрики\ЭЛЕКТРИКИ И МАТЕМАТИКА 2013\троансформатор яблочкова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80135"/>
            <a:ext cx="2180722" cy="29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http://rserd.pnzreg.ru/files/serdobsk_pnzreg_ru/2013/06/27/wpid-w9xmmqsbpp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510019"/>
            <a:ext cx="2856617" cy="3514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Den-Brown-Road-to-Space---Hit-Leta-2013-Super-trek-Slushat_-Vsem33-Novinki-Klubnoy-Muzyki-Hit-Radio-evropa-plyus-rekord-record-dfm-re(muzofon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9790" y="62448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62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776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2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251521" y="188640"/>
            <a:ext cx="8424936" cy="64807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4400" b="1" dirty="0" smtClean="0">
                <a:solidFill>
                  <a:schemeClr val="accent1">
                    <a:lumMod val="75000"/>
                  </a:schemeClr>
                </a:solidFill>
              </a:rPr>
              <a:t>Вопрос № 4</a:t>
            </a:r>
          </a:p>
          <a:p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43509" y="1052736"/>
            <a:ext cx="8640960" cy="1872208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2400" b="1" dirty="0"/>
              <a:t>Электрик Петрович поднялся с 1-го на </a:t>
            </a:r>
            <a:r>
              <a:rPr lang="ru-RU" sz="2400" b="1" dirty="0" smtClean="0"/>
              <a:t>4-й </a:t>
            </a:r>
            <a:r>
              <a:rPr lang="ru-RU" sz="2400" b="1" dirty="0"/>
              <a:t>этаж за 4 минуты. </a:t>
            </a:r>
            <a:endParaRPr lang="ru-RU" sz="2400" b="1" dirty="0" smtClean="0"/>
          </a:p>
          <a:p>
            <a:pPr>
              <a:spcBef>
                <a:spcPts val="0"/>
              </a:spcBef>
            </a:pPr>
            <a:endParaRPr lang="ru-RU" sz="1200" b="1" dirty="0" smtClean="0"/>
          </a:p>
          <a:p>
            <a:pPr>
              <a:spcBef>
                <a:spcPts val="0"/>
              </a:spcBef>
            </a:pPr>
            <a:r>
              <a:rPr lang="ru-RU" sz="2400" b="1" dirty="0" smtClean="0"/>
              <a:t>За </a:t>
            </a:r>
            <a:r>
              <a:rPr lang="ru-RU" sz="2400" b="1" dirty="0"/>
              <a:t>сколько минут он поднимется с 1-го на 7-й этаж с той же скоростью?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Подзаголовок 2"/>
          <p:cNvSpPr txBox="1">
            <a:spLocks/>
          </p:cNvSpPr>
          <p:nvPr/>
        </p:nvSpPr>
        <p:spPr>
          <a:xfrm>
            <a:off x="5652121" y="4073089"/>
            <a:ext cx="3024336" cy="588937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3200" b="1" dirty="0" smtClean="0"/>
              <a:t>8 минут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708920"/>
            <a:ext cx="1872208" cy="390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 descr="C:\Users\Владелец_2\Luda\KMМT\МАТЕМАТИКА\БАНК МЕРОПРИЯТИЙ\2 курс\Электрики\ЭЛЕКТРИКИ И МАТЕМАТИКА 2013\эл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11760" y="5272107"/>
            <a:ext cx="1190625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Klubnyak-Hit-kluba-2013(muzofon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5536" y="605428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0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56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2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251521" y="188640"/>
            <a:ext cx="8424936" cy="64807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4400" b="1" dirty="0" smtClean="0">
                <a:solidFill>
                  <a:schemeClr val="accent1">
                    <a:lumMod val="75000"/>
                  </a:schemeClr>
                </a:solidFill>
              </a:rPr>
              <a:t>Вопрос № 5</a:t>
            </a:r>
          </a:p>
          <a:p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43509" y="1052736"/>
            <a:ext cx="8640960" cy="1872208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2000" b="1" dirty="0"/>
              <a:t>У электрика П</a:t>
            </a:r>
            <a:r>
              <a:rPr lang="ru-RU" sz="2000" b="1" dirty="0" smtClean="0"/>
              <a:t>етровича </a:t>
            </a:r>
            <a:r>
              <a:rPr lang="ru-RU" sz="2000" b="1" dirty="0"/>
              <a:t>есть 20 разноцветных </a:t>
            </a:r>
            <a:r>
              <a:rPr lang="ru-RU" sz="2000" b="1" dirty="0" smtClean="0"/>
              <a:t>проводов</a:t>
            </a:r>
            <a:r>
              <a:rPr lang="ru-RU" sz="2000" b="1" dirty="0"/>
              <a:t>: </a:t>
            </a:r>
            <a:endParaRPr lang="ru-RU" sz="2000" b="1" dirty="0" smtClean="0"/>
          </a:p>
          <a:p>
            <a:pPr>
              <a:spcBef>
                <a:spcPts val="0"/>
              </a:spcBef>
            </a:pPr>
            <a:r>
              <a:rPr lang="ru-RU" sz="2000" b="1" dirty="0" smtClean="0"/>
              <a:t>желтых</a:t>
            </a:r>
            <a:r>
              <a:rPr lang="ru-RU" sz="2000" b="1" dirty="0"/>
              <a:t>, зеленых, синих и красных</a:t>
            </a:r>
            <a:r>
              <a:rPr lang="ru-RU" sz="2000" b="1" dirty="0" smtClean="0"/>
              <a:t>.</a:t>
            </a:r>
          </a:p>
          <a:p>
            <a:pPr>
              <a:spcBef>
                <a:spcPts val="0"/>
              </a:spcBef>
            </a:pPr>
            <a:r>
              <a:rPr lang="ru-RU" sz="1100" b="1" dirty="0" smtClean="0"/>
              <a:t> </a:t>
            </a:r>
          </a:p>
          <a:p>
            <a:pPr>
              <a:spcBef>
                <a:spcPts val="0"/>
              </a:spcBef>
            </a:pPr>
            <a:r>
              <a:rPr lang="ru-RU" sz="2000" b="1" dirty="0" smtClean="0"/>
              <a:t>Из </a:t>
            </a:r>
            <a:r>
              <a:rPr lang="ru-RU" sz="2000" b="1" dirty="0"/>
              <a:t>них </a:t>
            </a:r>
            <a:r>
              <a:rPr lang="ru-RU" sz="2000" b="1" dirty="0" smtClean="0"/>
              <a:t>17</a:t>
            </a:r>
            <a:r>
              <a:rPr lang="ru-RU" sz="2000" b="1" dirty="0"/>
              <a:t>– не зеленые, 5- красные, а 12- не жёлтые. </a:t>
            </a:r>
            <a:endParaRPr lang="ru-RU" sz="2000" b="1" dirty="0" smtClean="0"/>
          </a:p>
          <a:p>
            <a:pPr>
              <a:spcBef>
                <a:spcPts val="0"/>
              </a:spcBef>
            </a:pPr>
            <a:endParaRPr lang="ru-RU" sz="1100" b="1" dirty="0"/>
          </a:p>
          <a:p>
            <a:pPr>
              <a:spcBef>
                <a:spcPts val="0"/>
              </a:spcBef>
            </a:pPr>
            <a:r>
              <a:rPr lang="ru-RU" sz="2000" b="1" dirty="0" smtClean="0"/>
              <a:t>Сколько </a:t>
            </a:r>
            <a:r>
              <a:rPr lang="ru-RU" sz="2000" b="1" u="sng" dirty="0"/>
              <a:t>синих</a:t>
            </a:r>
            <a:r>
              <a:rPr lang="ru-RU" sz="2000" b="1" dirty="0"/>
              <a:t> </a:t>
            </a:r>
            <a:r>
              <a:rPr lang="ru-RU" sz="2000" b="1" dirty="0" smtClean="0"/>
              <a:t>проводов </a:t>
            </a:r>
            <a:r>
              <a:rPr lang="ru-RU" sz="2000" b="1" dirty="0"/>
              <a:t>у Петровича?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Подзаголовок 2"/>
          <p:cNvSpPr txBox="1">
            <a:spLocks/>
          </p:cNvSpPr>
          <p:nvPr/>
        </p:nvSpPr>
        <p:spPr>
          <a:xfrm>
            <a:off x="5652121" y="4073089"/>
            <a:ext cx="3024336" cy="1012095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3200" b="1" dirty="0" smtClean="0"/>
              <a:t>4 синих провода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386" name="Picture 2" descr="http://tiaurus.info/wp-content/uploads/2013/04/tsvetnyie-kartinyi-iz-yarkih-elektricheskih-provodov-federico-uribe-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612" y="2801404"/>
            <a:ext cx="2520281" cy="378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Владелец_2\Luda\KMМT\МАТЕМАТИКА\БАНК МЕРОПРИЯТИЙ\2 курс\Электрики\ЭЛЕКТРИКИ И МАТЕМАТИКА 2013\эл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293096"/>
            <a:ext cx="2160240" cy="243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Klubnyak-Hit-kluba-2013(muzofon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5536" y="605428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41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84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2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251521" y="188640"/>
            <a:ext cx="8424936" cy="64807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4400" b="1" dirty="0" smtClean="0">
                <a:solidFill>
                  <a:schemeClr val="accent1">
                    <a:lumMod val="75000"/>
                  </a:schemeClr>
                </a:solidFill>
              </a:rPr>
              <a:t>Вопрос № 6</a:t>
            </a:r>
          </a:p>
          <a:p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43509" y="1052736"/>
            <a:ext cx="8640960" cy="1584176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/>
              <a:t>Расположите  в порядке увеличения  старинные русские меры длины</a:t>
            </a:r>
            <a:r>
              <a:rPr lang="ru-RU" sz="2000" dirty="0" smtClean="0"/>
              <a:t>:</a:t>
            </a:r>
          </a:p>
          <a:p>
            <a:endParaRPr lang="ru-RU" sz="1100" dirty="0"/>
          </a:p>
          <a:p>
            <a:r>
              <a:rPr lang="ru-RU" sz="1800" dirty="0"/>
              <a:t> </a:t>
            </a:r>
            <a:r>
              <a:rPr lang="ru-RU" sz="2400" b="1" dirty="0"/>
              <a:t>сажень, аршин, пядь, косая сажень, </a:t>
            </a:r>
            <a:endParaRPr lang="ru-RU" sz="2400" b="1" dirty="0" smtClean="0"/>
          </a:p>
          <a:p>
            <a:r>
              <a:rPr lang="ru-RU" sz="2400" b="1" dirty="0" smtClean="0"/>
              <a:t>метр </a:t>
            </a:r>
            <a:r>
              <a:rPr lang="ru-RU" sz="2400" b="1" dirty="0"/>
              <a:t>, локоть, маховая сажень, вершок.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564904"/>
            <a:ext cx="2504160" cy="223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564904"/>
            <a:ext cx="1700583" cy="2724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587316"/>
            <a:ext cx="1741526" cy="2701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077072"/>
            <a:ext cx="1953218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941168"/>
            <a:ext cx="1298052" cy="1174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5347651"/>
            <a:ext cx="1352260" cy="1019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Klubnyak-Hit-kluba-2013(muzofon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95536" y="605428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03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673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2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251521" y="188640"/>
            <a:ext cx="8424936" cy="64807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4400" b="1" dirty="0" smtClean="0">
                <a:solidFill>
                  <a:schemeClr val="accent1">
                    <a:lumMod val="75000"/>
                  </a:schemeClr>
                </a:solidFill>
              </a:rPr>
              <a:t>Вопрос № 6</a:t>
            </a:r>
          </a:p>
          <a:p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68951" y="836712"/>
            <a:ext cx="8640960" cy="1584176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/>
              <a:t>Расположите  в порядке увеличения  старинные русские меры длины</a:t>
            </a:r>
            <a:r>
              <a:rPr lang="ru-RU" sz="2000" dirty="0" smtClean="0"/>
              <a:t>:</a:t>
            </a:r>
          </a:p>
          <a:p>
            <a:r>
              <a:rPr lang="ru-RU" sz="1800" dirty="0" smtClean="0"/>
              <a:t> </a:t>
            </a:r>
            <a:r>
              <a:rPr lang="ru-RU" sz="2400" b="1" dirty="0"/>
              <a:t>сажень, аршин, пядь, косая сажень, </a:t>
            </a:r>
            <a:endParaRPr lang="ru-RU" sz="2400" b="1" dirty="0" smtClean="0"/>
          </a:p>
          <a:p>
            <a:r>
              <a:rPr lang="ru-RU" sz="2400" b="1" dirty="0" smtClean="0"/>
              <a:t>метр </a:t>
            </a:r>
            <a:r>
              <a:rPr lang="ru-RU" sz="2400" b="1" dirty="0"/>
              <a:t>, локоть, маховая сажень, вершок.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756" y="2263326"/>
            <a:ext cx="2300356" cy="4594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948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2662833"/>
            <a:ext cx="8640960" cy="1512168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ru-RU" sz="2000" b="1" dirty="0">
                <a:solidFill>
                  <a:schemeClr val="tx1"/>
                </a:solidFill>
              </a:rPr>
              <a:t>Воспитательные</a:t>
            </a:r>
            <a:endParaRPr lang="ru-RU" sz="2000" dirty="0">
              <a:solidFill>
                <a:schemeClr val="tx1"/>
              </a:solidFill>
            </a:endParaRPr>
          </a:p>
          <a:p>
            <a:pPr marL="285750" lvl="0" indent="-285750" algn="l">
              <a:spcBef>
                <a:spcPts val="0"/>
              </a:spcBef>
              <a:buFont typeface="Arial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Воспитание умения работать в команде, уважения к сопернику, воспитание чувства ответственности;</a:t>
            </a:r>
          </a:p>
          <a:p>
            <a:pPr marL="285750" lvl="0" indent="-285750" algn="l">
              <a:spcBef>
                <a:spcPts val="0"/>
              </a:spcBef>
              <a:buFont typeface="Arial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Воспитание чувства ответственности, справедливости.</a:t>
            </a:r>
          </a:p>
          <a:p>
            <a:pPr marL="285750" indent="-285750" algn="l">
              <a:spcBef>
                <a:spcPts val="0"/>
              </a:spcBef>
              <a:buFont typeface="Arial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</a:rPr>
              <a:t>Получение опыта работы в команде.</a:t>
            </a:r>
            <a:endParaRPr lang="ru-RU" sz="1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260648"/>
            <a:ext cx="8229600" cy="360040"/>
          </a:xfrm>
        </p:spPr>
        <p:txBody>
          <a:bodyPr>
            <a:noAutofit/>
          </a:bodyPr>
          <a:lstStyle/>
          <a:p>
            <a:pPr marL="182880" indent="0" algn="ctr">
              <a:buNone/>
            </a:pP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Цели  мероприятия 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251520" y="989906"/>
            <a:ext cx="7992888" cy="1584176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ru-RU" sz="2000" b="1" dirty="0"/>
              <a:t>Обучающие</a:t>
            </a:r>
            <a:endParaRPr lang="ru-RU" sz="2000" dirty="0"/>
          </a:p>
          <a:p>
            <a:pPr marL="285750" lvl="0" indent="-285750" algn="l">
              <a:spcBef>
                <a:spcPts val="0"/>
              </a:spcBef>
              <a:buFont typeface="Arial" pitchFamily="34" charset="0"/>
              <a:buChar char="•"/>
            </a:pPr>
            <a:r>
              <a:rPr lang="ru-RU" sz="1600" dirty="0"/>
              <a:t>Повышение интереса к дисциплине «математика», к своей будущей специальности и ее социальной значимости.</a:t>
            </a:r>
          </a:p>
          <a:p>
            <a:pPr marL="285750" lvl="0" indent="-285750" algn="l">
              <a:spcBef>
                <a:spcPts val="0"/>
              </a:spcBef>
              <a:buFont typeface="Arial" pitchFamily="34" charset="0"/>
              <a:buChar char="•"/>
            </a:pPr>
            <a:r>
              <a:rPr lang="ru-RU" sz="1600" dirty="0"/>
              <a:t>Повышение уровня математической культуры</a:t>
            </a:r>
          </a:p>
          <a:p>
            <a:pPr marL="285750" lvl="0" indent="-285750" algn="l">
              <a:spcBef>
                <a:spcPts val="0"/>
              </a:spcBef>
              <a:buFont typeface="Arial" pitchFamily="34" charset="0"/>
              <a:buChar char="•"/>
            </a:pPr>
            <a:r>
              <a:rPr lang="ru-RU" sz="1600" dirty="0"/>
              <a:t>Укрепление </a:t>
            </a:r>
            <a:r>
              <a:rPr lang="ru-RU" sz="1600" dirty="0" err="1"/>
              <a:t>межпредметных</a:t>
            </a:r>
            <a:r>
              <a:rPr lang="ru-RU" sz="1600" dirty="0"/>
              <a:t> связей (математика, физика, информатика, электротехника).</a:t>
            </a:r>
          </a:p>
          <a:p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251520" y="4149080"/>
            <a:ext cx="8640960" cy="1944216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/>
              <a:t>Развивающие</a:t>
            </a:r>
            <a:endParaRPr lang="ru-RU" sz="2000" dirty="0"/>
          </a:p>
          <a:p>
            <a:pPr marL="285750" lvl="0" indent="-285750" algn="l">
              <a:buFont typeface="Arial" pitchFamily="34" charset="0"/>
              <a:buChar char="•"/>
            </a:pPr>
            <a:r>
              <a:rPr lang="ru-RU" sz="1600" dirty="0"/>
              <a:t>Развитие познавательного интереса, логического мышления, творческой активности, умения грамотно излагать свои мысли.</a:t>
            </a:r>
          </a:p>
          <a:p>
            <a:pPr marL="285750" lvl="0" indent="-285750" algn="l">
              <a:buFont typeface="Arial" pitchFamily="34" charset="0"/>
              <a:buChar char="•"/>
            </a:pPr>
            <a:r>
              <a:rPr lang="ru-RU" sz="1600" dirty="0"/>
              <a:t>Развитие творческих способностей студентов.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ru-RU" sz="1600" dirty="0"/>
              <a:t>Вовлечение студентов в поисково-исследовательскую и практическую деятельность, приобщение к решению задач, имеющих практическое значение математическими методами.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1780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251521" y="188640"/>
            <a:ext cx="8424936" cy="64807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4400" b="1" dirty="0" smtClean="0">
                <a:solidFill>
                  <a:schemeClr val="accent1">
                    <a:lumMod val="75000"/>
                  </a:schemeClr>
                </a:solidFill>
              </a:rPr>
              <a:t>Вопрос № 7</a:t>
            </a:r>
          </a:p>
          <a:p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68951" y="836712"/>
            <a:ext cx="8640960" cy="432048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/>
              <a:t>О каком ученом идет речь?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170367" y="1319772"/>
            <a:ext cx="8640960" cy="432048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dirty="0"/>
              <a:t>Родился в пригороде Лондона в семье кузнеца.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219618" y="1751820"/>
            <a:ext cx="8640960" cy="432048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dirty="0"/>
              <a:t>С 12 лет работал переплетчиком.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143509" y="2183868"/>
            <a:ext cx="8640960" cy="100811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dirty="0" smtClean="0"/>
              <a:t>Открыл нержавеющую сталь, получил жидкий хлор, синтезировал гексахлоран.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143509" y="2924944"/>
            <a:ext cx="8640960" cy="100811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dirty="0" smtClean="0"/>
              <a:t>Печатал работы </a:t>
            </a:r>
            <a:r>
              <a:rPr lang="ru-RU" sz="2000" dirty="0"/>
              <a:t>по электромагнетизму – о вращениях проводника с током вокруг магнита и магнита вокруг проводника с током.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170367" y="3717032"/>
            <a:ext cx="8640960" cy="720080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dirty="0" smtClean="0"/>
              <a:t>Открыл </a:t>
            </a:r>
            <a:r>
              <a:rPr lang="ru-RU" sz="2000" dirty="0"/>
              <a:t>электромагнитную индукцию и </a:t>
            </a:r>
            <a:r>
              <a:rPr lang="ru-RU" sz="2000" dirty="0" smtClean="0"/>
              <a:t>изготовил </a:t>
            </a:r>
            <a:r>
              <a:rPr lang="ru-RU" sz="2000" dirty="0"/>
              <a:t>первую динамо-машину.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214500" y="4419927"/>
            <a:ext cx="8640960" cy="720080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dirty="0" smtClean="0"/>
              <a:t>Открыл законы </a:t>
            </a:r>
            <a:r>
              <a:rPr lang="ru-RU" sz="2000" dirty="0"/>
              <a:t>электролиза, диамагнетизма, парамагнетизма, явления вращения плоскости поляризации света в магнитном поле.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Подзаголовок 2"/>
          <p:cNvSpPr txBox="1">
            <a:spLocks/>
          </p:cNvSpPr>
          <p:nvPr/>
        </p:nvSpPr>
        <p:spPr>
          <a:xfrm>
            <a:off x="239943" y="5140007"/>
            <a:ext cx="8640960" cy="64807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dirty="0"/>
              <a:t>В</a:t>
            </a:r>
            <a:r>
              <a:rPr lang="ru-RU" sz="2000" dirty="0" smtClean="0"/>
              <a:t>вёл </a:t>
            </a:r>
            <a:r>
              <a:rPr lang="ru-RU" sz="2000" dirty="0"/>
              <a:t>понятие силовых линий, что привело его к развитию теории света и гравитационных </a:t>
            </a:r>
            <a:r>
              <a:rPr lang="ru-RU" sz="2000" dirty="0" smtClean="0"/>
              <a:t>систем.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одзаголовок 2"/>
          <p:cNvSpPr txBox="1">
            <a:spLocks/>
          </p:cNvSpPr>
          <p:nvPr/>
        </p:nvSpPr>
        <p:spPr>
          <a:xfrm>
            <a:off x="251521" y="5877272"/>
            <a:ext cx="8640960" cy="432048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dirty="0" smtClean="0"/>
              <a:t>Именно  </a:t>
            </a:r>
            <a:r>
              <a:rPr lang="ru-RU" sz="2000" dirty="0"/>
              <a:t>он первым употребил термин «</a:t>
            </a:r>
            <a:r>
              <a:rPr lang="ru-RU" sz="2000" b="1" dirty="0"/>
              <a:t>магнитное поле</a:t>
            </a:r>
            <a:r>
              <a:rPr lang="ru-RU" sz="2000" dirty="0"/>
              <a:t>»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9240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251521" y="188640"/>
            <a:ext cx="8424936" cy="64807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4400" b="1" dirty="0" smtClean="0">
                <a:solidFill>
                  <a:schemeClr val="accent1">
                    <a:lumMod val="75000"/>
                  </a:schemeClr>
                </a:solidFill>
              </a:rPr>
              <a:t>Вопрос № 7</a:t>
            </a:r>
          </a:p>
          <a:p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68951" y="836712"/>
            <a:ext cx="8640960" cy="432048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/>
              <a:t>О каком ученом идет речь?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1" y="1268760"/>
            <a:ext cx="4589429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712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251521" y="188640"/>
            <a:ext cx="8424936" cy="64807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4400" b="1" dirty="0" smtClean="0">
                <a:solidFill>
                  <a:schemeClr val="accent1">
                    <a:lumMod val="75000"/>
                  </a:schemeClr>
                </a:solidFill>
              </a:rPr>
              <a:t>Вопрос № 8</a:t>
            </a:r>
          </a:p>
          <a:p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68951" y="836712"/>
            <a:ext cx="8640960" cy="432048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/>
              <a:t>Почему у трамвайной и троллейбусной линий разное число проводов?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4"/>
          <a:stretch>
            <a:fillRect/>
          </a:stretch>
        </p:blipFill>
        <p:spPr>
          <a:xfrm>
            <a:off x="2441526" y="1236803"/>
            <a:ext cx="4044925" cy="5388644"/>
          </a:xfrm>
          <a:prstGeom prst="rect">
            <a:avLst/>
          </a:prstGeom>
        </p:spPr>
      </p:pic>
      <p:pic>
        <p:nvPicPr>
          <p:cNvPr id="3" name="Den-Brown-Road-to-Space---Hit-Leta-2013-Super-trek-Slushat_-Vsem33-Novinki-Klubnoy-Muzyki-Hit-Radio-evropa-plyus-rekord-record-dfm-re(muzofon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61549" y="61380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36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6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2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251521" y="188640"/>
            <a:ext cx="8424936" cy="64807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4400" b="1" dirty="0" smtClean="0">
                <a:solidFill>
                  <a:schemeClr val="accent1">
                    <a:lumMod val="75000"/>
                  </a:schemeClr>
                </a:solidFill>
              </a:rPr>
              <a:t>Вопрос № 9</a:t>
            </a:r>
          </a:p>
          <a:p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68951" y="836712"/>
            <a:ext cx="8640960" cy="432048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/>
              <a:t>Определите по рисункам, чем вызвано изменение длины токонесущих проводов зимой и летом?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4"/>
          <a:stretch>
            <a:fillRect/>
          </a:stretch>
        </p:blipFill>
        <p:spPr>
          <a:xfrm>
            <a:off x="2915816" y="1582653"/>
            <a:ext cx="3698094" cy="1152128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5"/>
          <a:stretch>
            <a:fillRect/>
          </a:stretch>
        </p:blipFill>
        <p:spPr>
          <a:xfrm>
            <a:off x="539552" y="1575417"/>
            <a:ext cx="2304415" cy="4772660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>
          <a:blip r:embed="rId6"/>
          <a:stretch>
            <a:fillRect/>
          </a:stretch>
        </p:blipFill>
        <p:spPr>
          <a:xfrm>
            <a:off x="6732240" y="1575417"/>
            <a:ext cx="2282190" cy="4765675"/>
          </a:xfrm>
          <a:prstGeom prst="rect">
            <a:avLst/>
          </a:prstGeom>
        </p:spPr>
      </p:pic>
      <p:sp>
        <p:nvSpPr>
          <p:cNvPr id="10" name="Подзаголовок 2"/>
          <p:cNvSpPr txBox="1">
            <a:spLocks/>
          </p:cNvSpPr>
          <p:nvPr/>
        </p:nvSpPr>
        <p:spPr>
          <a:xfrm>
            <a:off x="2987823" y="3501008"/>
            <a:ext cx="3456385" cy="2520280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/>
              <a:t>Левый рисунок сделан зимой. Грузы поднялись вверх, что связано с уменьшением длины </a:t>
            </a:r>
            <a:r>
              <a:rPr lang="ru-RU" sz="1800" dirty="0" err="1"/>
              <a:t>токонесущего</a:t>
            </a:r>
            <a:r>
              <a:rPr lang="ru-RU" sz="1800" dirty="0"/>
              <a:t> провода при понижении температуры. Правый рисунок сделан летом. Здесь </a:t>
            </a:r>
            <a:r>
              <a:rPr lang="ru-RU" sz="1800" dirty="0" err="1"/>
              <a:t>токонесущий</a:t>
            </a:r>
            <a:r>
              <a:rPr lang="ru-RU" sz="1800" dirty="0"/>
              <a:t> провод удлинился за счет теплового расширения.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Den-Brown-Road-to-Space---Hit-Leta-2013-Super-trek-Slushat_-Vsem33-Novinki-Klubnoy-Muzyki-Hit-Radio-evropa-plyus-rekord-record-dfm-re(muzofon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61549" y="62373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8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76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2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251521" y="188640"/>
            <a:ext cx="8424936" cy="64807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4400" b="1" dirty="0" smtClean="0">
                <a:solidFill>
                  <a:schemeClr val="accent1">
                    <a:lumMod val="75000"/>
                  </a:schemeClr>
                </a:solidFill>
              </a:rPr>
              <a:t>Вопрос № 10</a:t>
            </a:r>
          </a:p>
          <a:p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68951" y="836712"/>
            <a:ext cx="8640960" cy="3816424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/>
              <a:t>В одном из </a:t>
            </a:r>
            <a:r>
              <a:rPr lang="ru-RU" sz="2000" dirty="0" smtClean="0"/>
              <a:t>фантастических </a:t>
            </a:r>
            <a:r>
              <a:rPr lang="ru-RU" sz="2000" dirty="0"/>
              <a:t>плоских миров работает плоский электрик Кузьмич. </a:t>
            </a:r>
            <a:endParaRPr lang="ru-RU" sz="2000" dirty="0" smtClean="0"/>
          </a:p>
          <a:p>
            <a:r>
              <a:rPr lang="ru-RU" sz="2000" dirty="0" smtClean="0"/>
              <a:t>По </a:t>
            </a:r>
            <a:r>
              <a:rPr lang="ru-RU" sz="2000" dirty="0"/>
              <a:t>обе стороны ленты вдоль нее расположены плоские электроустановки. </a:t>
            </a:r>
            <a:endParaRPr lang="ru-RU" sz="2000" dirty="0" smtClean="0"/>
          </a:p>
          <a:p>
            <a:r>
              <a:rPr lang="ru-RU" sz="2000" dirty="0" smtClean="0"/>
              <a:t>Каждый </a:t>
            </a:r>
            <a:r>
              <a:rPr lang="ru-RU" sz="2000" dirty="0"/>
              <a:t>день Кузьмич должен обходить электроустановки и проверять все ли в порядке. </a:t>
            </a:r>
            <a:endParaRPr lang="ru-RU" sz="2000" dirty="0" smtClean="0"/>
          </a:p>
          <a:p>
            <a:r>
              <a:rPr lang="ru-RU" sz="2000" dirty="0" smtClean="0"/>
              <a:t>Но </a:t>
            </a:r>
            <a:r>
              <a:rPr lang="ru-RU" sz="2000" dirty="0"/>
              <a:t>переход на другую сторону очень сложен для плоского Кузьмича. </a:t>
            </a:r>
            <a:endParaRPr lang="ru-RU" sz="2000" dirty="0" smtClean="0"/>
          </a:p>
          <a:p>
            <a:r>
              <a:rPr lang="ru-RU" sz="2000" dirty="0" smtClean="0"/>
              <a:t>Помогите </a:t>
            </a:r>
            <a:r>
              <a:rPr lang="ru-RU" sz="2000" dirty="0"/>
              <a:t>ему. </a:t>
            </a:r>
            <a:endParaRPr lang="ru-RU" sz="2000" dirty="0" smtClean="0"/>
          </a:p>
          <a:p>
            <a:r>
              <a:rPr lang="ru-RU" sz="2400" b="1" dirty="0" smtClean="0"/>
              <a:t>Сделайте </a:t>
            </a:r>
            <a:r>
              <a:rPr lang="ru-RU" sz="2400" b="1" dirty="0"/>
              <a:t>так, чтобы Кузьмич мог обойти все электроустановки ленты </a:t>
            </a:r>
            <a:r>
              <a:rPr lang="ru-RU" sz="2400" b="1" u="sng" dirty="0"/>
              <a:t>не переходя через </a:t>
            </a:r>
            <a:r>
              <a:rPr lang="ru-RU" sz="2400" b="1" u="sng" dirty="0" smtClean="0"/>
              <a:t>её край</a:t>
            </a:r>
            <a:r>
              <a:rPr lang="ru-RU" sz="2400" b="1" dirty="0" smtClean="0"/>
              <a:t>.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10" descr="http://zelenb.com/uploads/posts/2009-04/1240879802_298754_1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152" y="4437112"/>
            <a:ext cx="2066952" cy="194421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Подзаголовок 2"/>
          <p:cNvSpPr txBox="1">
            <a:spLocks/>
          </p:cNvSpPr>
          <p:nvPr/>
        </p:nvSpPr>
        <p:spPr>
          <a:xfrm>
            <a:off x="1115616" y="6237312"/>
            <a:ext cx="6696744" cy="432048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 smtClean="0"/>
              <a:t>Лента </a:t>
            </a:r>
            <a:r>
              <a:rPr lang="ru-RU" sz="2000" b="1" dirty="0" err="1" smtClean="0"/>
              <a:t>Мёбиуса</a:t>
            </a:r>
            <a:r>
              <a:rPr lang="ru-RU" sz="2000" b="1" dirty="0" smtClean="0"/>
              <a:t>  - односторонняя поверхность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 descr="C:\Users\Владелец_2\Luda\KMМT\МАТЕМАТИКА\БАНК МЕРОПРИЯТИЙ\2 курс\Электрики\ЭЛЕКТРИКИ И МАТЕМАТИКА 2013\кнопка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957616"/>
            <a:ext cx="777627" cy="77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Den-Brown-Road-to-Space---Hit-Leta-2013-Super-trek-Slushat_-Vsem33-Novinki-Klubnoy-Muzyki-Hit-Radio-evropa-plyus-rekord-record-dfm-re(muzofon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30932" y="61819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44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776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2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251521" y="188640"/>
            <a:ext cx="8424936" cy="1440160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4400" b="1" dirty="0" smtClean="0">
                <a:solidFill>
                  <a:schemeClr val="accent1">
                    <a:lumMod val="75000"/>
                  </a:schemeClr>
                </a:solidFill>
              </a:rPr>
              <a:t>Вопрос № 11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(дополнительный)</a:t>
            </a:r>
            <a:endParaRPr lang="ru-RU" sz="44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54148" y="1052736"/>
            <a:ext cx="8640960" cy="1512168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/>
              <a:t>В каком из случаев: </a:t>
            </a:r>
            <a:endParaRPr lang="ru-RU" sz="2000" dirty="0" smtClean="0"/>
          </a:p>
          <a:p>
            <a:r>
              <a:rPr lang="ru-RU" sz="2000" b="1" dirty="0" smtClean="0"/>
              <a:t>при </a:t>
            </a:r>
            <a:r>
              <a:rPr lang="ru-RU" sz="2000" b="1" dirty="0"/>
              <a:t>подъёме в гору и при спуске с горы </a:t>
            </a:r>
            <a:endParaRPr lang="ru-RU" sz="2000" b="1" dirty="0" smtClean="0"/>
          </a:p>
          <a:p>
            <a:r>
              <a:rPr lang="ru-RU" sz="2000" dirty="0" smtClean="0"/>
              <a:t>в </a:t>
            </a:r>
            <a:r>
              <a:rPr lang="ru-RU" sz="2000" dirty="0"/>
              <a:t>одном и том же электровозе электрическая машина действует как </a:t>
            </a:r>
            <a:r>
              <a:rPr lang="ru-RU" sz="2000" b="1" dirty="0"/>
              <a:t>генератор</a:t>
            </a:r>
            <a:r>
              <a:rPr lang="ru-RU" sz="2000" dirty="0"/>
              <a:t>, а в каком как </a:t>
            </a:r>
            <a:r>
              <a:rPr lang="ru-RU" sz="2000" b="1" dirty="0"/>
              <a:t>электродвигатель</a:t>
            </a:r>
            <a:r>
              <a:rPr lang="ru-RU" sz="2000" dirty="0"/>
              <a:t>?</a:t>
            </a:r>
            <a:r>
              <a:rPr lang="ru-RU" sz="2000" dirty="0" smtClean="0"/>
              <a:t> </a:t>
            </a:r>
          </a:p>
        </p:txBody>
      </p:sp>
      <p:pic>
        <p:nvPicPr>
          <p:cNvPr id="1027" name="Picture 3" descr="C:\Users\Владелец_2\Luda\KMМT\МАТЕМАТИКА\БАНК МЕРОПРИЯТИЙ\2 курс\Электрики\ЭЛЕКТРИКИ И МАТЕМАТИКА 2013\кнопка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747" y="5877272"/>
            <a:ext cx="858288" cy="85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/>
          <p:nvPr/>
        </p:nvPicPr>
        <p:blipFill>
          <a:blip r:embed="rId6"/>
          <a:stretch>
            <a:fillRect/>
          </a:stretch>
        </p:blipFill>
        <p:spPr>
          <a:xfrm>
            <a:off x="2843809" y="2564904"/>
            <a:ext cx="3168351" cy="4198073"/>
          </a:xfrm>
          <a:prstGeom prst="rect">
            <a:avLst/>
          </a:prstGeom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274842" y="5138919"/>
            <a:ext cx="2376264" cy="720080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/>
              <a:t>как </a:t>
            </a:r>
          </a:p>
          <a:p>
            <a:r>
              <a:rPr lang="ru-RU" sz="2000" b="1" dirty="0" smtClean="0"/>
              <a:t>генератор</a:t>
            </a:r>
            <a:endParaRPr lang="ru-RU" sz="2000" dirty="0" smtClean="0"/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154148" y="3429000"/>
            <a:ext cx="2617652" cy="64807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/>
              <a:t>как </a:t>
            </a:r>
            <a:r>
              <a:rPr lang="ru-RU" sz="2000" b="1" dirty="0"/>
              <a:t>электродвигатель</a:t>
            </a:r>
            <a:endParaRPr lang="ru-RU" sz="2000" dirty="0" smtClean="0"/>
          </a:p>
        </p:txBody>
      </p:sp>
      <p:pic>
        <p:nvPicPr>
          <p:cNvPr id="2" name="Den-Brown-Road-to-Space---Hit-Leta-2013-Super-trek-Slushat_-Vsem33-Novinki-Klubnoy-Muzyki-Hit-Radio-evropa-plyus-rekord-record-dfm-re(muzofon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4842" y="62756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58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59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2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251521" y="188640"/>
            <a:ext cx="8424936" cy="100811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4400" b="1" dirty="0" smtClean="0">
                <a:solidFill>
                  <a:schemeClr val="accent1">
                    <a:lumMod val="75000"/>
                  </a:schemeClr>
                </a:solidFill>
              </a:rPr>
              <a:t>Вопрос № 12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(дополнительный)</a:t>
            </a:r>
            <a:endParaRPr lang="ru-RU" sz="44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 descr="C:\Users\Владелец_2\Luda\KMМT\МАТЕМАТИКА\БАНК МЕРОПРИЯТИЙ\2 курс\Электрики\ЭЛЕКТРИКИ И МАТЕМАТИКА 2013\кнопка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747" y="5877272"/>
            <a:ext cx="858288" cy="85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143509" y="1215131"/>
            <a:ext cx="8640960" cy="900360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ru-RU" sz="2400" dirty="0"/>
              <a:t>В какое время года опыты с электричеством </a:t>
            </a:r>
            <a:endParaRPr lang="ru-RU" sz="2400" dirty="0" smtClean="0"/>
          </a:p>
          <a:p>
            <a:pPr lvl="0"/>
            <a:r>
              <a:rPr lang="ru-RU" sz="2400" dirty="0" smtClean="0"/>
              <a:t>удаются </a:t>
            </a:r>
            <a:r>
              <a:rPr lang="ru-RU" sz="2400" dirty="0"/>
              <a:t>лучше: зимой или осенью? Почему?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14" y="2492896"/>
            <a:ext cx="3969777" cy="2410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847" y="2492896"/>
            <a:ext cx="3961482" cy="2410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одзаголовок 2"/>
          <p:cNvSpPr txBox="1">
            <a:spLocks/>
          </p:cNvSpPr>
          <p:nvPr/>
        </p:nvSpPr>
        <p:spPr>
          <a:xfrm>
            <a:off x="1115616" y="5013176"/>
            <a:ext cx="2530425" cy="792088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/>
              <a:t>Опыты лучше удаются зимой </a:t>
            </a:r>
          </a:p>
        </p:txBody>
      </p:sp>
      <p:pic>
        <p:nvPicPr>
          <p:cNvPr id="2" name="Den-Brown-Road-to-Space---Hit-Leta-2013-Super-trek-Slushat_-Vsem33-Novinki-Klubnoy-Muzyki-Hit-Radio-evropa-plyus-rekord-record-dfm-re(muzofon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51521" y="61884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12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776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2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251521" y="188640"/>
            <a:ext cx="8424936" cy="64807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4400" b="1" dirty="0" smtClean="0">
                <a:solidFill>
                  <a:schemeClr val="accent1">
                    <a:lumMod val="75000"/>
                  </a:schemeClr>
                </a:solidFill>
              </a:rPr>
              <a:t>Вопрос № 14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ru-RU" sz="2400" b="1" dirty="0" err="1" smtClean="0">
                <a:solidFill>
                  <a:schemeClr val="accent1">
                    <a:lumMod val="75000"/>
                  </a:schemeClr>
                </a:solidFill>
              </a:rPr>
              <a:t>дополнтельный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ru-RU" sz="44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43509" y="1052736"/>
            <a:ext cx="8640960" cy="136815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2400" b="1" dirty="0"/>
              <a:t>С именем какого учёного связаны 3 закона </a:t>
            </a:r>
            <a:r>
              <a:rPr lang="ru-RU" sz="2400" b="1" dirty="0" smtClean="0"/>
              <a:t>механики</a:t>
            </a:r>
          </a:p>
          <a:p>
            <a:pPr>
              <a:spcBef>
                <a:spcPts val="0"/>
              </a:spcBef>
            </a:pPr>
            <a:endParaRPr lang="ru-RU" sz="2400" b="1" dirty="0"/>
          </a:p>
          <a:p>
            <a:pPr>
              <a:spcBef>
                <a:spcPts val="0"/>
              </a:spcBef>
            </a:pPr>
            <a:r>
              <a:rPr lang="ru-RU" sz="2400" b="1" dirty="0" smtClean="0"/>
              <a:t> </a:t>
            </a:r>
            <a:r>
              <a:rPr lang="ru-RU" sz="2400" b="1" dirty="0"/>
              <a:t>и формула для вычисления определенного интеграла?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 descr="http://pricheski-2011.narod.ru/photo-images/udlinennie-zhenskie-strizhki-foto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308869"/>
            <a:ext cx="2592288" cy="364384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Подзаголовок 2"/>
          <p:cNvSpPr txBox="1">
            <a:spLocks/>
          </p:cNvSpPr>
          <p:nvPr/>
        </p:nvSpPr>
        <p:spPr>
          <a:xfrm>
            <a:off x="151521" y="5952715"/>
            <a:ext cx="8640960" cy="588937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3200" b="1" dirty="0" smtClean="0"/>
              <a:t>Исаак Ньютон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Klubnyak-Hit-kluba-2013(muzofon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536" y="6054289"/>
            <a:ext cx="487363" cy="487363"/>
          </a:xfrm>
          <a:prstGeom prst="rect">
            <a:avLst/>
          </a:prstGeom>
        </p:spPr>
      </p:pic>
      <p:pic>
        <p:nvPicPr>
          <p:cNvPr id="7" name="Picture 3" descr="C:\Users\Владелец_2\Luda\KMМT\МАТЕМАТИКА\БАНК МЕРОПРИЯТИЙ\2 курс\Электрики\ЭЛЕКТРИКИ И МАТЕМАТИКА 2013\кнопка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747" y="5877272"/>
            <a:ext cx="858288" cy="85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90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721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2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251521" y="188640"/>
            <a:ext cx="8424936" cy="64807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4400" b="1" dirty="0" smtClean="0">
                <a:solidFill>
                  <a:schemeClr val="accent1">
                    <a:lumMod val="75000"/>
                  </a:schemeClr>
                </a:solidFill>
              </a:rPr>
              <a:t>ПОДВЕДЕНИЕ  ИТОГОВ</a:t>
            </a:r>
          </a:p>
          <a:p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51684" y="980728"/>
            <a:ext cx="8640960" cy="2736304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 dirty="0" smtClean="0"/>
              <a:t>Просим Уважаемое Жюри </a:t>
            </a:r>
          </a:p>
          <a:p>
            <a:r>
              <a:rPr lang="ru-RU" sz="3200" b="1" dirty="0" smtClean="0"/>
              <a:t>подсчитать баллы </a:t>
            </a:r>
          </a:p>
          <a:p>
            <a:r>
              <a:rPr lang="ru-RU" sz="3200" b="1" dirty="0" smtClean="0"/>
              <a:t>и </a:t>
            </a:r>
          </a:p>
          <a:p>
            <a:r>
              <a:rPr lang="ru-RU" sz="3200" b="1" dirty="0" smtClean="0"/>
              <a:t>объявить Победителя!</a:t>
            </a: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506" name="Picture 2" descr="http://i41.tinypic.com/5zk6x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289" y="3446330"/>
            <a:ext cx="4535400" cy="340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55578" y="60932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53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251521" y="188640"/>
            <a:ext cx="8424936" cy="64807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4400" b="1" dirty="0" smtClean="0">
                <a:solidFill>
                  <a:schemeClr val="accent1">
                    <a:lumMod val="75000"/>
                  </a:schemeClr>
                </a:solidFill>
              </a:rPr>
              <a:t>ПОЗДРАВЛЯЕМ ПОБЕДИТЕЛЕЙ!!!</a:t>
            </a:r>
          </a:p>
          <a:p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51684" y="1772816"/>
            <a:ext cx="8640960" cy="1944216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 dirty="0" smtClean="0"/>
              <a:t>Выражаем огромную благодарность членам Жюри, командам и гостям!!!</a:t>
            </a: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626" name="Picture 2" descr="http://www.asino.ru/files/pressa/foto/kubok_1512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996952"/>
            <a:ext cx="3456384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55578" y="60932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97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Владелец_2\Luda\KMМT\МАТЕМАТИКА\БАНК МЕРОПРИЯТИЙ\2 курс\Электрики\ЭЛЕКТРИКИ И МАТЕМАТИКА 2013\Эл син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692696"/>
            <a:ext cx="4689297" cy="551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одзаголовок 2"/>
          <p:cNvSpPr txBox="1">
            <a:spLocks/>
          </p:cNvSpPr>
          <p:nvPr/>
        </p:nvSpPr>
        <p:spPr>
          <a:xfrm>
            <a:off x="1403648" y="116632"/>
            <a:ext cx="6264696" cy="792088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УЧАСТНИКИ:</a:t>
            </a:r>
            <a:endParaRPr lang="ru-RU" sz="36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0" y="692695"/>
            <a:ext cx="9131200" cy="5510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251520" y="1124744"/>
            <a:ext cx="2448272" cy="504056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1 КОМАНДА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372840" y="1880828"/>
            <a:ext cx="2304256" cy="504056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12-Э1-2/9</a:t>
            </a:r>
            <a:r>
              <a:rPr lang="ru-RU" b="1" dirty="0" smtClean="0"/>
              <a:t> </a:t>
            </a:r>
            <a:endParaRPr lang="ru-RU" b="1" dirty="0"/>
          </a:p>
          <a:p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179512" y="2405844"/>
            <a:ext cx="2808312" cy="1800200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Гончаров Кирилл</a:t>
            </a:r>
          </a:p>
          <a:p>
            <a:pPr algn="l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Попович Александр</a:t>
            </a:r>
          </a:p>
          <a:p>
            <a:pPr algn="l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Кузьменко Валерий</a:t>
            </a:r>
          </a:p>
          <a:p>
            <a:pPr algn="l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Кузьмин Владимир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12800" y="4293096"/>
            <a:ext cx="3024336" cy="100811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</a:rPr>
              <a:t>Классный руководитель </a:t>
            </a:r>
          </a:p>
          <a:p>
            <a:pPr>
              <a:spcBef>
                <a:spcPts val="0"/>
              </a:spcBef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Мищенко </a:t>
            </a:r>
          </a:p>
          <a:p>
            <a:pPr>
              <a:spcBef>
                <a:spcPts val="0"/>
              </a:spcBef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Сергей Николаевич 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3305373" y="1088740"/>
            <a:ext cx="2605261" cy="504056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2 КОМАНДА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6444207" y="1100780"/>
            <a:ext cx="2533253" cy="432048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3 КОМАНДА</a:t>
            </a:r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Подзаголовок 2"/>
          <p:cNvSpPr txBox="1">
            <a:spLocks/>
          </p:cNvSpPr>
          <p:nvPr/>
        </p:nvSpPr>
        <p:spPr>
          <a:xfrm>
            <a:off x="3383868" y="1901788"/>
            <a:ext cx="2304256" cy="504056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12-Э2-2/9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одзаголовок 2"/>
          <p:cNvSpPr txBox="1">
            <a:spLocks/>
          </p:cNvSpPr>
          <p:nvPr/>
        </p:nvSpPr>
        <p:spPr>
          <a:xfrm>
            <a:off x="3131840" y="2413236"/>
            <a:ext cx="3060341" cy="1620180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Рябенко Антон</a:t>
            </a:r>
          </a:p>
          <a:p>
            <a:pPr algn="l"/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Шикаленко Александр</a:t>
            </a:r>
          </a:p>
          <a:p>
            <a:pPr algn="l"/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Базин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Иван</a:t>
            </a:r>
          </a:p>
          <a:p>
            <a:pPr algn="l"/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Завялов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Юрий</a:t>
            </a:r>
            <a:endParaRPr lang="ru-RU" sz="20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Подзаголовок 2"/>
          <p:cNvSpPr txBox="1">
            <a:spLocks/>
          </p:cNvSpPr>
          <p:nvPr/>
        </p:nvSpPr>
        <p:spPr>
          <a:xfrm>
            <a:off x="2991234" y="4293997"/>
            <a:ext cx="3233538" cy="936104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800" b="1" dirty="0" smtClean="0">
                <a:solidFill>
                  <a:schemeClr val="accent5">
                    <a:lumMod val="75000"/>
                  </a:schemeClr>
                </a:solidFill>
              </a:rPr>
              <a:t>Классный руководитель </a:t>
            </a:r>
          </a:p>
          <a:p>
            <a:pPr>
              <a:spcBef>
                <a:spcPts val="0"/>
              </a:spcBef>
            </a:pP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  <a:t>Попова </a:t>
            </a:r>
          </a:p>
          <a:p>
            <a:pPr>
              <a:spcBef>
                <a:spcPts val="0"/>
              </a:spcBef>
            </a:pP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  <a:t>Нина 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И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  <a:t>вановна </a:t>
            </a:r>
            <a:endParaRPr lang="ru-RU" sz="2000" b="1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одзаголовок 2"/>
          <p:cNvSpPr txBox="1">
            <a:spLocks/>
          </p:cNvSpPr>
          <p:nvPr/>
        </p:nvSpPr>
        <p:spPr>
          <a:xfrm>
            <a:off x="6516216" y="1910408"/>
            <a:ext cx="2304256" cy="504056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</a:rPr>
              <a:t>13-Э3-2/11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endParaRPr lang="ru-RU" b="1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Подзаголовок 2"/>
          <p:cNvSpPr txBox="1">
            <a:spLocks/>
          </p:cNvSpPr>
          <p:nvPr/>
        </p:nvSpPr>
        <p:spPr>
          <a:xfrm>
            <a:off x="6444207" y="2449240"/>
            <a:ext cx="2592288" cy="1584176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000" b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Опаренко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еоргий</a:t>
            </a:r>
          </a:p>
          <a:p>
            <a:pPr algn="l"/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Моторный Павел</a:t>
            </a:r>
          </a:p>
          <a:p>
            <a:pPr algn="l"/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Толокнов Максим</a:t>
            </a:r>
          </a:p>
          <a:p>
            <a:pPr algn="l"/>
            <a:r>
              <a:rPr lang="ru-RU" sz="2000" b="1" dirty="0" err="1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Марочкин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Евгений</a:t>
            </a:r>
            <a:endParaRPr lang="ru-RU" sz="20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Подзаголовок 2"/>
          <p:cNvSpPr txBox="1">
            <a:spLocks/>
          </p:cNvSpPr>
          <p:nvPr/>
        </p:nvSpPr>
        <p:spPr>
          <a:xfrm>
            <a:off x="6208861" y="4293997"/>
            <a:ext cx="2951819" cy="936104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800" b="1" dirty="0" smtClean="0">
                <a:solidFill>
                  <a:schemeClr val="accent4">
                    <a:lumMod val="50000"/>
                  </a:schemeClr>
                </a:solidFill>
              </a:rPr>
              <a:t>Классный руководитель </a:t>
            </a:r>
          </a:p>
          <a:p>
            <a:pPr>
              <a:spcBef>
                <a:spcPts val="0"/>
              </a:spcBef>
            </a:pP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Несмелова </a:t>
            </a:r>
          </a:p>
          <a:p>
            <a:pPr>
              <a:spcBef>
                <a:spcPts val="0"/>
              </a:spcBef>
            </a:pP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Светлана Николаевна </a:t>
            </a:r>
            <a:endParaRPr lang="ru-RU" sz="2000" b="1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9671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10" grpId="0"/>
      <p:bldP spid="9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1403648" y="116632"/>
            <a:ext cx="6264696" cy="792088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ЖЮРИ:</a:t>
            </a:r>
            <a:endParaRPr lang="ru-RU" sz="36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605072" y="764704"/>
            <a:ext cx="7861845" cy="792088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3600" b="1" dirty="0"/>
              <a:t>Абдуева 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Валида</a:t>
            </a:r>
            <a:r>
              <a:rPr lang="ru-RU" sz="3600" b="1" dirty="0" smtClean="0"/>
              <a:t>  </a:t>
            </a:r>
            <a:r>
              <a:rPr lang="ru-RU" sz="3600" b="1" dirty="0" err="1"/>
              <a:t>Фридриховна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989599" y="5537034"/>
            <a:ext cx="7092790" cy="792088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dirty="0"/>
              <a:t>преподаватель химии и биологии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899592" y="6077094"/>
            <a:ext cx="7056784" cy="504056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 dirty="0" smtClean="0"/>
              <a:t>ПРЕДСЕДАТЕЛЬ     ЖЮРИ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Users\Владелец_2\Luda\KMМT\МАТЕМАТИКА\БАНК МЕРОПРИЯТИЙ\2 курс\Электрики\ВФ портр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164" y="995985"/>
            <a:ext cx="3617687" cy="466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12229" y="61007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90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1403648" y="116632"/>
            <a:ext cx="6264696" cy="792088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ЖЮРИ:</a:t>
            </a:r>
            <a:endParaRPr lang="ru-RU" sz="36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605072" y="836712"/>
            <a:ext cx="7861845" cy="792088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3600" b="1" dirty="0"/>
              <a:t>Хорцева </a:t>
            </a:r>
            <a:r>
              <a:rPr lang="ru-RU" sz="3600" b="1" dirty="0" smtClean="0"/>
              <a:t>  Ирина    Анатольевна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1835696" y="6093296"/>
            <a:ext cx="5616624" cy="64807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dirty="0"/>
              <a:t>преподаватель </a:t>
            </a:r>
            <a:r>
              <a:rPr lang="ru-RU" dirty="0" smtClean="0"/>
              <a:t>физики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1" name="Picture 3" descr="C:\Users\Владелец_2\Luda\KMМT\МАТЕМАТИКА\БАНК МЕРОПРИЯТИЙ\2 курс\Электрики\ЭЛЕКТРИКИ И МАТЕМАТИКА 2013\Хорцева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988" y="1206403"/>
            <a:ext cx="4802040" cy="4958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12229" y="61007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33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1403648" y="116632"/>
            <a:ext cx="6264696" cy="792088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ЖЮРИ:</a:t>
            </a:r>
            <a:endParaRPr lang="ru-RU" sz="36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605073" y="1052736"/>
            <a:ext cx="7861845" cy="792088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3600" b="1" dirty="0" smtClean="0"/>
              <a:t>Чаплыгина   Ирина  Викторовна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395536" y="6043017"/>
            <a:ext cx="8496944" cy="554335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dirty="0"/>
              <a:t>преподаватель </a:t>
            </a:r>
            <a:r>
              <a:rPr lang="ru-RU" dirty="0" smtClean="0"/>
              <a:t>информационных технологий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 descr="C:\Users\Владелец_2\Luda\KMМT\МАТЕМАТИКА\БАНК МЕРОПРИЯТИЙ\2 курс\Электрики\ЭЛЕКТРИКИ И МАТЕМАТИКА 2013\Чаплыгина ира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448780"/>
            <a:ext cx="4107292" cy="467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12229" y="61007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11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1403648" y="116632"/>
            <a:ext cx="6264696" cy="576064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ЖЮРИ:</a:t>
            </a:r>
            <a:endParaRPr lang="ru-RU" sz="36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395536" y="692696"/>
            <a:ext cx="8098841" cy="792088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3600" b="1" dirty="0"/>
              <a:t>Хашханокова 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Зарема</a:t>
            </a:r>
            <a:r>
              <a:rPr lang="ru-RU" sz="3600" b="1" dirty="0" smtClean="0"/>
              <a:t>  </a:t>
            </a:r>
            <a:r>
              <a:rPr lang="ru-RU" sz="3600" b="1" dirty="0" err="1" smtClean="0"/>
              <a:t>Зауркановна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1127929" y="6056734"/>
            <a:ext cx="7020781" cy="792088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dirty="0"/>
              <a:t>преподаватель </a:t>
            </a:r>
            <a:r>
              <a:rPr lang="ru-RU" dirty="0" smtClean="0"/>
              <a:t>математики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C:\Users\Владелец_2\Luda\KMМT\МАТЕМАТИКА\БАНК МЕРОПРИЯТИЙ\2 курс\Электрики\зарема портр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028" y="908720"/>
            <a:ext cx="4221032" cy="5148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12229" y="61007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40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1403648" y="116632"/>
            <a:ext cx="6264696" cy="792088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ЖЮРИ:</a:t>
            </a:r>
            <a:endParaRPr lang="ru-RU" sz="3600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605073" y="1052736"/>
            <a:ext cx="7861845" cy="792088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3600" b="1" dirty="0"/>
              <a:t>Пилюгин </a:t>
            </a:r>
            <a:r>
              <a:rPr lang="ru-RU" sz="3600" b="1" dirty="0" smtClean="0"/>
              <a:t> Владимир  </a:t>
            </a:r>
            <a:r>
              <a:rPr lang="ru-RU" sz="3600" b="1" dirty="0"/>
              <a:t>Павлович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159507" y="5985284"/>
            <a:ext cx="8784976" cy="612068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dirty="0"/>
              <a:t>преподаватель электротехнических дисциплин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 descr="C:\Users\Владелец_2\Luda\KMМT\Газета\фото преподавателей в казету\Пилюгин 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979" y="1584176"/>
            <a:ext cx="2950032" cy="4424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12229" y="61007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24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4.bp.blogspot.com/-shdW0CZokg8/UB1nWVgl0AI/AAAAAAAAAGc/bg320m4Nf18/s1600/Business-Present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542" y="3110492"/>
            <a:ext cx="5074890" cy="372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одзаголовок 2"/>
          <p:cNvSpPr txBox="1">
            <a:spLocks/>
          </p:cNvSpPr>
          <p:nvPr/>
        </p:nvSpPr>
        <p:spPr>
          <a:xfrm>
            <a:off x="251520" y="404664"/>
            <a:ext cx="8424936" cy="1152128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</a:rPr>
              <a:t>КОНКУРС  ПРЕЗЕНТАЦИЙ</a:t>
            </a:r>
          </a:p>
          <a:p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251520" y="1268760"/>
            <a:ext cx="8424935" cy="136815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2400" dirty="0"/>
              <a:t>Команды представляют </a:t>
            </a:r>
            <a:r>
              <a:rPr lang="ru-RU" sz="2400" dirty="0" smtClean="0"/>
              <a:t>презентацию. </a:t>
            </a:r>
          </a:p>
          <a:p>
            <a:pPr>
              <a:spcBef>
                <a:spcPts val="0"/>
              </a:spcBef>
            </a:pPr>
            <a:r>
              <a:rPr lang="ru-RU" sz="2400" dirty="0" smtClean="0"/>
              <a:t>Общая тематика: </a:t>
            </a:r>
          </a:p>
          <a:p>
            <a:pPr>
              <a:spcBef>
                <a:spcPts val="0"/>
              </a:spcBef>
            </a:pPr>
            <a:r>
              <a:rPr lang="ru-RU" dirty="0" smtClean="0"/>
              <a:t>«</a:t>
            </a:r>
            <a:r>
              <a:rPr lang="ru-RU" b="1" dirty="0"/>
              <a:t>Практическое  приложение математических методов в моей специальности</a:t>
            </a:r>
            <a:r>
              <a:rPr lang="ru-RU" dirty="0" smtClean="0"/>
              <a:t>».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8903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1591</TotalTime>
  <Words>876</Words>
  <Application>Microsoft Office PowerPoint</Application>
  <PresentationFormat>Экран (4:3)</PresentationFormat>
  <Paragraphs>165</Paragraphs>
  <Slides>29</Slides>
  <Notes>0</Notes>
  <HiddenSlides>0</HiddenSlides>
  <MMClips>20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Воздушный поток</vt:lpstr>
      <vt:lpstr>Министерство образования и науки Краснодарского края Государственное бюджетное образовательное учреждение среднего профессионального образования «Краснодарский монтажный техникум» Краснодарского  края</vt:lpstr>
      <vt:lpstr>Цели  мероприятия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и науки Краснодарского края Государственное бюджетное образовательное учреждение среднего профессионального образования «Краснодарский монтажный техникум» Краснодарского  края</dc:title>
  <dc:creator>Владелец</dc:creator>
  <cp:lastModifiedBy>Владелец</cp:lastModifiedBy>
  <cp:revision>107</cp:revision>
  <dcterms:created xsi:type="dcterms:W3CDTF">2013-11-25T17:21:53Z</dcterms:created>
  <dcterms:modified xsi:type="dcterms:W3CDTF">2014-01-08T19:39:26Z</dcterms:modified>
</cp:coreProperties>
</file>