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1" r:id="rId3"/>
    <p:sldMasterId id="2147483679" r:id="rId4"/>
  </p:sldMasterIdLst>
  <p:notesMasterIdLst>
    <p:notesMasterId r:id="rId46"/>
  </p:notesMasterIdLst>
  <p:sldIdLst>
    <p:sldId id="279" r:id="rId5"/>
    <p:sldId id="282" r:id="rId6"/>
    <p:sldId id="295" r:id="rId7"/>
    <p:sldId id="284" r:id="rId8"/>
    <p:sldId id="296" r:id="rId9"/>
    <p:sldId id="285" r:id="rId10"/>
    <p:sldId id="286" r:id="rId11"/>
    <p:sldId id="322" r:id="rId12"/>
    <p:sldId id="321" r:id="rId13"/>
    <p:sldId id="320" r:id="rId14"/>
    <p:sldId id="319" r:id="rId15"/>
    <p:sldId id="318" r:id="rId16"/>
    <p:sldId id="327" r:id="rId17"/>
    <p:sldId id="326" r:id="rId18"/>
    <p:sldId id="325" r:id="rId19"/>
    <p:sldId id="330" r:id="rId20"/>
    <p:sldId id="331" r:id="rId21"/>
    <p:sldId id="329" r:id="rId22"/>
    <p:sldId id="328" r:id="rId23"/>
    <p:sldId id="324" r:id="rId24"/>
    <p:sldId id="323" r:id="rId25"/>
    <p:sldId id="334" r:id="rId26"/>
    <p:sldId id="333" r:id="rId27"/>
    <p:sldId id="332" r:id="rId28"/>
    <p:sldId id="339" r:id="rId29"/>
    <p:sldId id="338" r:id="rId30"/>
    <p:sldId id="337" r:id="rId31"/>
    <p:sldId id="348" r:id="rId32"/>
    <p:sldId id="347" r:id="rId33"/>
    <p:sldId id="346" r:id="rId34"/>
    <p:sldId id="345" r:id="rId35"/>
    <p:sldId id="336" r:id="rId36"/>
    <p:sldId id="344" r:id="rId37"/>
    <p:sldId id="342" r:id="rId38"/>
    <p:sldId id="341" r:id="rId39"/>
    <p:sldId id="335" r:id="rId40"/>
    <p:sldId id="340" r:id="rId41"/>
    <p:sldId id="352" r:id="rId42"/>
    <p:sldId id="351" r:id="rId43"/>
    <p:sldId id="350" r:id="rId44"/>
    <p:sldId id="353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D0"/>
    <a:srgbClr val="000064"/>
    <a:srgbClr val="0066CC"/>
    <a:srgbClr val="4F3B41"/>
    <a:srgbClr val="795B64"/>
    <a:srgbClr val="ECEDEE"/>
    <a:srgbClr val="E3E2E4"/>
    <a:srgbClr val="FFFF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60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35.wmf"/><Relationship Id="rId5" Type="http://schemas.openxmlformats.org/officeDocument/2006/relationships/image" Target="../media/image53.wmf"/><Relationship Id="rId4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60CA0B-C2D7-4D36-A783-1BFEA3CA1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2" descr="oldbook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2" descr="oldbook5"/>
          <p:cNvPicPr>
            <a:picLocks noChangeAspect="1" noChangeArrowheads="1"/>
          </p:cNvPicPr>
          <p:nvPr userDrawn="1"/>
        </p:nvPicPr>
        <p:blipFill>
          <a:blip r:embed="rId2" cstate="print"/>
          <a:srcRect l="25714" t="12804" r="33015" b="7498"/>
          <a:stretch>
            <a:fillRect/>
          </a:stretch>
        </p:blipFill>
        <p:spPr bwMode="auto">
          <a:xfrm>
            <a:off x="2051050" y="549275"/>
            <a:ext cx="50419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7"/>
          <p:cNvSpPr>
            <a:spLocks noGrp="1" noChangeArrowheads="1"/>
          </p:cNvSpPr>
          <p:nvPr>
            <p:ph type="ctrTitle"/>
          </p:nvPr>
        </p:nvSpPr>
        <p:spPr>
          <a:xfrm>
            <a:off x="2951956" y="1988820"/>
            <a:ext cx="3240087" cy="2019300"/>
          </a:xfrm>
          <a:prstGeom prst="roundRect">
            <a:avLst>
              <a:gd name="adj" fmla="val 16667"/>
            </a:avLst>
          </a:prstGeom>
          <a:solidFill>
            <a:srgbClr val="FFE9C9"/>
          </a:solidFill>
          <a:effectLst>
            <a:outerShdw dist="45791" dir="2021404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" name="Rectangle 8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AE6BDF4-CECA-4E3E-9BDA-0A64AD894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76809-46DE-4301-B5A2-901D2AA9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FC982-0C17-48EE-84F9-0A5894972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C779-9A06-4C99-925C-355D490D2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AA38A-2C43-4D62-8AFB-2B6C86928E12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5D77-18A6-4D63-ACC1-FA072284C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29EA-5C79-4845-A734-155C3D4B9D65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1F16-2EDA-48F6-95F3-DF22E2AD6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FFA8-4863-4EE9-B72F-D8609A980D62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7B6A-CA40-4FA8-BA85-077822C7D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0852-13C1-4EF4-8A54-9985C4487175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F728-5261-48E5-8485-17EDAA4D5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6" descr="open-book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0" y="14288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41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41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75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5475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D751FB-6225-4398-AA5F-73242BF86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Box 1"/>
          <p:cNvSpPr txBox="1">
            <a:spLocks noChangeArrowheads="1"/>
          </p:cNvSpPr>
          <p:nvPr userDrawn="1"/>
        </p:nvSpPr>
        <p:spPr bwMode="auto">
          <a:xfrm>
            <a:off x="6264275" y="6569075"/>
            <a:ext cx="287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Журнал «Математика» №17/2011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5" r:id="rId2"/>
    <p:sldLayoutId id="2147483856" r:id="rId3"/>
    <p:sldLayoutId id="2147483857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6" descr="open-book"/>
          <p:cNvPicPr>
            <a:picLocks noChangeAspect="1" noChangeArrowheads="1"/>
          </p:cNvPicPr>
          <p:nvPr userDrawn="1"/>
        </p:nvPicPr>
        <p:blipFill>
          <a:blip r:embed="rId3" cstate="print"/>
          <a:srcRect l="2771" r="50832"/>
          <a:stretch>
            <a:fillRect/>
          </a:stretch>
        </p:blipFill>
        <p:spPr bwMode="auto">
          <a:xfrm>
            <a:off x="33338" y="14288"/>
            <a:ext cx="2738437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6" descr="open-book"/>
          <p:cNvPicPr>
            <a:picLocks noChangeAspect="1" noChangeArrowheads="1"/>
          </p:cNvPicPr>
          <p:nvPr userDrawn="1"/>
        </p:nvPicPr>
        <p:blipFill>
          <a:blip r:embed="rId3" cstate="print"/>
          <a:srcRect l="49474" r="1234"/>
          <a:stretch>
            <a:fillRect/>
          </a:stretch>
        </p:blipFill>
        <p:spPr bwMode="auto">
          <a:xfrm>
            <a:off x="2771775" y="14288"/>
            <a:ext cx="638175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6" descr="open-book"/>
          <p:cNvPicPr>
            <a:picLocks noChangeAspect="1" noChangeArrowheads="1"/>
          </p:cNvPicPr>
          <p:nvPr userDrawn="1"/>
        </p:nvPicPr>
        <p:blipFill>
          <a:blip r:embed="rId3" cstate="print"/>
          <a:srcRect l="50832" r="2771"/>
          <a:stretch>
            <a:fillRect/>
          </a:stretch>
        </p:blipFill>
        <p:spPr bwMode="auto">
          <a:xfrm>
            <a:off x="6372225" y="0"/>
            <a:ext cx="273843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6" descr="open-book"/>
          <p:cNvPicPr>
            <a:picLocks noChangeAspect="1" noChangeArrowheads="1"/>
          </p:cNvPicPr>
          <p:nvPr userDrawn="1"/>
        </p:nvPicPr>
        <p:blipFill>
          <a:blip r:embed="rId3" cstate="print"/>
          <a:srcRect l="1234" r="49474"/>
          <a:stretch>
            <a:fillRect/>
          </a:stretch>
        </p:blipFill>
        <p:spPr bwMode="auto">
          <a:xfrm>
            <a:off x="-9525" y="14288"/>
            <a:ext cx="638175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F3FA29-3F3D-4A3E-8F3D-F99F4E6B8BB4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006FA9-667F-4E79-A89B-DEF9A836B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3" name="Picture 92" descr="oldbook5"/>
          <p:cNvPicPr>
            <a:picLocks noChangeAspect="1" noChangeArrowheads="1"/>
          </p:cNvPicPr>
          <p:nvPr userDrawn="1"/>
        </p:nvPicPr>
        <p:blipFill>
          <a:blip r:embed="rId4" cstate="print"/>
          <a:srcRect r="76852"/>
          <a:stretch>
            <a:fillRect/>
          </a:stretch>
        </p:blipFill>
        <p:spPr bwMode="auto">
          <a:xfrm>
            <a:off x="0" y="-26988"/>
            <a:ext cx="10668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slide" Target="slide2.x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slide" Target="slide2.x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slide" Target="slide2.x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slide" Target="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slide" Target="slide2.x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slide" Target="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9.png"/><Relationship Id="rId4" Type="http://schemas.openxmlformats.org/officeDocument/2006/relationships/oleObject" Target="../embeddings/oleObject5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slide" Target="slide2.x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slide" Target="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7" Type="http://schemas.openxmlformats.org/officeDocument/2006/relationships/slide" Target="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3.png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3.png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7" Type="http://schemas.openxmlformats.org/officeDocument/2006/relationships/slide" Target="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slide" Target="slide2.xml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6" Type="http://schemas.openxmlformats.org/officeDocument/2006/relationships/slide" Target="slide2.x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8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6" Type="http://schemas.openxmlformats.org/officeDocument/2006/relationships/slide" Target="slide2.xml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79563" y="3798888"/>
            <a:ext cx="7561262" cy="2433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rgbClr val="663300"/>
                </a:solidFill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   Учитель математики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800" b="1" i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Секисова</a:t>
            </a:r>
            <a:r>
              <a:rPr lang="ru-RU" sz="28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Татьяна Николаевна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ker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МБОУ»СОШ № 4»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г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Касимов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Рязанская область.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2013 г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185737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501650" y="1341438"/>
            <a:ext cx="86423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51"/>
              </a:avLst>
            </a:prstTxWarp>
          </a:bodyPr>
          <a:lstStyle/>
          <a:p>
            <a:pPr algn="ctr"/>
            <a:r>
              <a:rPr lang="ru-RU" sz="3600" b="1" i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0080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187450" y="18446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1052513"/>
            <a:ext cx="93614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Презентация к уроку по теме     «Площади фигур</a:t>
            </a:r>
            <a:r>
              <a:rPr lang="ru-RU" sz="44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pic>
        <p:nvPicPr>
          <p:cNvPr id="8199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0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84975"/>
            <a:ext cx="9144000" cy="7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5973763"/>
            <a:ext cx="1008062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2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092825"/>
            <a:ext cx="1008062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077913" y="2501900"/>
            <a:ext cx="74898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>
              <a:defRPr/>
            </a:pPr>
            <a:r>
              <a:rPr lang="ru-RU" sz="28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Геометрия 9 класс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90675"/>
            <a:ext cx="2886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622800" y="1096963"/>
            <a:ext cx="2879725" cy="12239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1"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 = </a:t>
            </a:r>
            <a:r>
              <a:rPr kumimoji="1" lang="el-GR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1"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1" lang="en-US" sz="32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1" lang="el-GR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143250" y="2520950"/>
            <a:ext cx="3311525" cy="12239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>
              <a:latin typeface="Times New Roman" pitchFamily="18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3092450" y="2506663"/>
          <a:ext cx="2647950" cy="1247775"/>
        </p:xfrm>
        <a:graphic>
          <a:graphicData uri="http://schemas.openxmlformats.org/presentationml/2006/ole">
            <p:oleObj spid="_x0000_s17413" name="Формула" r:id="rId4" imgW="889000" imgH="4191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4800" y="2303463"/>
            <a:ext cx="258763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7415" name="Группа 5"/>
          <p:cNvGrpSpPr>
            <a:grpSpLocks/>
          </p:cNvGrpSpPr>
          <p:nvPr/>
        </p:nvGrpSpPr>
        <p:grpSpPr bwMode="auto">
          <a:xfrm>
            <a:off x="1479550" y="3971925"/>
            <a:ext cx="3143250" cy="2500313"/>
            <a:chOff x="1937977" y="1500174"/>
            <a:chExt cx="3562717" cy="2857520"/>
          </a:xfrm>
        </p:grpSpPr>
        <p:sp>
          <p:nvSpPr>
            <p:cNvPr id="8" name="Правильный пятиугольник 7"/>
            <p:cNvSpPr/>
            <p:nvPr/>
          </p:nvSpPr>
          <p:spPr>
            <a:xfrm>
              <a:off x="2429201" y="1500174"/>
              <a:ext cx="3071493" cy="2857520"/>
            </a:xfrm>
            <a:prstGeom prst="pentagon">
              <a:avLst/>
            </a:prstGeom>
            <a:solidFill>
              <a:schemeClr val="bg1">
                <a:alpha val="37000"/>
              </a:schemeClr>
            </a:solidFill>
            <a:ln w="28575">
              <a:solidFill>
                <a:srgbClr val="2720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Дуга 8"/>
            <p:cNvSpPr/>
            <p:nvPr/>
          </p:nvSpPr>
          <p:spPr>
            <a:xfrm rot="4046565">
              <a:off x="1974017" y="2266053"/>
              <a:ext cx="642262" cy="714343"/>
            </a:xfrm>
            <a:prstGeom prst="arc">
              <a:avLst>
                <a:gd name="adj1" fmla="val 16200000"/>
                <a:gd name="adj2" fmla="val 20384490"/>
              </a:avLst>
            </a:prstGeom>
            <a:ln w="22225">
              <a:solidFill>
                <a:srgbClr val="2720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7425" name="Object 2"/>
            <p:cNvGraphicFramePr>
              <a:graphicFrameLocks noChangeAspect="1"/>
            </p:cNvGraphicFramePr>
            <p:nvPr/>
          </p:nvGraphicFramePr>
          <p:xfrm>
            <a:off x="2643174" y="2428868"/>
            <a:ext cx="452440" cy="542928"/>
          </p:xfrm>
          <a:graphic>
            <a:graphicData uri="http://schemas.openxmlformats.org/presentationml/2006/ole">
              <p:oleObj spid="_x0000_s17425" name="Формула" r:id="rId5" imgW="190500" imgH="228600" progId="Equation.3">
                <p:embed/>
              </p:oleObj>
            </a:graphicData>
          </a:graphic>
        </p:graphicFrame>
      </p:grpSp>
      <p:sp>
        <p:nvSpPr>
          <p:cNvPr id="17416" name="Блок-схема: узел 11"/>
          <p:cNvSpPr>
            <a:spLocks noChangeArrowheads="1"/>
          </p:cNvSpPr>
          <p:nvPr/>
        </p:nvSpPr>
        <p:spPr bwMode="auto">
          <a:xfrm>
            <a:off x="2095500" y="4249738"/>
            <a:ext cx="2300288" cy="2173287"/>
          </a:xfrm>
          <a:prstGeom prst="flowChartConnector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7417" name="Прямая соединительная линия 12"/>
          <p:cNvCxnSpPr>
            <a:cxnSpLocks noChangeShapeType="1"/>
            <a:endCxn id="17416" idx="4"/>
          </p:cNvCxnSpPr>
          <p:nvPr/>
        </p:nvCxnSpPr>
        <p:spPr bwMode="auto">
          <a:xfrm>
            <a:off x="3246438" y="5335588"/>
            <a:ext cx="0" cy="108743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TextBox 12"/>
          <p:cNvSpPr txBox="1"/>
          <p:nvPr/>
        </p:nvSpPr>
        <p:spPr>
          <a:xfrm>
            <a:off x="2841625" y="4926013"/>
            <a:ext cx="44450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8925" y="5581650"/>
            <a:ext cx="314325" cy="493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865813" y="4111625"/>
          <a:ext cx="2808287" cy="1041400"/>
        </p:xfrm>
        <a:graphic>
          <a:graphicData uri="http://schemas.openxmlformats.org/presentationml/2006/ole">
            <p:oleObj spid="_x0000_s17420" name="Формула" r:id="rId6" imgW="466633" imgH="29529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916488" y="5222875"/>
          <a:ext cx="3432175" cy="1358900"/>
        </p:xfrm>
        <a:graphic>
          <a:graphicData uri="http://schemas.openxmlformats.org/presentationml/2006/ole">
            <p:oleObj spid="_x0000_s17421" name="Формула" r:id="rId7" imgW="943019" imgH="323820" progId="Equation.3">
              <p:embed/>
            </p:oleObj>
          </a:graphicData>
        </a:graphic>
      </p:graphicFrame>
      <p:sp>
        <p:nvSpPr>
          <p:cNvPr id="17422" name="Rectangle 2"/>
          <p:cNvSpPr txBox="1">
            <a:spLocks noChangeArrowheads="1"/>
          </p:cNvSpPr>
          <p:nvPr/>
        </p:nvSpPr>
        <p:spPr bwMode="auto">
          <a:xfrm>
            <a:off x="61913" y="120650"/>
            <a:ext cx="90820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900" b="1" i="1">
                <a:solidFill>
                  <a:srgbClr val="A50021"/>
                </a:solidFill>
                <a:latin typeface="Georgia" pitchFamily="18" charset="0"/>
                <a:cs typeface="Arial" charset="0"/>
              </a:rPr>
              <a:t>Площадь  круга, кругового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900" b="1" i="1">
                <a:solidFill>
                  <a:srgbClr val="A50021"/>
                </a:solidFill>
                <a:latin typeface="Georgia" pitchFamily="18" charset="0"/>
                <a:cs typeface="Arial" charset="0"/>
              </a:rPr>
              <a:t>сектора, правильного </a:t>
            </a:r>
            <a:r>
              <a:rPr lang="en-US" sz="2900" b="1" i="1">
                <a:solidFill>
                  <a:srgbClr val="A50021"/>
                </a:solidFill>
                <a:latin typeface="Georgia" pitchFamily="18" charset="0"/>
                <a:cs typeface="Arial" charset="0"/>
              </a:rPr>
              <a:t>n</a:t>
            </a:r>
            <a:r>
              <a:rPr lang="ru-RU" sz="2900" b="1" i="1">
                <a:solidFill>
                  <a:srgbClr val="A50021"/>
                </a:solidFill>
                <a:latin typeface="Georgia" pitchFamily="18" charset="0"/>
                <a:cs typeface="Arial" charset="0"/>
              </a:rPr>
              <a:t>-угольника</a:t>
            </a:r>
            <a:r>
              <a:rPr lang="en-US" sz="2900" b="1" i="1">
                <a:solidFill>
                  <a:srgbClr val="A50021"/>
                </a:solidFill>
                <a:latin typeface="Georgia" pitchFamily="18" charset="0"/>
                <a:cs typeface="Arial" charset="0"/>
              </a:rPr>
              <a:t>.</a:t>
            </a:r>
            <a:endParaRPr lang="ru-RU" sz="2900" b="1" i="1">
              <a:solidFill>
                <a:srgbClr val="A50021"/>
              </a:solidFill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416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4"/>
          <p:cNvSpPr>
            <a:spLocks noChangeArrowheads="1" noChangeShapeType="1" noTextEdit="1"/>
          </p:cNvSpPr>
          <p:nvPr/>
        </p:nvSpPr>
        <p:spPr bwMode="auto">
          <a:xfrm>
            <a:off x="1116013" y="1700213"/>
            <a:ext cx="3744912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Решаем устно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i="1">
                <a:solidFill>
                  <a:srgbClr val="A50021"/>
                </a:solidFill>
                <a:cs typeface="Arial" charset="0"/>
              </a:rPr>
              <a:t>Решение  задач  на  готовых</a:t>
            </a:r>
            <a:br>
              <a:rPr lang="ru-RU" sz="3200" b="1" i="1">
                <a:solidFill>
                  <a:srgbClr val="A50021"/>
                </a:solidFill>
                <a:cs typeface="Arial" charset="0"/>
              </a:rPr>
            </a:br>
            <a:r>
              <a:rPr lang="ru-RU" sz="3200" b="1" i="1">
                <a:solidFill>
                  <a:srgbClr val="A50021"/>
                </a:solidFill>
                <a:cs typeface="Arial" charset="0"/>
              </a:rPr>
              <a:t>чертежах:</a:t>
            </a:r>
            <a:r>
              <a:rPr lang="en-US" sz="3200" b="1" i="1">
                <a:solidFill>
                  <a:srgbClr val="A50021"/>
                </a:solidFill>
                <a:cs typeface="Arial" charset="0"/>
              </a:rPr>
              <a:t>   </a:t>
            </a:r>
            <a:endParaRPr lang="ru-RU" sz="3200" b="1" i="1"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19459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9460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9461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900113" y="188913"/>
            <a:ext cx="66246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67E5"/>
                </a:solidFill>
                <a:latin typeface="Georgia" pitchFamily="18" charset="0"/>
              </a:rPr>
              <a:t>Найдите площадь  фигуры</a:t>
            </a:r>
            <a:r>
              <a:rPr lang="ru-RU" sz="3200" b="1" i="1">
                <a:solidFill>
                  <a:srgbClr val="000000"/>
                </a:solidFill>
                <a:latin typeface="Georgia" pitchFamily="18" charset="0"/>
              </a:rPr>
              <a:t>: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971550" y="1484313"/>
            <a:ext cx="2016125" cy="20161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9CCFF"/>
              </a:gs>
              <a:gs pos="100000">
                <a:srgbClr val="FFFFFF"/>
              </a:gs>
            </a:gsLst>
            <a:lin ang="5400000" scaled="1"/>
          </a:gradFill>
          <a:ln w="316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827088" y="3644900"/>
            <a:ext cx="2520950" cy="2590800"/>
          </a:xfrm>
          <a:prstGeom prst="rtTriangl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643438" y="4292600"/>
            <a:ext cx="3240087" cy="1943100"/>
          </a:xfrm>
          <a:prstGeom prst="rect">
            <a:avLst/>
          </a:prstGeom>
          <a:gradFill rotWithShape="0">
            <a:gsLst>
              <a:gs pos="0">
                <a:srgbClr val="F1F8FF"/>
              </a:gs>
              <a:gs pos="50000">
                <a:srgbClr val="99CCFF"/>
              </a:gs>
              <a:gs pos="100000">
                <a:srgbClr val="F1F8FF"/>
              </a:gs>
            </a:gsLst>
            <a:lin ang="0" scaled="1"/>
          </a:gradFill>
          <a:ln w="3816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flipH="1">
            <a:off x="4067175" y="908050"/>
            <a:ext cx="4032250" cy="2520950"/>
          </a:xfrm>
          <a:prstGeom prst="rtTriangle">
            <a:avLst/>
          </a:prstGeom>
          <a:gradFill rotWithShape="0">
            <a:gsLst>
              <a:gs pos="0">
                <a:srgbClr val="FFFFFF"/>
              </a:gs>
              <a:gs pos="50000">
                <a:srgbClr val="99CCFF"/>
              </a:gs>
              <a:gs pos="100000">
                <a:srgbClr val="FFFFFF"/>
              </a:gs>
            </a:gsLst>
            <a:lin ang="2700000" scaled="1"/>
          </a:gradFill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0" y="2060575"/>
            <a:ext cx="862013" cy="717550"/>
            <a:chOff x="0" y="1298"/>
            <a:chExt cx="543" cy="452"/>
          </a:xfrm>
        </p:grpSpPr>
        <p:sp>
          <p:nvSpPr>
            <p:cNvPr id="19507" name="Rectangle 21"/>
            <p:cNvSpPr>
              <a:spLocks noChangeArrowheads="1"/>
            </p:cNvSpPr>
            <p:nvPr/>
          </p:nvSpPr>
          <p:spPr bwMode="auto">
            <a:xfrm>
              <a:off x="0" y="1298"/>
              <a:ext cx="544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9508" name="Object 22"/>
            <p:cNvGraphicFramePr>
              <a:graphicFrameLocks noChangeAspect="1"/>
            </p:cNvGraphicFramePr>
            <p:nvPr/>
          </p:nvGraphicFramePr>
          <p:xfrm>
            <a:off x="0" y="1337"/>
            <a:ext cx="544" cy="391"/>
          </p:xfrm>
          <a:graphic>
            <a:graphicData uri="http://schemas.openxmlformats.org/presentationml/2006/ole">
              <p:oleObj spid="_x0000_s19508" r:id="rId4" imgW="329800" imgH="233603" progId="">
                <p:embed/>
              </p:oleObj>
            </a:graphicData>
          </a:graphic>
        </p:graphicFrame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1476375" y="3429000"/>
            <a:ext cx="862013" cy="717550"/>
            <a:chOff x="930" y="2160"/>
            <a:chExt cx="543" cy="452"/>
          </a:xfrm>
        </p:grpSpPr>
        <p:sp>
          <p:nvSpPr>
            <p:cNvPr id="19505" name="Rectangle 24"/>
            <p:cNvSpPr>
              <a:spLocks noChangeArrowheads="1"/>
            </p:cNvSpPr>
            <p:nvPr/>
          </p:nvSpPr>
          <p:spPr bwMode="auto">
            <a:xfrm>
              <a:off x="930" y="2160"/>
              <a:ext cx="544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9506" name="Object 25"/>
            <p:cNvGraphicFramePr>
              <a:graphicFrameLocks noChangeAspect="1"/>
            </p:cNvGraphicFramePr>
            <p:nvPr/>
          </p:nvGraphicFramePr>
          <p:xfrm>
            <a:off x="930" y="2199"/>
            <a:ext cx="544" cy="391"/>
          </p:xfrm>
          <a:graphic>
            <a:graphicData uri="http://schemas.openxmlformats.org/presentationml/2006/ole">
              <p:oleObj spid="_x0000_s19506" r:id="rId5" imgW="329800" imgH="233603" progId="">
                <p:embed/>
              </p:oleObj>
            </a:graphicData>
          </a:graphic>
        </p:graphicFrame>
      </p:grp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1619250" y="6138863"/>
            <a:ext cx="863600" cy="719137"/>
            <a:chOff x="1020" y="3867"/>
            <a:chExt cx="544" cy="453"/>
          </a:xfrm>
        </p:grpSpPr>
        <p:sp>
          <p:nvSpPr>
            <p:cNvPr id="19503" name="Rectangle 27"/>
            <p:cNvSpPr>
              <a:spLocks noChangeArrowheads="1"/>
            </p:cNvSpPr>
            <p:nvPr/>
          </p:nvSpPr>
          <p:spPr bwMode="auto">
            <a:xfrm>
              <a:off x="1020" y="3867"/>
              <a:ext cx="544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9504" name="Object 28"/>
            <p:cNvGraphicFramePr>
              <a:graphicFrameLocks noChangeAspect="1"/>
            </p:cNvGraphicFramePr>
            <p:nvPr/>
          </p:nvGraphicFramePr>
          <p:xfrm>
            <a:off x="1064" y="3891"/>
            <a:ext cx="455" cy="422"/>
          </p:xfrm>
          <a:graphic>
            <a:graphicData uri="http://schemas.openxmlformats.org/presentationml/2006/ole">
              <p:oleObj spid="_x0000_s19504" name="Формула" r:id="rId6" imgW="304536" imgH="215713" progId="Equation.3">
                <p:embed/>
              </p:oleObj>
            </a:graphicData>
          </a:graphic>
        </p:graphicFrame>
      </p:grp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0" y="5157788"/>
            <a:ext cx="862013" cy="717550"/>
            <a:chOff x="0" y="3249"/>
            <a:chExt cx="543" cy="452"/>
          </a:xfrm>
        </p:grpSpPr>
        <p:sp>
          <p:nvSpPr>
            <p:cNvPr id="19501" name="Rectangle 30"/>
            <p:cNvSpPr>
              <a:spLocks noChangeArrowheads="1"/>
            </p:cNvSpPr>
            <p:nvPr/>
          </p:nvSpPr>
          <p:spPr bwMode="auto">
            <a:xfrm>
              <a:off x="0" y="3249"/>
              <a:ext cx="544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9502" name="Object 31"/>
            <p:cNvGraphicFramePr>
              <a:graphicFrameLocks noChangeAspect="1"/>
            </p:cNvGraphicFramePr>
            <p:nvPr/>
          </p:nvGraphicFramePr>
          <p:xfrm>
            <a:off x="0" y="3288"/>
            <a:ext cx="544" cy="391"/>
          </p:xfrm>
          <a:graphic>
            <a:graphicData uri="http://schemas.openxmlformats.org/presentationml/2006/ole">
              <p:oleObj spid="_x0000_s19502" r:id="rId7" imgW="330851" imgH="234348" progId="">
                <p:embed/>
              </p:oleObj>
            </a:graphicData>
          </a:graphic>
        </p:graphicFrame>
      </p:grp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827088" y="5734050"/>
            <a:ext cx="482600" cy="482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3779838" y="5013325"/>
            <a:ext cx="862012" cy="717550"/>
            <a:chOff x="2381" y="3158"/>
            <a:chExt cx="543" cy="452"/>
          </a:xfrm>
        </p:grpSpPr>
        <p:sp>
          <p:nvSpPr>
            <p:cNvPr id="19499" name="Rectangle 34"/>
            <p:cNvSpPr>
              <a:spLocks noChangeArrowheads="1"/>
            </p:cNvSpPr>
            <p:nvPr/>
          </p:nvSpPr>
          <p:spPr bwMode="auto">
            <a:xfrm>
              <a:off x="2381" y="3158"/>
              <a:ext cx="544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9500" name="Object 35"/>
            <p:cNvGraphicFramePr>
              <a:graphicFrameLocks noChangeAspect="1"/>
            </p:cNvGraphicFramePr>
            <p:nvPr/>
          </p:nvGraphicFramePr>
          <p:xfrm>
            <a:off x="2381" y="3186"/>
            <a:ext cx="544" cy="414"/>
          </p:xfrm>
          <a:graphic>
            <a:graphicData uri="http://schemas.openxmlformats.org/presentationml/2006/ole">
              <p:oleObj spid="_x0000_s19500" r:id="rId8" imgW="322973" imgH="242229" progId="">
                <p:embed/>
              </p:oleObj>
            </a:graphicData>
          </a:graphic>
        </p:graphicFrame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5724525" y="6138863"/>
            <a:ext cx="862013" cy="717550"/>
            <a:chOff x="3606" y="3867"/>
            <a:chExt cx="543" cy="452"/>
          </a:xfrm>
        </p:grpSpPr>
        <p:sp>
          <p:nvSpPr>
            <p:cNvPr id="19497" name="Rectangle 37"/>
            <p:cNvSpPr>
              <a:spLocks noChangeArrowheads="1"/>
            </p:cNvSpPr>
            <p:nvPr/>
          </p:nvSpPr>
          <p:spPr bwMode="auto">
            <a:xfrm>
              <a:off x="3606" y="3867"/>
              <a:ext cx="544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9498" name="Object 38"/>
            <p:cNvGraphicFramePr>
              <a:graphicFrameLocks noChangeAspect="1"/>
            </p:cNvGraphicFramePr>
            <p:nvPr/>
          </p:nvGraphicFramePr>
          <p:xfrm>
            <a:off x="3606" y="3895"/>
            <a:ext cx="544" cy="414"/>
          </p:xfrm>
          <a:graphic>
            <a:graphicData uri="http://schemas.openxmlformats.org/presentationml/2006/ole">
              <p:oleObj spid="_x0000_s19498" r:id="rId9" imgW="320709" imgH="240532" progId="">
                <p:embed/>
              </p:oleObj>
            </a:graphicData>
          </a:graphic>
        </p:graphicFrame>
      </p:grp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7667625" y="2997200"/>
            <a:ext cx="482600" cy="482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5" name="Group 40"/>
          <p:cNvGrpSpPr>
            <a:grpSpLocks/>
          </p:cNvGrpSpPr>
          <p:nvPr/>
        </p:nvGrpSpPr>
        <p:grpSpPr bwMode="auto">
          <a:xfrm>
            <a:off x="5851525" y="3429000"/>
            <a:ext cx="1041400" cy="717550"/>
            <a:chOff x="3686" y="2160"/>
            <a:chExt cx="656" cy="452"/>
          </a:xfrm>
        </p:grpSpPr>
        <p:sp>
          <p:nvSpPr>
            <p:cNvPr id="19495" name="Rectangle 41"/>
            <p:cNvSpPr>
              <a:spLocks noChangeArrowheads="1"/>
            </p:cNvSpPr>
            <p:nvPr/>
          </p:nvSpPr>
          <p:spPr bwMode="auto">
            <a:xfrm>
              <a:off x="3742" y="2160"/>
              <a:ext cx="544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9496" name="Object 42"/>
            <p:cNvGraphicFramePr>
              <a:graphicFrameLocks noChangeAspect="1"/>
            </p:cNvGraphicFramePr>
            <p:nvPr/>
          </p:nvGraphicFramePr>
          <p:xfrm>
            <a:off x="3686" y="2188"/>
            <a:ext cx="657" cy="414"/>
          </p:xfrm>
          <a:graphic>
            <a:graphicData uri="http://schemas.openxmlformats.org/presentationml/2006/ole">
              <p:oleObj spid="_x0000_s19496" r:id="rId10" imgW="392052" imgH="243346" progId="">
                <p:embed/>
              </p:oleObj>
            </a:graphicData>
          </a:graphic>
        </p:graphicFrame>
      </p:grpSp>
      <p:grpSp>
        <p:nvGrpSpPr>
          <p:cNvPr id="38" name="Group 43"/>
          <p:cNvGrpSpPr>
            <a:grpSpLocks/>
          </p:cNvGrpSpPr>
          <p:nvPr/>
        </p:nvGrpSpPr>
        <p:grpSpPr bwMode="auto">
          <a:xfrm>
            <a:off x="8280400" y="2060575"/>
            <a:ext cx="862013" cy="717550"/>
            <a:chOff x="5216" y="1298"/>
            <a:chExt cx="543" cy="452"/>
          </a:xfrm>
        </p:grpSpPr>
        <p:sp>
          <p:nvSpPr>
            <p:cNvPr id="19493" name="Rectangle 44"/>
            <p:cNvSpPr>
              <a:spLocks noChangeArrowheads="1"/>
            </p:cNvSpPr>
            <p:nvPr/>
          </p:nvSpPr>
          <p:spPr bwMode="auto">
            <a:xfrm>
              <a:off x="5216" y="1298"/>
              <a:ext cx="544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9494" name="Object 45"/>
            <p:cNvGraphicFramePr>
              <a:graphicFrameLocks noChangeAspect="1"/>
            </p:cNvGraphicFramePr>
            <p:nvPr/>
          </p:nvGraphicFramePr>
          <p:xfrm>
            <a:off x="5216" y="1326"/>
            <a:ext cx="544" cy="414"/>
          </p:xfrm>
          <a:graphic>
            <a:graphicData uri="http://schemas.openxmlformats.org/presentationml/2006/ole">
              <p:oleObj spid="_x0000_s19494" r:id="rId11" imgW="317623" imgH="238217" progId="">
                <p:embed/>
              </p:oleObj>
            </a:graphicData>
          </a:graphic>
        </p:graphicFrame>
      </p:grpSp>
      <p:grpSp>
        <p:nvGrpSpPr>
          <p:cNvPr id="41" name="Group 46"/>
          <p:cNvGrpSpPr>
            <a:grpSpLocks/>
          </p:cNvGrpSpPr>
          <p:nvPr/>
        </p:nvGrpSpPr>
        <p:grpSpPr bwMode="auto">
          <a:xfrm>
            <a:off x="1403350" y="1989138"/>
            <a:ext cx="1150938" cy="1006475"/>
            <a:chOff x="884" y="1253"/>
            <a:chExt cx="725" cy="634"/>
          </a:xfrm>
        </p:grpSpPr>
        <p:sp>
          <p:nvSpPr>
            <p:cNvPr id="19491" name="Rectangle 47"/>
            <p:cNvSpPr>
              <a:spLocks noChangeArrowheads="1"/>
            </p:cNvSpPr>
            <p:nvPr/>
          </p:nvSpPr>
          <p:spPr bwMode="auto">
            <a:xfrm>
              <a:off x="884" y="1253"/>
              <a:ext cx="726" cy="635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9492" name="Object 48"/>
            <p:cNvGraphicFramePr>
              <a:graphicFrameLocks noChangeAspect="1"/>
            </p:cNvGraphicFramePr>
            <p:nvPr/>
          </p:nvGraphicFramePr>
          <p:xfrm>
            <a:off x="1035" y="1355"/>
            <a:ext cx="423" cy="451"/>
          </p:xfrm>
          <a:graphic>
            <a:graphicData uri="http://schemas.openxmlformats.org/presentationml/2006/ole">
              <p:oleObj spid="_x0000_s19492" r:id="rId12" imgW="214202" imgH="214202" progId="">
                <p:embed/>
              </p:oleObj>
            </a:graphicData>
          </a:graphic>
        </p:graphicFrame>
      </p:grpSp>
      <p:grpSp>
        <p:nvGrpSpPr>
          <p:cNvPr id="44" name="Group 49"/>
          <p:cNvGrpSpPr>
            <a:grpSpLocks/>
          </p:cNvGrpSpPr>
          <p:nvPr/>
        </p:nvGrpSpPr>
        <p:grpSpPr bwMode="auto">
          <a:xfrm>
            <a:off x="6300788" y="2276475"/>
            <a:ext cx="1150937" cy="1006475"/>
            <a:chOff x="3969" y="1434"/>
            <a:chExt cx="725" cy="634"/>
          </a:xfrm>
        </p:grpSpPr>
        <p:sp>
          <p:nvSpPr>
            <p:cNvPr id="19489" name="Rectangle 50"/>
            <p:cNvSpPr>
              <a:spLocks noChangeArrowheads="1"/>
            </p:cNvSpPr>
            <p:nvPr/>
          </p:nvSpPr>
          <p:spPr bwMode="auto">
            <a:xfrm>
              <a:off x="3969" y="1434"/>
              <a:ext cx="726" cy="635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9490" name="Object 51"/>
            <p:cNvGraphicFramePr>
              <a:graphicFrameLocks noChangeAspect="1"/>
            </p:cNvGraphicFramePr>
            <p:nvPr/>
          </p:nvGraphicFramePr>
          <p:xfrm>
            <a:off x="4090" y="1536"/>
            <a:ext cx="483" cy="451"/>
          </p:xfrm>
          <a:graphic>
            <a:graphicData uri="http://schemas.openxmlformats.org/presentationml/2006/ole">
              <p:oleObj spid="_x0000_s19490" r:id="rId13" imgW="230983" imgH="202099" progId="">
                <p:embed/>
              </p:oleObj>
            </a:graphicData>
          </a:graphic>
        </p:graphicFrame>
      </p:grpSp>
      <p:grpSp>
        <p:nvGrpSpPr>
          <p:cNvPr id="47" name="Group 52"/>
          <p:cNvGrpSpPr>
            <a:grpSpLocks/>
          </p:cNvGrpSpPr>
          <p:nvPr/>
        </p:nvGrpSpPr>
        <p:grpSpPr bwMode="auto">
          <a:xfrm>
            <a:off x="5724525" y="4797425"/>
            <a:ext cx="1150938" cy="1006475"/>
            <a:chOff x="3606" y="3022"/>
            <a:chExt cx="725" cy="634"/>
          </a:xfrm>
        </p:grpSpPr>
        <p:sp>
          <p:nvSpPr>
            <p:cNvPr id="19487" name="Rectangle 53"/>
            <p:cNvSpPr>
              <a:spLocks noChangeArrowheads="1"/>
            </p:cNvSpPr>
            <p:nvPr/>
          </p:nvSpPr>
          <p:spPr bwMode="auto">
            <a:xfrm>
              <a:off x="3606" y="3022"/>
              <a:ext cx="726" cy="635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9488" name="Object 54"/>
            <p:cNvGraphicFramePr>
              <a:graphicFrameLocks noChangeAspect="1"/>
            </p:cNvGraphicFramePr>
            <p:nvPr/>
          </p:nvGraphicFramePr>
          <p:xfrm>
            <a:off x="3727" y="3124"/>
            <a:ext cx="483" cy="451"/>
          </p:xfrm>
          <a:graphic>
            <a:graphicData uri="http://schemas.openxmlformats.org/presentationml/2006/ole">
              <p:oleObj spid="_x0000_s19488" r:id="rId14" imgW="232710" imgH="203610" progId="">
                <p:embed/>
              </p:oleObj>
            </a:graphicData>
          </a:graphic>
        </p:graphicFrame>
      </p:grpSp>
      <p:grpSp>
        <p:nvGrpSpPr>
          <p:cNvPr id="50" name="Group 55"/>
          <p:cNvGrpSpPr>
            <a:grpSpLocks/>
          </p:cNvGrpSpPr>
          <p:nvPr/>
        </p:nvGrpSpPr>
        <p:grpSpPr bwMode="auto">
          <a:xfrm>
            <a:off x="971550" y="5013325"/>
            <a:ext cx="1150938" cy="1006475"/>
            <a:chOff x="612" y="3158"/>
            <a:chExt cx="725" cy="634"/>
          </a:xfrm>
        </p:grpSpPr>
        <p:sp>
          <p:nvSpPr>
            <p:cNvPr id="19485" name="Rectangle 56"/>
            <p:cNvSpPr>
              <a:spLocks noChangeArrowheads="1"/>
            </p:cNvSpPr>
            <p:nvPr/>
          </p:nvSpPr>
          <p:spPr bwMode="auto">
            <a:xfrm>
              <a:off x="612" y="3158"/>
              <a:ext cx="726" cy="635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9486" name="Object 57"/>
            <p:cNvGraphicFramePr>
              <a:graphicFrameLocks noChangeAspect="1"/>
            </p:cNvGraphicFramePr>
            <p:nvPr/>
          </p:nvGraphicFramePr>
          <p:xfrm>
            <a:off x="748" y="3260"/>
            <a:ext cx="452" cy="451"/>
          </p:xfrm>
          <a:graphic>
            <a:graphicData uri="http://schemas.openxmlformats.org/presentationml/2006/ole">
              <p:oleObj spid="_x0000_s19486" r:id="rId15" imgW="224755" imgH="209766" progId="">
                <p:embed/>
              </p:oleObj>
            </a:graphicData>
          </a:graphic>
        </p:graphicFrame>
      </p:grpSp>
      <p:sp>
        <p:nvSpPr>
          <p:cNvPr id="19484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7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20483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0484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20485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395288" y="1341438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sp>
        <p:nvSpPr>
          <p:cNvPr id="20490" name="Rectangle 15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grpSp>
        <p:nvGrpSpPr>
          <p:cNvPr id="20491" name="Group 17"/>
          <p:cNvGrpSpPr>
            <a:grpSpLocks/>
          </p:cNvGrpSpPr>
          <p:nvPr/>
        </p:nvGrpSpPr>
        <p:grpSpPr bwMode="auto">
          <a:xfrm>
            <a:off x="3090863" y="188913"/>
            <a:ext cx="5003800" cy="792162"/>
            <a:chOff x="1655" y="119"/>
            <a:chExt cx="3311" cy="499"/>
          </a:xfrm>
        </p:grpSpPr>
        <p:sp>
          <p:nvSpPr>
            <p:cNvPr id="20509" name="Rectangle 18"/>
            <p:cNvSpPr>
              <a:spLocks noChangeArrowheads="1"/>
            </p:cNvSpPr>
            <p:nvPr/>
          </p:nvSpPr>
          <p:spPr bwMode="auto">
            <a:xfrm>
              <a:off x="1655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10" name="Object 19"/>
            <p:cNvGraphicFramePr>
              <a:graphicFrameLocks noChangeAspect="1"/>
            </p:cNvGraphicFramePr>
            <p:nvPr/>
          </p:nvGraphicFramePr>
          <p:xfrm>
            <a:off x="2032" y="210"/>
            <a:ext cx="2603" cy="399"/>
          </p:xfrm>
          <a:graphic>
            <a:graphicData uri="http://schemas.openxmlformats.org/presentationml/2006/ole">
              <p:oleObj spid="_x0000_s20510" name="Формула" r:id="rId3" imgW="504142" imgH="208429" progId="Equation.3">
                <p:embed/>
              </p:oleObj>
            </a:graphicData>
          </a:graphic>
        </p:graphicFrame>
      </p:grpSp>
      <p:grpSp>
        <p:nvGrpSpPr>
          <p:cNvPr id="20492" name="Group 20"/>
          <p:cNvGrpSpPr>
            <a:grpSpLocks/>
          </p:cNvGrpSpPr>
          <p:nvPr/>
        </p:nvGrpSpPr>
        <p:grpSpPr bwMode="auto">
          <a:xfrm>
            <a:off x="250825" y="1196975"/>
            <a:ext cx="5254625" cy="815975"/>
            <a:chOff x="158" y="754"/>
            <a:chExt cx="3310" cy="514"/>
          </a:xfrm>
        </p:grpSpPr>
        <p:sp>
          <p:nvSpPr>
            <p:cNvPr id="20507" name="Rectangle 21"/>
            <p:cNvSpPr>
              <a:spLocks noChangeArrowheads="1"/>
            </p:cNvSpPr>
            <p:nvPr/>
          </p:nvSpPr>
          <p:spPr bwMode="auto">
            <a:xfrm>
              <a:off x="158" y="754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08" name="Object 22"/>
            <p:cNvGraphicFramePr>
              <a:graphicFrameLocks noChangeAspect="1"/>
            </p:cNvGraphicFramePr>
            <p:nvPr/>
          </p:nvGraphicFramePr>
          <p:xfrm>
            <a:off x="1521" y="820"/>
            <a:ext cx="630" cy="449"/>
          </p:xfrm>
          <a:graphic>
            <a:graphicData uri="http://schemas.openxmlformats.org/presentationml/2006/ole">
              <p:oleObj spid="_x0000_s20508" r:id="rId4" imgW="351630" imgH="253169" progId="">
                <p:embed/>
              </p:oleObj>
            </a:graphicData>
          </a:graphic>
        </p:graphicFrame>
      </p:grpSp>
      <p:sp>
        <p:nvSpPr>
          <p:cNvPr id="20493" name="Freeform 23"/>
          <p:cNvSpPr>
            <a:spLocks noChangeArrowheads="1"/>
          </p:cNvSpPr>
          <p:nvPr/>
        </p:nvSpPr>
        <p:spPr bwMode="auto">
          <a:xfrm>
            <a:off x="4376738" y="1792288"/>
            <a:ext cx="3509962" cy="4664075"/>
          </a:xfrm>
          <a:custGeom>
            <a:avLst/>
            <a:gdLst>
              <a:gd name="T0" fmla="*/ 2147483647 w 2211"/>
              <a:gd name="T1" fmla="*/ 0 h 2938"/>
              <a:gd name="T2" fmla="*/ 0 w 2211"/>
              <a:gd name="T3" fmla="*/ 2147483647 h 2938"/>
              <a:gd name="T4" fmla="*/ 2147483647 w 2211"/>
              <a:gd name="T5" fmla="*/ 2147483647 h 2938"/>
              <a:gd name="T6" fmla="*/ 2147483647 w 2211"/>
              <a:gd name="T7" fmla="*/ 2147483647 h 2938"/>
              <a:gd name="T8" fmla="*/ 0 60000 65536"/>
              <a:gd name="T9" fmla="*/ 0 60000 65536"/>
              <a:gd name="T10" fmla="*/ 0 60000 65536"/>
              <a:gd name="T11" fmla="*/ 0 60000 65536"/>
              <a:gd name="T12" fmla="*/ 0 w 2211"/>
              <a:gd name="T13" fmla="*/ 0 h 2938"/>
              <a:gd name="T14" fmla="*/ 2211 w 2211"/>
              <a:gd name="T15" fmla="*/ 2938 h 2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1" h="2938">
                <a:moveTo>
                  <a:pt x="20" y="0"/>
                </a:moveTo>
                <a:lnTo>
                  <a:pt x="0" y="2938"/>
                </a:lnTo>
                <a:lnTo>
                  <a:pt x="2211" y="2930"/>
                </a:lnTo>
                <a:lnTo>
                  <a:pt x="37" y="9"/>
                </a:lnTo>
              </a:path>
            </a:pathLst>
          </a:custGeom>
          <a:noFill/>
          <a:ln w="4428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Freeform 24"/>
          <p:cNvSpPr>
            <a:spLocks noChangeArrowheads="1"/>
          </p:cNvSpPr>
          <p:nvPr/>
        </p:nvSpPr>
        <p:spPr bwMode="auto">
          <a:xfrm>
            <a:off x="4391025" y="1816100"/>
            <a:ext cx="3482975" cy="4613275"/>
          </a:xfrm>
          <a:custGeom>
            <a:avLst/>
            <a:gdLst>
              <a:gd name="T0" fmla="*/ 2147483647 w 2194"/>
              <a:gd name="T1" fmla="*/ 0 h 2906"/>
              <a:gd name="T2" fmla="*/ 0 w 2194"/>
              <a:gd name="T3" fmla="*/ 2147483647 h 2906"/>
              <a:gd name="T4" fmla="*/ 2147483647 w 2194"/>
              <a:gd name="T5" fmla="*/ 2147483647 h 2906"/>
              <a:gd name="T6" fmla="*/ 2147483647 w 2194"/>
              <a:gd name="T7" fmla="*/ 2147483647 h 2906"/>
              <a:gd name="T8" fmla="*/ 0 60000 65536"/>
              <a:gd name="T9" fmla="*/ 0 60000 65536"/>
              <a:gd name="T10" fmla="*/ 0 60000 65536"/>
              <a:gd name="T11" fmla="*/ 0 60000 65536"/>
              <a:gd name="T12" fmla="*/ 0 w 2194"/>
              <a:gd name="T13" fmla="*/ 0 h 2906"/>
              <a:gd name="T14" fmla="*/ 2194 w 2194"/>
              <a:gd name="T15" fmla="*/ 2906 h 29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4" h="2906">
                <a:moveTo>
                  <a:pt x="19" y="0"/>
                </a:moveTo>
                <a:lnTo>
                  <a:pt x="0" y="2906"/>
                </a:lnTo>
                <a:lnTo>
                  <a:pt x="2194" y="2906"/>
                </a:lnTo>
                <a:lnTo>
                  <a:pt x="22" y="23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6565"/>
              </a:gs>
            </a:gsLst>
            <a:lin ang="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Text Box 25"/>
          <p:cNvSpPr txBox="1">
            <a:spLocks noChangeArrowheads="1"/>
          </p:cNvSpPr>
          <p:nvPr/>
        </p:nvSpPr>
        <p:spPr bwMode="auto">
          <a:xfrm>
            <a:off x="7885113" y="633888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20496" name="Text Box 26"/>
          <p:cNvSpPr txBox="1">
            <a:spLocks noChangeArrowheads="1"/>
          </p:cNvSpPr>
          <p:nvPr/>
        </p:nvSpPr>
        <p:spPr bwMode="auto">
          <a:xfrm>
            <a:off x="3995738" y="633888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</a:t>
            </a:r>
          </a:p>
        </p:txBody>
      </p:sp>
      <p:sp>
        <p:nvSpPr>
          <p:cNvPr id="20497" name="Text Box 27"/>
          <p:cNvSpPr txBox="1">
            <a:spLocks noChangeArrowheads="1"/>
          </p:cNvSpPr>
          <p:nvPr/>
        </p:nvSpPr>
        <p:spPr bwMode="auto">
          <a:xfrm>
            <a:off x="3995738" y="134143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20498" name="Text Box 28"/>
          <p:cNvSpPr txBox="1">
            <a:spLocks noChangeArrowheads="1"/>
          </p:cNvSpPr>
          <p:nvPr/>
        </p:nvSpPr>
        <p:spPr bwMode="auto">
          <a:xfrm>
            <a:off x="5868988" y="6338888"/>
            <a:ext cx="3587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20499" name="Freeform 29"/>
          <p:cNvSpPr>
            <a:spLocks noChangeArrowheads="1"/>
          </p:cNvSpPr>
          <p:nvPr/>
        </p:nvSpPr>
        <p:spPr bwMode="auto">
          <a:xfrm rot="7800000">
            <a:off x="4383882" y="2475706"/>
            <a:ext cx="533400" cy="287337"/>
          </a:xfrm>
          <a:custGeom>
            <a:avLst/>
            <a:gdLst>
              <a:gd name="T0" fmla="*/ 0 w 455"/>
              <a:gd name="T1" fmla="*/ 2147483647 h 331"/>
              <a:gd name="T2" fmla="*/ 2147483647 w 455"/>
              <a:gd name="T3" fmla="*/ 2147483647 h 331"/>
              <a:gd name="T4" fmla="*/ 2147483647 w 455"/>
              <a:gd name="T5" fmla="*/ 2147483647 h 331"/>
              <a:gd name="T6" fmla="*/ 2147483647 w 455"/>
              <a:gd name="T7" fmla="*/ 2147483647 h 331"/>
              <a:gd name="T8" fmla="*/ 2147483647 w 455"/>
              <a:gd name="T9" fmla="*/ 2147483647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"/>
              <a:gd name="T16" fmla="*/ 0 h 331"/>
              <a:gd name="T17" fmla="*/ 455 w 455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Text Box 30"/>
          <p:cNvSpPr txBox="1">
            <a:spLocks noChangeArrowheads="1"/>
          </p:cNvSpPr>
          <p:nvPr/>
        </p:nvSpPr>
        <p:spPr bwMode="auto">
          <a:xfrm>
            <a:off x="4437063" y="2636838"/>
            <a:ext cx="6413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45</a:t>
            </a:r>
            <a:r>
              <a:rPr lang="en-US" sz="2800" b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20501" name="Freeform 31"/>
          <p:cNvSpPr>
            <a:spLocks noChangeArrowheads="1"/>
          </p:cNvSpPr>
          <p:nvPr/>
        </p:nvSpPr>
        <p:spPr bwMode="auto">
          <a:xfrm rot="16200000" flipH="1">
            <a:off x="4402932" y="6055518"/>
            <a:ext cx="336550" cy="417513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147483647 h 237"/>
              <a:gd name="T4" fmla="*/ 2147483647 w 212"/>
              <a:gd name="T5" fmla="*/ 2147483647 h 237"/>
              <a:gd name="T6" fmla="*/ 0 60000 65536"/>
              <a:gd name="T7" fmla="*/ 0 60000 65536"/>
              <a:gd name="T8" fmla="*/ 0 60000 65536"/>
              <a:gd name="T9" fmla="*/ 0 w 212"/>
              <a:gd name="T10" fmla="*/ 0 h 237"/>
              <a:gd name="T11" fmla="*/ 212 w 212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466725" y="5189538"/>
            <a:ext cx="3738563" cy="561975"/>
            <a:chOff x="294" y="3269"/>
            <a:chExt cx="2017" cy="354"/>
          </a:xfrm>
        </p:grpSpPr>
        <p:sp>
          <p:nvSpPr>
            <p:cNvPr id="20505" name="Rectangle 33"/>
            <p:cNvSpPr>
              <a:spLocks noChangeArrowheads="1"/>
            </p:cNvSpPr>
            <p:nvPr/>
          </p:nvSpPr>
          <p:spPr bwMode="auto">
            <a:xfrm>
              <a:off x="884" y="3293"/>
              <a:ext cx="930" cy="28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06" name="Object 34"/>
            <p:cNvGraphicFramePr>
              <a:graphicFrameLocks noChangeAspect="1"/>
            </p:cNvGraphicFramePr>
            <p:nvPr/>
          </p:nvGraphicFramePr>
          <p:xfrm>
            <a:off x="294" y="3269"/>
            <a:ext cx="2018" cy="355"/>
          </p:xfrm>
          <a:graphic>
            <a:graphicData uri="http://schemas.openxmlformats.org/presentationml/2006/ole">
              <p:oleObj spid="_x0000_s20506" r:id="rId5" imgW="548155" imgH="198287" progId="">
                <p:embed/>
              </p:oleObj>
            </a:graphicData>
          </a:graphic>
        </p:graphicFrame>
      </p:grpSp>
      <p:sp>
        <p:nvSpPr>
          <p:cNvPr id="20503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4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21507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1508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21509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Rectangle 15"/>
          <p:cNvSpPr>
            <a:spLocks noChangeArrowheads="1"/>
          </p:cNvSpPr>
          <p:nvPr/>
        </p:nvSpPr>
        <p:spPr bwMode="auto">
          <a:xfrm>
            <a:off x="395288" y="1341438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sp>
        <p:nvSpPr>
          <p:cNvPr id="21514" name="Rectangle 16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sp>
        <p:nvSpPr>
          <p:cNvPr id="21515" name="AutoShape 18"/>
          <p:cNvSpPr>
            <a:spLocks noChangeArrowheads="1"/>
          </p:cNvSpPr>
          <p:nvPr/>
        </p:nvSpPr>
        <p:spPr bwMode="auto">
          <a:xfrm>
            <a:off x="1258888" y="2636838"/>
            <a:ext cx="7273925" cy="2232025"/>
          </a:xfrm>
          <a:prstGeom prst="parallelogram">
            <a:avLst>
              <a:gd name="adj" fmla="val 81472"/>
            </a:avLst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Text Box 19"/>
          <p:cNvSpPr txBox="1">
            <a:spLocks noChangeArrowheads="1"/>
          </p:cNvSpPr>
          <p:nvPr/>
        </p:nvSpPr>
        <p:spPr bwMode="auto">
          <a:xfrm>
            <a:off x="827088" y="4724400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21517" name="Text Box 20"/>
          <p:cNvSpPr txBox="1">
            <a:spLocks noChangeArrowheads="1"/>
          </p:cNvSpPr>
          <p:nvPr/>
        </p:nvSpPr>
        <p:spPr bwMode="auto">
          <a:xfrm>
            <a:off x="2771775" y="2133600"/>
            <a:ext cx="5762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8388350" y="2060575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21519" name="Text Box 22"/>
          <p:cNvSpPr txBox="1">
            <a:spLocks noChangeArrowheads="1"/>
          </p:cNvSpPr>
          <p:nvPr/>
        </p:nvSpPr>
        <p:spPr bwMode="auto">
          <a:xfrm>
            <a:off x="6659563" y="5013325"/>
            <a:ext cx="7207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1520" name="Text Box 23"/>
          <p:cNvSpPr txBox="1">
            <a:spLocks noChangeArrowheads="1"/>
          </p:cNvSpPr>
          <p:nvPr/>
        </p:nvSpPr>
        <p:spPr bwMode="auto">
          <a:xfrm>
            <a:off x="3635375" y="4868863"/>
            <a:ext cx="11017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 </a:t>
            </a: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см</a:t>
            </a:r>
          </a:p>
        </p:txBody>
      </p: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3203575" y="188913"/>
            <a:ext cx="5270500" cy="790575"/>
            <a:chOff x="2018" y="119"/>
            <a:chExt cx="3320" cy="498"/>
          </a:xfrm>
        </p:grpSpPr>
        <p:sp>
          <p:nvSpPr>
            <p:cNvPr id="21535" name="Rectangle 25"/>
            <p:cNvSpPr>
              <a:spLocks noChangeArrowheads="1"/>
            </p:cNvSpPr>
            <p:nvPr/>
          </p:nvSpPr>
          <p:spPr bwMode="auto">
            <a:xfrm>
              <a:off x="2018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1536" name="Object 26"/>
            <p:cNvGraphicFramePr>
              <a:graphicFrameLocks noChangeAspect="1"/>
            </p:cNvGraphicFramePr>
            <p:nvPr/>
          </p:nvGraphicFramePr>
          <p:xfrm>
            <a:off x="2054" y="210"/>
            <a:ext cx="3285" cy="399"/>
          </p:xfrm>
          <a:graphic>
            <a:graphicData uri="http://schemas.openxmlformats.org/presentationml/2006/ole">
              <p:oleObj spid="_x0000_s21536" r:id="rId3" imgW="516740" imgH="213638" progId="">
                <p:embed/>
              </p:oleObj>
            </a:graphicData>
          </a:graphic>
        </p:graphicFrame>
      </p:grp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1258888" y="2636838"/>
            <a:ext cx="7273925" cy="2232025"/>
          </a:xfrm>
          <a:prstGeom prst="parallelogram">
            <a:avLst>
              <a:gd name="adj" fmla="val 81472"/>
            </a:avLst>
          </a:prstGeom>
          <a:gradFill rotWithShape="0">
            <a:gsLst>
              <a:gs pos="0">
                <a:srgbClr val="FFFFFF"/>
              </a:gs>
              <a:gs pos="50000">
                <a:srgbClr val="99CC00"/>
              </a:gs>
              <a:gs pos="100000">
                <a:srgbClr val="FFFFFF"/>
              </a:gs>
            </a:gsLst>
            <a:lin ang="2700000" scaled="1"/>
          </a:gradFill>
          <a:ln w="324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3" name="Freeform 28"/>
          <p:cNvSpPr>
            <a:spLocks noChangeArrowheads="1"/>
          </p:cNvSpPr>
          <p:nvPr/>
        </p:nvSpPr>
        <p:spPr bwMode="auto">
          <a:xfrm rot="960000">
            <a:off x="1584325" y="4502150"/>
            <a:ext cx="530225" cy="325438"/>
          </a:xfrm>
          <a:custGeom>
            <a:avLst/>
            <a:gdLst>
              <a:gd name="T0" fmla="*/ 0 w 455"/>
              <a:gd name="T1" fmla="*/ 2147483647 h 331"/>
              <a:gd name="T2" fmla="*/ 2147483647 w 455"/>
              <a:gd name="T3" fmla="*/ 2147483647 h 331"/>
              <a:gd name="T4" fmla="*/ 2147483647 w 455"/>
              <a:gd name="T5" fmla="*/ 2147483647 h 331"/>
              <a:gd name="T6" fmla="*/ 2147483647 w 455"/>
              <a:gd name="T7" fmla="*/ 2147483647 h 331"/>
              <a:gd name="T8" fmla="*/ 2147483647 w 455"/>
              <a:gd name="T9" fmla="*/ 2147483647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"/>
              <a:gd name="T16" fmla="*/ 0 h 331"/>
              <a:gd name="T17" fmla="*/ 455 w 455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4" name="Text Box 29"/>
          <p:cNvSpPr txBox="1">
            <a:spLocks noChangeArrowheads="1"/>
          </p:cNvSpPr>
          <p:nvPr/>
        </p:nvSpPr>
        <p:spPr bwMode="auto">
          <a:xfrm>
            <a:off x="1908175" y="4149725"/>
            <a:ext cx="9350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30</a:t>
            </a:r>
            <a:r>
              <a:rPr lang="en-US" sz="2800" b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21525" name="Text Box 30"/>
          <p:cNvSpPr txBox="1">
            <a:spLocks noChangeArrowheads="1"/>
          </p:cNvSpPr>
          <p:nvPr/>
        </p:nvSpPr>
        <p:spPr bwMode="auto">
          <a:xfrm rot="-3120000">
            <a:off x="1310482" y="3653631"/>
            <a:ext cx="850900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см</a:t>
            </a:r>
          </a:p>
        </p:txBody>
      </p: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468313" y="1268413"/>
            <a:ext cx="5254625" cy="815975"/>
            <a:chOff x="295" y="799"/>
            <a:chExt cx="3310" cy="514"/>
          </a:xfrm>
        </p:grpSpPr>
        <p:sp>
          <p:nvSpPr>
            <p:cNvPr id="21533" name="Rectangle 32"/>
            <p:cNvSpPr>
              <a:spLocks noChangeArrowheads="1"/>
            </p:cNvSpPr>
            <p:nvPr/>
          </p:nvSpPr>
          <p:spPr bwMode="auto">
            <a:xfrm>
              <a:off x="295" y="79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1534" name="Object 33"/>
            <p:cNvGraphicFramePr>
              <a:graphicFrameLocks noChangeAspect="1"/>
            </p:cNvGraphicFramePr>
            <p:nvPr/>
          </p:nvGraphicFramePr>
          <p:xfrm>
            <a:off x="1595" y="865"/>
            <a:ext cx="756" cy="449"/>
          </p:xfrm>
          <a:graphic>
            <a:graphicData uri="http://schemas.openxmlformats.org/presentationml/2006/ole">
              <p:oleObj spid="_x0000_s21534" r:id="rId4" imgW="420978" imgH="252587" progId="">
                <p:embed/>
              </p:oleObj>
            </a:graphicData>
          </a:graphic>
        </p:graphicFrame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1331913" y="6159500"/>
            <a:ext cx="3024187" cy="577850"/>
            <a:chOff x="622" y="3880"/>
            <a:chExt cx="2258" cy="364"/>
          </a:xfrm>
        </p:grpSpPr>
        <p:sp>
          <p:nvSpPr>
            <p:cNvPr id="21531" name="Rectangle 35"/>
            <p:cNvSpPr>
              <a:spLocks noChangeArrowheads="1"/>
            </p:cNvSpPr>
            <p:nvPr/>
          </p:nvSpPr>
          <p:spPr bwMode="auto">
            <a:xfrm>
              <a:off x="1468" y="3924"/>
              <a:ext cx="931" cy="28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1532" name="Object 36"/>
            <p:cNvGraphicFramePr>
              <a:graphicFrameLocks noChangeAspect="1"/>
            </p:cNvGraphicFramePr>
            <p:nvPr/>
          </p:nvGraphicFramePr>
          <p:xfrm>
            <a:off x="622" y="3880"/>
            <a:ext cx="2258" cy="364"/>
          </p:xfrm>
          <a:graphic>
            <a:graphicData uri="http://schemas.openxmlformats.org/presentationml/2006/ole">
              <p:oleObj spid="_x0000_s21532" name="Формула" r:id="rId5" imgW="1079032" imgH="190417" progId="Equation.3">
                <p:embed/>
              </p:oleObj>
            </a:graphicData>
          </a:graphic>
        </p:graphicFrame>
      </p:grpSp>
      <p:sp>
        <p:nvSpPr>
          <p:cNvPr id="21528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9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0" name="AutoShap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39750" y="5732463"/>
            <a:ext cx="647700" cy="361950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7038" y="1466850"/>
            <a:ext cx="2160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Arial" charset="0"/>
              </a:rPr>
              <a:t>Дано:  </a:t>
            </a:r>
            <a:r>
              <a:rPr lang="en-US" sz="2800" b="1" i="1">
                <a:latin typeface="Times New Roman" pitchFamily="18" charset="0"/>
                <a:cs typeface="Arial" charset="0"/>
              </a:rPr>
              <a:t>R = </a:t>
            </a:r>
            <a:r>
              <a:rPr lang="ru-RU" sz="2800" b="1" i="1">
                <a:latin typeface="Times New Roman" pitchFamily="18" charset="0"/>
                <a:cs typeface="Arial" charset="0"/>
              </a:rPr>
              <a:t>4.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288" y="1985963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Arial" charset="0"/>
              </a:rPr>
              <a:t>Найти  площадь закрашенной  фигуры.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156325" y="76517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 i="1">
              <a:cs typeface="Arial" charset="0"/>
            </a:endParaRPr>
          </a:p>
        </p:txBody>
      </p:sp>
      <p:pic>
        <p:nvPicPr>
          <p:cNvPr id="6" name="Picture 11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517775"/>
            <a:ext cx="41751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795963" y="4262438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cs typeface="Arial" charset="0"/>
              </a:rPr>
              <a:t>О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954963" y="43354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cs typeface="Arial" charset="0"/>
              </a:rPr>
              <a:t>А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084888" y="2606675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cs typeface="Arial" charset="0"/>
              </a:rPr>
              <a:t>В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932363" y="5919788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cs typeface="Arial" charset="0"/>
              </a:rPr>
              <a:t>С</a:t>
            </a:r>
          </a:p>
        </p:txBody>
      </p:sp>
      <p:sp>
        <p:nvSpPr>
          <p:cNvPr id="11" name="Arc 18"/>
          <p:cNvSpPr>
            <a:spLocks/>
          </p:cNvSpPr>
          <p:nvPr/>
        </p:nvSpPr>
        <p:spPr bwMode="auto">
          <a:xfrm rot="6182585">
            <a:off x="6070601" y="4421187"/>
            <a:ext cx="914400" cy="885825"/>
          </a:xfrm>
          <a:custGeom>
            <a:avLst/>
            <a:gdLst>
              <a:gd name="T0" fmla="*/ 2147483647 w 21600"/>
              <a:gd name="T1" fmla="*/ 0 h 20985"/>
              <a:gd name="T2" fmla="*/ 2147483647 w 21600"/>
              <a:gd name="T3" fmla="*/ 2147483647 h 20985"/>
              <a:gd name="T4" fmla="*/ 0 w 21600"/>
              <a:gd name="T5" fmla="*/ 2147483647 h 20985"/>
              <a:gd name="T6" fmla="*/ 0 60000 65536"/>
              <a:gd name="T7" fmla="*/ 0 60000 65536"/>
              <a:gd name="T8" fmla="*/ 0 60000 65536"/>
              <a:gd name="T9" fmla="*/ 0 w 21600"/>
              <a:gd name="T10" fmla="*/ 0 h 20985"/>
              <a:gd name="T11" fmla="*/ 21600 w 21600"/>
              <a:gd name="T12" fmla="*/ 20985 h 209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985" fill="none" extrusionOk="0">
                <a:moveTo>
                  <a:pt x="5117" y="-1"/>
                </a:moveTo>
                <a:cubicBezTo>
                  <a:pt x="14791" y="2358"/>
                  <a:pt x="21600" y="11026"/>
                  <a:pt x="21600" y="20985"/>
                </a:cubicBezTo>
              </a:path>
              <a:path w="21600" h="20985" stroke="0" extrusionOk="0">
                <a:moveTo>
                  <a:pt x="5117" y="-1"/>
                </a:moveTo>
                <a:cubicBezTo>
                  <a:pt x="14791" y="2358"/>
                  <a:pt x="21600" y="11026"/>
                  <a:pt x="21600" y="20985"/>
                </a:cubicBezTo>
                <a:lnTo>
                  <a:pt x="0" y="20985"/>
                </a:lnTo>
                <a:lnTo>
                  <a:pt x="5117" y="-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586538" y="5054600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cs typeface="Arial" charset="0"/>
              </a:rPr>
              <a:t>120</a:t>
            </a:r>
            <a:r>
              <a:rPr lang="ru-RU" sz="2400" b="1" i="1" baseline="30000">
                <a:cs typeface="Arial" charset="0"/>
              </a:rPr>
              <a:t>о</a:t>
            </a:r>
            <a:endParaRPr lang="ru-RU" sz="2400" b="1" i="1">
              <a:cs typeface="Arial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357938" y="4351338"/>
            <a:ext cx="228600" cy="290512"/>
          </a:xfrm>
          <a:prstGeom prst="flowChartProcess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1438" y="976313"/>
            <a:ext cx="30114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i="1">
                <a:solidFill>
                  <a:srgbClr val="A50021"/>
                </a:solidFill>
                <a:cs typeface="Arial" charset="0"/>
              </a:rPr>
              <a:t>Решение.</a:t>
            </a:r>
            <a:endParaRPr lang="ru-RU" sz="3200" b="1" i="1">
              <a:cs typeface="Arial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96888" y="52388"/>
            <a:ext cx="2160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Arial" charset="0"/>
              </a:rPr>
              <a:t>Дано:  </a:t>
            </a:r>
            <a:r>
              <a:rPr lang="en-US" sz="2800" b="1" i="1">
                <a:latin typeface="Times New Roman" pitchFamily="18" charset="0"/>
                <a:cs typeface="Arial" charset="0"/>
              </a:rPr>
              <a:t>R = </a:t>
            </a:r>
            <a:r>
              <a:rPr lang="ru-RU" sz="2800" b="1" i="1">
                <a:latin typeface="Times New Roman" pitchFamily="18" charset="0"/>
                <a:cs typeface="Arial" charset="0"/>
              </a:rPr>
              <a:t>4.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96888" y="504825"/>
            <a:ext cx="6457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Arial" charset="0"/>
              </a:rPr>
              <a:t>Найти  площадь закрашенной  фигуры.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156325" y="76517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 i="1">
              <a:cs typeface="Arial" charset="0"/>
            </a:endParaRPr>
          </a:p>
        </p:txBody>
      </p:sp>
      <p:pic>
        <p:nvPicPr>
          <p:cNvPr id="6" name="Picture 11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350" y="928688"/>
            <a:ext cx="4176713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343650" y="267335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cs typeface="Arial" charset="0"/>
              </a:rPr>
              <a:t>О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504238" y="27463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cs typeface="Arial" charset="0"/>
              </a:rPr>
              <a:t>А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632575" y="10175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cs typeface="Arial" charset="0"/>
              </a:rPr>
              <a:t>В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480050" y="43307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cs typeface="Arial" charset="0"/>
              </a:rPr>
              <a:t>С</a:t>
            </a:r>
          </a:p>
        </p:txBody>
      </p:sp>
      <p:sp>
        <p:nvSpPr>
          <p:cNvPr id="11" name="Arc 18"/>
          <p:cNvSpPr>
            <a:spLocks/>
          </p:cNvSpPr>
          <p:nvPr/>
        </p:nvSpPr>
        <p:spPr bwMode="auto">
          <a:xfrm rot="6182585">
            <a:off x="6619082" y="2831306"/>
            <a:ext cx="914400" cy="887413"/>
          </a:xfrm>
          <a:custGeom>
            <a:avLst/>
            <a:gdLst>
              <a:gd name="T0" fmla="*/ 2147483647 w 21600"/>
              <a:gd name="T1" fmla="*/ 0 h 20985"/>
              <a:gd name="T2" fmla="*/ 2147483647 w 21600"/>
              <a:gd name="T3" fmla="*/ 2147483647 h 20985"/>
              <a:gd name="T4" fmla="*/ 0 w 21600"/>
              <a:gd name="T5" fmla="*/ 2147483647 h 20985"/>
              <a:gd name="T6" fmla="*/ 0 60000 65536"/>
              <a:gd name="T7" fmla="*/ 0 60000 65536"/>
              <a:gd name="T8" fmla="*/ 0 60000 65536"/>
              <a:gd name="T9" fmla="*/ 0 w 21600"/>
              <a:gd name="T10" fmla="*/ 0 h 20985"/>
              <a:gd name="T11" fmla="*/ 21600 w 21600"/>
              <a:gd name="T12" fmla="*/ 20985 h 209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985" fill="none" extrusionOk="0">
                <a:moveTo>
                  <a:pt x="5117" y="-1"/>
                </a:moveTo>
                <a:cubicBezTo>
                  <a:pt x="14791" y="2358"/>
                  <a:pt x="21600" y="11026"/>
                  <a:pt x="21600" y="20985"/>
                </a:cubicBezTo>
              </a:path>
              <a:path w="21600" h="20985" stroke="0" extrusionOk="0">
                <a:moveTo>
                  <a:pt x="5117" y="-1"/>
                </a:moveTo>
                <a:cubicBezTo>
                  <a:pt x="14791" y="2358"/>
                  <a:pt x="21600" y="11026"/>
                  <a:pt x="21600" y="20985"/>
                </a:cubicBezTo>
                <a:lnTo>
                  <a:pt x="0" y="20985"/>
                </a:lnTo>
                <a:lnTo>
                  <a:pt x="5117" y="-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135813" y="3465513"/>
            <a:ext cx="81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cs typeface="Arial" charset="0"/>
              </a:rPr>
              <a:t>120</a:t>
            </a:r>
            <a:r>
              <a:rPr lang="ru-RU" sz="2400" b="1" i="1" baseline="30000">
                <a:cs typeface="Arial" charset="0"/>
              </a:rPr>
              <a:t>о</a:t>
            </a:r>
            <a:endParaRPr lang="ru-RU" sz="2400" b="1" i="1">
              <a:cs typeface="Arial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23850" y="1482725"/>
          <a:ext cx="4368800" cy="2871788"/>
        </p:xfrm>
        <a:graphic>
          <a:graphicData uri="http://schemas.openxmlformats.org/presentationml/2006/ole">
            <p:oleObj spid="_x0000_s23565" name="Формула" r:id="rId4" imgW="1701800" imgH="111760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20675" y="4559300"/>
          <a:ext cx="3405188" cy="1660525"/>
        </p:xfrm>
        <a:graphic>
          <a:graphicData uri="http://schemas.openxmlformats.org/presentationml/2006/ole">
            <p:oleObj spid="_x0000_s23566" name="Формула" r:id="rId5" imgW="1091726" imgH="609336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081463" y="5445125"/>
          <a:ext cx="2873375" cy="719138"/>
        </p:xfrm>
        <a:graphic>
          <a:graphicData uri="http://schemas.openxmlformats.org/presentationml/2006/ole">
            <p:oleObj spid="_x0000_s23567" name="Формула" r:id="rId6" imgW="965200" imgH="241300" progId="Equation.3">
              <p:embed/>
            </p:oleObj>
          </a:graphicData>
        </a:graphic>
      </p:graphicFrame>
      <p:sp>
        <p:nvSpPr>
          <p:cNvPr id="16" name="Блок-схема: процесс 15"/>
          <p:cNvSpPr/>
          <p:nvPr/>
        </p:nvSpPr>
        <p:spPr>
          <a:xfrm>
            <a:off x="6870700" y="2830513"/>
            <a:ext cx="228600" cy="288925"/>
          </a:xfrm>
          <a:prstGeom prst="flowChartProcess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 animBg="1"/>
      <p:bldP spid="12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4"/>
          <p:cNvSpPr>
            <a:spLocks noChangeArrowheads="1" noChangeShapeType="1" noTextEdit="1"/>
          </p:cNvSpPr>
          <p:nvPr/>
        </p:nvSpPr>
        <p:spPr bwMode="auto">
          <a:xfrm>
            <a:off x="1116013" y="1341438"/>
            <a:ext cx="5688012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Решаем в тетрадях  и за доской </a:t>
            </a: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962150" y="3429000"/>
            <a:ext cx="55483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i="1"/>
              <a:t>C </a:t>
            </a:r>
            <a:r>
              <a:rPr lang="ru-RU" sz="3000" b="1" i="1"/>
              <a:t>последующей проверкой.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25603" name="AutoShape 8"/>
          <p:cNvCxnSpPr>
            <a:cxnSpLocks noChangeShapeType="1"/>
          </p:cNvCxnSpPr>
          <p:nvPr/>
        </p:nvCxnSpPr>
        <p:spPr bwMode="auto">
          <a:xfrm>
            <a:off x="666750" y="4505325"/>
            <a:ext cx="1588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5604" name="AutoShape 9"/>
          <p:cNvCxnSpPr>
            <a:cxnSpLocks noChangeShapeType="1"/>
          </p:cNvCxnSpPr>
          <p:nvPr/>
        </p:nvCxnSpPr>
        <p:spPr bwMode="auto">
          <a:xfrm>
            <a:off x="666750" y="4505325"/>
            <a:ext cx="1588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25605" name="Line 10"/>
          <p:cNvSpPr>
            <a:spLocks noChangeShapeType="1"/>
          </p:cNvSpPr>
          <p:nvPr/>
        </p:nvSpPr>
        <p:spPr bwMode="auto">
          <a:xfrm>
            <a:off x="893763" y="4122738"/>
            <a:ext cx="15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Line 11"/>
          <p:cNvSpPr>
            <a:spLocks noChangeShapeType="1"/>
          </p:cNvSpPr>
          <p:nvPr/>
        </p:nvSpPr>
        <p:spPr bwMode="auto">
          <a:xfrm>
            <a:off x="5313363" y="2979738"/>
            <a:ext cx="15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12"/>
          <p:cNvSpPr>
            <a:spLocks noChangeShapeType="1"/>
          </p:cNvSpPr>
          <p:nvPr/>
        </p:nvSpPr>
        <p:spPr bwMode="auto">
          <a:xfrm>
            <a:off x="5237163" y="2979738"/>
            <a:ext cx="15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13"/>
          <p:cNvSpPr>
            <a:spLocks noChangeShapeType="1"/>
          </p:cNvSpPr>
          <p:nvPr/>
        </p:nvSpPr>
        <p:spPr bwMode="auto">
          <a:xfrm>
            <a:off x="5237163" y="2979738"/>
            <a:ext cx="15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539750" y="1414463"/>
            <a:ext cx="1585913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sp>
        <p:nvSpPr>
          <p:cNvPr id="25611" name="AutoShape 18"/>
          <p:cNvSpPr>
            <a:spLocks noChangeArrowheads="1"/>
          </p:cNvSpPr>
          <p:nvPr/>
        </p:nvSpPr>
        <p:spPr bwMode="auto">
          <a:xfrm>
            <a:off x="1662113" y="2535238"/>
            <a:ext cx="6337300" cy="2376487"/>
          </a:xfrm>
          <a:prstGeom prst="parallelogram">
            <a:avLst>
              <a:gd name="adj" fmla="val 66667"/>
            </a:avLst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1374775" y="4838700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2959100" y="21034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8101013" y="2708275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25615" name="Text Box 22"/>
          <p:cNvSpPr txBox="1">
            <a:spLocks noChangeArrowheads="1"/>
          </p:cNvSpPr>
          <p:nvPr/>
        </p:nvSpPr>
        <p:spPr bwMode="auto">
          <a:xfrm>
            <a:off x="6270625" y="4838700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5616" name="Text Box 23"/>
          <p:cNvSpPr txBox="1">
            <a:spLocks noChangeArrowheads="1"/>
          </p:cNvSpPr>
          <p:nvPr/>
        </p:nvSpPr>
        <p:spPr bwMode="auto">
          <a:xfrm>
            <a:off x="2168525" y="3255963"/>
            <a:ext cx="36195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  <a:endParaRPr lang="en-US" sz="28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17" name="Text Box 24"/>
          <p:cNvSpPr txBox="1">
            <a:spLocks noChangeArrowheads="1"/>
          </p:cNvSpPr>
          <p:nvPr/>
        </p:nvSpPr>
        <p:spPr bwMode="auto">
          <a:xfrm rot="2340000">
            <a:off x="4587875" y="3128963"/>
            <a:ext cx="4508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 </a:t>
            </a:r>
          </a:p>
        </p:txBody>
      </p:sp>
      <p:sp>
        <p:nvSpPr>
          <p:cNvPr id="25618" name="Freeform 25"/>
          <p:cNvSpPr>
            <a:spLocks noChangeArrowheads="1"/>
          </p:cNvSpPr>
          <p:nvPr/>
        </p:nvSpPr>
        <p:spPr bwMode="auto">
          <a:xfrm>
            <a:off x="3255963" y="2549525"/>
            <a:ext cx="3146425" cy="2352675"/>
          </a:xfrm>
          <a:custGeom>
            <a:avLst/>
            <a:gdLst>
              <a:gd name="T0" fmla="*/ 0 w 1982"/>
              <a:gd name="T1" fmla="*/ 0 h 1482"/>
              <a:gd name="T2" fmla="*/ 2147483647 w 1982"/>
              <a:gd name="T3" fmla="*/ 2147483647 h 1482"/>
              <a:gd name="T4" fmla="*/ 0 60000 65536"/>
              <a:gd name="T5" fmla="*/ 0 60000 65536"/>
              <a:gd name="T6" fmla="*/ 0 w 1982"/>
              <a:gd name="T7" fmla="*/ 0 h 1482"/>
              <a:gd name="T8" fmla="*/ 1982 w 1982"/>
              <a:gd name="T9" fmla="*/ 1482 h 14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82" h="1482">
                <a:moveTo>
                  <a:pt x="0" y="0"/>
                </a:moveTo>
                <a:lnTo>
                  <a:pt x="1982" y="1482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19" name="Group 26"/>
          <p:cNvGrpSpPr>
            <a:grpSpLocks/>
          </p:cNvGrpSpPr>
          <p:nvPr/>
        </p:nvGrpSpPr>
        <p:grpSpPr bwMode="auto">
          <a:xfrm>
            <a:off x="3203575" y="188913"/>
            <a:ext cx="5270500" cy="790575"/>
            <a:chOff x="2018" y="119"/>
            <a:chExt cx="3320" cy="498"/>
          </a:xfrm>
        </p:grpSpPr>
        <p:sp>
          <p:nvSpPr>
            <p:cNvPr id="25632" name="Rectangle 27"/>
            <p:cNvSpPr>
              <a:spLocks noChangeArrowheads="1"/>
            </p:cNvSpPr>
            <p:nvPr/>
          </p:nvSpPr>
          <p:spPr bwMode="auto">
            <a:xfrm>
              <a:off x="2018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5633" name="Object 28"/>
            <p:cNvGraphicFramePr>
              <a:graphicFrameLocks noChangeAspect="1"/>
            </p:cNvGraphicFramePr>
            <p:nvPr/>
          </p:nvGraphicFramePr>
          <p:xfrm>
            <a:off x="2054" y="210"/>
            <a:ext cx="3285" cy="399"/>
          </p:xfrm>
          <a:graphic>
            <a:graphicData uri="http://schemas.openxmlformats.org/presentationml/2006/ole">
              <p:oleObj spid="_x0000_s25633" r:id="rId3" imgW="516740" imgH="213638" progId="">
                <p:embed/>
              </p:oleObj>
            </a:graphicData>
          </a:graphic>
        </p:graphicFrame>
      </p:grpSp>
      <p:sp>
        <p:nvSpPr>
          <p:cNvPr id="23" name="Freeform 29"/>
          <p:cNvSpPr>
            <a:spLocks noChangeArrowheads="1"/>
          </p:cNvSpPr>
          <p:nvPr/>
        </p:nvSpPr>
        <p:spPr bwMode="auto">
          <a:xfrm>
            <a:off x="1722438" y="2589213"/>
            <a:ext cx="4613275" cy="2286000"/>
          </a:xfrm>
          <a:custGeom>
            <a:avLst/>
            <a:gdLst>
              <a:gd name="T0" fmla="*/ 2147483647 w 2906"/>
              <a:gd name="T1" fmla="*/ 0 h 1440"/>
              <a:gd name="T2" fmla="*/ 0 w 2906"/>
              <a:gd name="T3" fmla="*/ 2147483647 h 1440"/>
              <a:gd name="T4" fmla="*/ 2147483647 w 2906"/>
              <a:gd name="T5" fmla="*/ 2147483647 h 1440"/>
              <a:gd name="T6" fmla="*/ 0 60000 65536"/>
              <a:gd name="T7" fmla="*/ 0 60000 65536"/>
              <a:gd name="T8" fmla="*/ 0 60000 65536"/>
              <a:gd name="T9" fmla="*/ 0 w 2906"/>
              <a:gd name="T10" fmla="*/ 0 h 1440"/>
              <a:gd name="T11" fmla="*/ 2906 w 2906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6" h="1440">
                <a:moveTo>
                  <a:pt x="966" y="0"/>
                </a:moveTo>
                <a:lnTo>
                  <a:pt x="0" y="1440"/>
                </a:lnTo>
                <a:lnTo>
                  <a:pt x="2906" y="144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Freeform 30"/>
          <p:cNvSpPr>
            <a:spLocks noChangeArrowheads="1"/>
          </p:cNvSpPr>
          <p:nvPr/>
        </p:nvSpPr>
        <p:spPr bwMode="auto">
          <a:xfrm rot="2160000" flipV="1">
            <a:off x="6196013" y="4479925"/>
            <a:ext cx="336550" cy="341313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147483647 h 237"/>
              <a:gd name="T4" fmla="*/ 2147483647 w 212"/>
              <a:gd name="T5" fmla="*/ 2147483647 h 237"/>
              <a:gd name="T6" fmla="*/ 0 60000 65536"/>
              <a:gd name="T7" fmla="*/ 0 60000 65536"/>
              <a:gd name="T8" fmla="*/ 0 60000 65536"/>
              <a:gd name="T9" fmla="*/ 0 w 212"/>
              <a:gd name="T10" fmla="*/ 0 h 237"/>
              <a:gd name="T11" fmla="*/ 212 w 212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2" name="Freeform 31"/>
          <p:cNvSpPr>
            <a:spLocks noChangeArrowheads="1"/>
          </p:cNvSpPr>
          <p:nvPr/>
        </p:nvSpPr>
        <p:spPr bwMode="auto">
          <a:xfrm rot="-3120000">
            <a:off x="3122613" y="2589213"/>
            <a:ext cx="336550" cy="374650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147483647 h 237"/>
              <a:gd name="T4" fmla="*/ 2147483647 w 212"/>
              <a:gd name="T5" fmla="*/ 2147483647 h 237"/>
              <a:gd name="T6" fmla="*/ 0 60000 65536"/>
              <a:gd name="T7" fmla="*/ 0 60000 65536"/>
              <a:gd name="T8" fmla="*/ 0 60000 65536"/>
              <a:gd name="T9" fmla="*/ 0 w 212"/>
              <a:gd name="T10" fmla="*/ 0 h 237"/>
              <a:gd name="T11" fmla="*/ 212 w 212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23" name="Group 32"/>
          <p:cNvGrpSpPr>
            <a:grpSpLocks/>
          </p:cNvGrpSpPr>
          <p:nvPr/>
        </p:nvGrpSpPr>
        <p:grpSpPr bwMode="auto">
          <a:xfrm>
            <a:off x="179388" y="1268413"/>
            <a:ext cx="5254625" cy="815975"/>
            <a:chOff x="113" y="799"/>
            <a:chExt cx="3310" cy="514"/>
          </a:xfrm>
        </p:grpSpPr>
        <p:sp>
          <p:nvSpPr>
            <p:cNvPr id="25630" name="Rectangle 33"/>
            <p:cNvSpPr>
              <a:spLocks noChangeArrowheads="1"/>
            </p:cNvSpPr>
            <p:nvPr/>
          </p:nvSpPr>
          <p:spPr bwMode="auto">
            <a:xfrm>
              <a:off x="113" y="79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5631" name="Object 34"/>
            <p:cNvGraphicFramePr>
              <a:graphicFrameLocks noChangeAspect="1"/>
            </p:cNvGraphicFramePr>
            <p:nvPr/>
          </p:nvGraphicFramePr>
          <p:xfrm>
            <a:off x="1413" y="865"/>
            <a:ext cx="756" cy="449"/>
          </p:xfrm>
          <a:graphic>
            <a:graphicData uri="http://schemas.openxmlformats.org/presentationml/2006/ole">
              <p:oleObj spid="_x0000_s25631" r:id="rId4" imgW="420978" imgH="252587" progId="">
                <p:embed/>
              </p:oleObj>
            </a:graphicData>
          </a:graphic>
        </p:graphicFrame>
      </p:grpSp>
      <p:grpSp>
        <p:nvGrpSpPr>
          <p:cNvPr id="29" name="Group 35"/>
          <p:cNvGrpSpPr>
            <a:grpSpLocks/>
          </p:cNvGrpSpPr>
          <p:nvPr/>
        </p:nvGrpSpPr>
        <p:grpSpPr bwMode="auto">
          <a:xfrm>
            <a:off x="1722438" y="5784850"/>
            <a:ext cx="3713162" cy="668338"/>
            <a:chOff x="1085" y="3775"/>
            <a:chExt cx="2339" cy="421"/>
          </a:xfrm>
        </p:grpSpPr>
        <p:sp>
          <p:nvSpPr>
            <p:cNvPr id="25628" name="Rectangle 36"/>
            <p:cNvSpPr>
              <a:spLocks noChangeArrowheads="1"/>
            </p:cNvSpPr>
            <p:nvPr/>
          </p:nvSpPr>
          <p:spPr bwMode="auto">
            <a:xfrm>
              <a:off x="1131" y="3827"/>
              <a:ext cx="2293" cy="369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5629" name="Object 37"/>
            <p:cNvGraphicFramePr>
              <a:graphicFrameLocks noChangeAspect="1"/>
            </p:cNvGraphicFramePr>
            <p:nvPr/>
          </p:nvGraphicFramePr>
          <p:xfrm>
            <a:off x="1085" y="3775"/>
            <a:ext cx="2234" cy="353"/>
          </p:xfrm>
          <a:graphic>
            <a:graphicData uri="http://schemas.openxmlformats.org/presentationml/2006/ole">
              <p:oleObj spid="_x0000_s25629" name="Формула" r:id="rId5" imgW="876300" imgH="152400" progId="Equation.3">
                <p:embed/>
              </p:oleObj>
            </a:graphicData>
          </a:graphic>
        </p:graphicFrame>
      </p:grpSp>
      <p:sp>
        <p:nvSpPr>
          <p:cNvPr id="25625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6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7" name="AutoShap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26627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6628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26629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6633" name="AutoShape 14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6634" name="AutoShape 15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26635" name="Line 16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7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8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9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6639" name="Group 21"/>
          <p:cNvGrpSpPr>
            <a:grpSpLocks/>
          </p:cNvGrpSpPr>
          <p:nvPr/>
        </p:nvGrpSpPr>
        <p:grpSpPr bwMode="auto">
          <a:xfrm>
            <a:off x="1331913" y="404813"/>
            <a:ext cx="5010150" cy="1439862"/>
            <a:chOff x="839" y="391"/>
            <a:chExt cx="3156" cy="771"/>
          </a:xfrm>
        </p:grpSpPr>
        <p:sp>
          <p:nvSpPr>
            <p:cNvPr id="26658" name="Rectangle 22"/>
            <p:cNvSpPr>
              <a:spLocks noChangeArrowheads="1"/>
            </p:cNvSpPr>
            <p:nvPr/>
          </p:nvSpPr>
          <p:spPr bwMode="auto">
            <a:xfrm>
              <a:off x="1294" y="799"/>
              <a:ext cx="2098" cy="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800"/>
            </a:p>
          </p:txBody>
        </p:sp>
        <p:graphicFrame>
          <p:nvGraphicFramePr>
            <p:cNvPr id="26659" name="Object 23"/>
            <p:cNvGraphicFramePr>
              <a:graphicFrameLocks noChangeAspect="1"/>
            </p:cNvGraphicFramePr>
            <p:nvPr/>
          </p:nvGraphicFramePr>
          <p:xfrm>
            <a:off x="839" y="391"/>
            <a:ext cx="3156" cy="665"/>
          </p:xfrm>
          <a:graphic>
            <a:graphicData uri="http://schemas.openxmlformats.org/presentationml/2006/ole">
              <p:oleObj spid="_x0000_s26659" name="Формула" r:id="rId3" imgW="1600200" imgH="342900" progId="Equation.3">
                <p:embed/>
              </p:oleObj>
            </a:graphicData>
          </a:graphic>
        </p:graphicFrame>
      </p:grpSp>
      <p:sp>
        <p:nvSpPr>
          <p:cNvPr id="26640" name="AutoShape 25"/>
          <p:cNvSpPr>
            <a:spLocks noChangeArrowheads="1"/>
          </p:cNvSpPr>
          <p:nvPr/>
        </p:nvSpPr>
        <p:spPr bwMode="auto">
          <a:xfrm>
            <a:off x="2484438" y="2276475"/>
            <a:ext cx="5761037" cy="2881313"/>
          </a:xfrm>
          <a:prstGeom prst="parallelogram">
            <a:avLst>
              <a:gd name="adj" fmla="val 49986"/>
            </a:avLst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Text Box 26"/>
          <p:cNvSpPr txBox="1">
            <a:spLocks noChangeArrowheads="1"/>
          </p:cNvSpPr>
          <p:nvPr/>
        </p:nvSpPr>
        <p:spPr bwMode="auto">
          <a:xfrm>
            <a:off x="1979613" y="515778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26642" name="Text Box 27"/>
          <p:cNvSpPr txBox="1">
            <a:spLocks noChangeArrowheads="1"/>
          </p:cNvSpPr>
          <p:nvPr/>
        </p:nvSpPr>
        <p:spPr bwMode="auto">
          <a:xfrm>
            <a:off x="3419475" y="22050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26643" name="Text Box 28"/>
          <p:cNvSpPr txBox="1">
            <a:spLocks noChangeArrowheads="1"/>
          </p:cNvSpPr>
          <p:nvPr/>
        </p:nvSpPr>
        <p:spPr bwMode="auto">
          <a:xfrm>
            <a:off x="8101013" y="220503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26644" name="Text Box 29"/>
          <p:cNvSpPr txBox="1">
            <a:spLocks noChangeArrowheads="1"/>
          </p:cNvSpPr>
          <p:nvPr/>
        </p:nvSpPr>
        <p:spPr bwMode="auto">
          <a:xfrm>
            <a:off x="6875463" y="5013325"/>
            <a:ext cx="5762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6645" name="Freeform 30"/>
          <p:cNvSpPr>
            <a:spLocks noChangeArrowheads="1"/>
          </p:cNvSpPr>
          <p:nvPr/>
        </p:nvSpPr>
        <p:spPr bwMode="auto">
          <a:xfrm rot="660000">
            <a:off x="2581275" y="4835525"/>
            <a:ext cx="439738" cy="287338"/>
          </a:xfrm>
          <a:custGeom>
            <a:avLst/>
            <a:gdLst>
              <a:gd name="T0" fmla="*/ 0 w 455"/>
              <a:gd name="T1" fmla="*/ 2147483647 h 331"/>
              <a:gd name="T2" fmla="*/ 2147483647 w 455"/>
              <a:gd name="T3" fmla="*/ 2147483647 h 331"/>
              <a:gd name="T4" fmla="*/ 2147483647 w 455"/>
              <a:gd name="T5" fmla="*/ 2147483647 h 331"/>
              <a:gd name="T6" fmla="*/ 2147483647 w 455"/>
              <a:gd name="T7" fmla="*/ 2147483647 h 331"/>
              <a:gd name="T8" fmla="*/ 2147483647 w 455"/>
              <a:gd name="T9" fmla="*/ 2147483647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"/>
              <a:gd name="T16" fmla="*/ 0 h 331"/>
              <a:gd name="T17" fmla="*/ 455 w 455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Text Box 31"/>
          <p:cNvSpPr txBox="1">
            <a:spLocks noChangeArrowheads="1"/>
          </p:cNvSpPr>
          <p:nvPr/>
        </p:nvSpPr>
        <p:spPr bwMode="auto">
          <a:xfrm>
            <a:off x="2916238" y="4508500"/>
            <a:ext cx="64770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  <a:cs typeface="Arial" charset="0"/>
              </a:rPr>
              <a:t>30°</a:t>
            </a:r>
          </a:p>
        </p:txBody>
      </p:sp>
      <p:sp>
        <p:nvSpPr>
          <p:cNvPr id="26647" name="Text Box 32"/>
          <p:cNvSpPr txBox="1">
            <a:spLocks noChangeArrowheads="1"/>
          </p:cNvSpPr>
          <p:nvPr/>
        </p:nvSpPr>
        <p:spPr bwMode="auto">
          <a:xfrm rot="-3856743">
            <a:off x="2261394" y="3540919"/>
            <a:ext cx="121443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  <a:cs typeface="Arial" charset="0"/>
              </a:rPr>
              <a:t>14 см.</a:t>
            </a:r>
          </a:p>
        </p:txBody>
      </p:sp>
      <p:sp>
        <p:nvSpPr>
          <p:cNvPr id="26648" name="Text Box 33"/>
          <p:cNvSpPr txBox="1">
            <a:spLocks noChangeArrowheads="1"/>
          </p:cNvSpPr>
          <p:nvPr/>
        </p:nvSpPr>
        <p:spPr bwMode="auto">
          <a:xfrm>
            <a:off x="5580063" y="1844675"/>
            <a:ext cx="94297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  <a:cs typeface="Arial" charset="0"/>
              </a:rPr>
              <a:t>26см.</a:t>
            </a:r>
          </a:p>
        </p:txBody>
      </p:sp>
      <p:sp>
        <p:nvSpPr>
          <p:cNvPr id="28" name="Freeform 34"/>
          <p:cNvSpPr>
            <a:spLocks noChangeArrowheads="1"/>
          </p:cNvSpPr>
          <p:nvPr/>
        </p:nvSpPr>
        <p:spPr bwMode="auto">
          <a:xfrm flipH="1">
            <a:off x="3924300" y="2276475"/>
            <a:ext cx="71438" cy="2881313"/>
          </a:xfrm>
          <a:custGeom>
            <a:avLst/>
            <a:gdLst>
              <a:gd name="T0" fmla="*/ 2147483647 w 3575"/>
              <a:gd name="T1" fmla="*/ 0 h 1889"/>
              <a:gd name="T2" fmla="*/ 0 w 3575"/>
              <a:gd name="T3" fmla="*/ 2147483647 h 1889"/>
              <a:gd name="T4" fmla="*/ 0 60000 65536"/>
              <a:gd name="T5" fmla="*/ 0 60000 65536"/>
              <a:gd name="T6" fmla="*/ 0 w 3575"/>
              <a:gd name="T7" fmla="*/ 0 h 1889"/>
              <a:gd name="T8" fmla="*/ 3575 w 3575"/>
              <a:gd name="T9" fmla="*/ 1889 h 1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75" h="1889">
                <a:moveTo>
                  <a:pt x="3575" y="0"/>
                </a:moveTo>
                <a:lnTo>
                  <a:pt x="0" y="1889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Freeform 35"/>
          <p:cNvSpPr>
            <a:spLocks noChangeArrowheads="1"/>
          </p:cNvSpPr>
          <p:nvPr/>
        </p:nvSpPr>
        <p:spPr bwMode="auto">
          <a:xfrm>
            <a:off x="3924300" y="2276475"/>
            <a:ext cx="4321175" cy="46038"/>
          </a:xfrm>
          <a:custGeom>
            <a:avLst/>
            <a:gdLst>
              <a:gd name="T0" fmla="*/ 2147483647 w 3575"/>
              <a:gd name="T1" fmla="*/ 0 h 1889"/>
              <a:gd name="T2" fmla="*/ 0 w 3575"/>
              <a:gd name="T3" fmla="*/ 2147483647 h 1889"/>
              <a:gd name="T4" fmla="*/ 0 60000 65536"/>
              <a:gd name="T5" fmla="*/ 0 60000 65536"/>
              <a:gd name="T6" fmla="*/ 0 w 3575"/>
              <a:gd name="T7" fmla="*/ 0 h 1889"/>
              <a:gd name="T8" fmla="*/ 3575 w 3575"/>
              <a:gd name="T9" fmla="*/ 1889 h 1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75" h="1889">
                <a:moveTo>
                  <a:pt x="3575" y="0"/>
                </a:moveTo>
                <a:lnTo>
                  <a:pt x="0" y="1889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6651" name="Object 36"/>
          <p:cNvGraphicFramePr>
            <a:graphicFrameLocks noChangeAspect="1"/>
          </p:cNvGraphicFramePr>
          <p:nvPr/>
        </p:nvGraphicFramePr>
        <p:xfrm>
          <a:off x="3225800" y="1017588"/>
          <a:ext cx="1698625" cy="827087"/>
        </p:xfrm>
        <a:graphic>
          <a:graphicData uri="http://schemas.openxmlformats.org/presentationml/2006/ole">
            <p:oleObj spid="_x0000_s26651" r:id="rId4" imgW="420978" imgH="252587" progId="">
              <p:embed/>
            </p:oleObj>
          </a:graphicData>
        </a:graphic>
      </p:graphicFrame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1331913" y="5876925"/>
            <a:ext cx="6613525" cy="795338"/>
            <a:chOff x="703" y="3702"/>
            <a:chExt cx="4614" cy="501"/>
          </a:xfrm>
        </p:grpSpPr>
        <p:sp>
          <p:nvSpPr>
            <p:cNvPr id="26656" name="Rectangle 38"/>
            <p:cNvSpPr>
              <a:spLocks noChangeArrowheads="1"/>
            </p:cNvSpPr>
            <p:nvPr/>
          </p:nvSpPr>
          <p:spPr bwMode="auto">
            <a:xfrm>
              <a:off x="1915" y="3878"/>
              <a:ext cx="931" cy="285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6657" name="Object 39"/>
            <p:cNvGraphicFramePr>
              <a:graphicFrameLocks noChangeAspect="1"/>
            </p:cNvGraphicFramePr>
            <p:nvPr/>
          </p:nvGraphicFramePr>
          <p:xfrm>
            <a:off x="703" y="3702"/>
            <a:ext cx="4614" cy="501"/>
          </p:xfrm>
          <a:graphic>
            <a:graphicData uri="http://schemas.openxmlformats.org/presentationml/2006/ole">
              <p:oleObj spid="_x0000_s26657" name="Формула" r:id="rId5" imgW="1180588" imgH="190417" progId="Equation.3">
                <p:embed/>
              </p:oleObj>
            </a:graphicData>
          </a:graphic>
        </p:graphicFrame>
      </p:grpSp>
      <p:sp>
        <p:nvSpPr>
          <p:cNvPr id="26653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4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5" name="AutoShap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3850" y="2205038"/>
            <a:ext cx="84963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95300" indent="-495300">
              <a:defRPr/>
            </a:pPr>
            <a:r>
              <a:rPr lang="ru-RU" sz="2800" dirty="0">
                <a:solidFill>
                  <a:srgbClr val="002060"/>
                </a:solidFill>
              </a:rPr>
              <a:t>           </a:t>
            </a:r>
          </a:p>
          <a:p>
            <a:pPr marL="495300" indent="-495300">
              <a:defRPr/>
            </a:pPr>
            <a:endParaRPr lang="ru-RU" sz="2800" dirty="0">
              <a:solidFill>
                <a:srgbClr val="002060"/>
              </a:solidFill>
            </a:endParaRPr>
          </a:p>
          <a:p>
            <a:pPr marL="495300" indent="-495300">
              <a:defRPr/>
            </a:pPr>
            <a:endParaRPr lang="ru-RU" sz="2800" dirty="0">
              <a:solidFill>
                <a:srgbClr val="002060"/>
              </a:solidFill>
            </a:endParaRPr>
          </a:p>
          <a:p>
            <a:pPr marL="495300" indent="-495300"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marL="495300" indent="-495300">
              <a:defRPr/>
            </a:pPr>
            <a:endParaRPr lang="ru-RU" sz="2800" i="1" dirty="0">
              <a:solidFill>
                <a:srgbClr val="002060"/>
              </a:solidFill>
            </a:endParaRPr>
          </a:p>
          <a:p>
            <a:pPr marL="495300" indent="-495300">
              <a:defRPr/>
            </a:pPr>
            <a:r>
              <a:rPr lang="ru-RU" sz="2400" b="1" dirty="0">
                <a:solidFill>
                  <a:srgbClr val="002060"/>
                </a:solidFill>
              </a:rPr>
              <a:t>         </a:t>
            </a:r>
            <a:endParaRPr lang="ru-RU" sz="2400" b="1" i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58888" y="260350"/>
            <a:ext cx="56165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План урока.</a:t>
            </a:r>
            <a:endParaRPr lang="ru-RU" sz="3600" b="1" i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850" y="2781300"/>
            <a:ext cx="8582025" cy="34782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ru-RU" sz="2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Виды четырехугольников и их свойства</a:t>
            </a:r>
            <a:r>
              <a:rPr lang="ru-RU" sz="2000" b="1" i="1" smtClean="0">
                <a:solidFill>
                  <a:srgbClr val="002060"/>
                </a:solidFill>
              </a:rPr>
              <a:t> .</a:t>
            </a:r>
            <a:endParaRPr lang="ru-RU" sz="2200" b="1" i="1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1" hangingPunct="1">
              <a:buFontTx/>
              <a:buAutoNum type="arabicPeriod"/>
              <a:defRPr/>
            </a:pPr>
            <a:r>
              <a:rPr lang="ru-RU" sz="2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Параллелограмм.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sz="2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Ромб.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sz="2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Квадрат.</a:t>
            </a:r>
          </a:p>
          <a:p>
            <a:pPr eaLnBrk="1" hangingPunct="1">
              <a:defRPr/>
            </a:pPr>
            <a:r>
              <a:rPr lang="ru-RU" sz="2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5. Прямоугольник.</a:t>
            </a:r>
          </a:p>
          <a:p>
            <a:pPr eaLnBrk="1" hangingPunct="1">
              <a:defRPr/>
            </a:pPr>
            <a:r>
              <a:rPr lang="ru-RU" sz="2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6. Трапеция.</a:t>
            </a:r>
            <a:endParaRPr lang="en-US" sz="2200" b="1" i="1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1" hangingPunct="1">
              <a:defRPr/>
            </a:pPr>
            <a:r>
              <a:rPr lang="ru-RU" sz="2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7.Круг, сектор</a:t>
            </a:r>
          </a:p>
          <a:p>
            <a:pPr eaLnBrk="1" hangingPunct="1">
              <a:defRPr/>
            </a:pPr>
            <a:r>
              <a:rPr lang="ru-RU" sz="2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8. Правильный </a:t>
            </a:r>
            <a:r>
              <a:rPr lang="en-US" sz="2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n</a:t>
            </a:r>
            <a:r>
              <a:rPr lang="ru-RU" sz="2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-угольник</a:t>
            </a:r>
          </a:p>
          <a:p>
            <a:pPr eaLnBrk="1" hangingPunct="1">
              <a:defRPr/>
            </a:pPr>
            <a:r>
              <a:rPr lang="ru-RU" sz="2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9. Самостоятельная  работа.</a:t>
            </a:r>
          </a:p>
          <a:p>
            <a:pPr eaLnBrk="1" hangingPunct="1">
              <a:defRPr/>
            </a:pPr>
            <a:r>
              <a:rPr lang="ru-RU" sz="2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10.</a:t>
            </a:r>
            <a:r>
              <a:rPr lang="ru-RU" sz="2000" b="1" i="1" smtClean="0">
                <a:solidFill>
                  <a:srgbClr val="002060"/>
                </a:solidFill>
              </a:rPr>
              <a:t> . </a:t>
            </a:r>
            <a:r>
              <a:rPr lang="ru-RU" sz="2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Домашняя работа.</a:t>
            </a:r>
            <a:endParaRPr lang="ru-RU" sz="2200" smtClean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750" y="1484313"/>
            <a:ext cx="83534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000" b="1" i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Повторение теории и   решение задач  на  готовых     чертежах</a:t>
            </a:r>
            <a:r>
              <a:rPr lang="ru-RU" sz="3000" b="1" i="1">
                <a:solidFill>
                  <a:srgbClr val="002060"/>
                </a:solidFill>
              </a:rPr>
              <a:t> 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27651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652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27653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7657" name="AutoShape 14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7658" name="AutoShape 15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27659" name="Line 16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7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8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9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7663" name="Group 21"/>
          <p:cNvGrpSpPr>
            <a:grpSpLocks/>
          </p:cNvGrpSpPr>
          <p:nvPr/>
        </p:nvGrpSpPr>
        <p:grpSpPr bwMode="auto">
          <a:xfrm>
            <a:off x="1068388" y="363538"/>
            <a:ext cx="5595937" cy="1411287"/>
            <a:chOff x="702" y="262"/>
            <a:chExt cx="3525" cy="888"/>
          </a:xfrm>
        </p:grpSpPr>
        <p:sp>
          <p:nvSpPr>
            <p:cNvPr id="27691" name="Rectangle 22"/>
            <p:cNvSpPr>
              <a:spLocks noChangeArrowheads="1"/>
            </p:cNvSpPr>
            <p:nvPr/>
          </p:nvSpPr>
          <p:spPr bwMode="auto">
            <a:xfrm>
              <a:off x="1253" y="742"/>
              <a:ext cx="2098" cy="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7692" name="Object 23"/>
            <p:cNvGraphicFramePr>
              <a:graphicFrameLocks noChangeAspect="1"/>
            </p:cNvGraphicFramePr>
            <p:nvPr/>
          </p:nvGraphicFramePr>
          <p:xfrm>
            <a:off x="702" y="262"/>
            <a:ext cx="3525" cy="888"/>
          </p:xfrm>
          <a:graphic>
            <a:graphicData uri="http://schemas.openxmlformats.org/presentationml/2006/ole">
              <p:oleObj spid="_x0000_s27692" name="Формула" r:id="rId3" imgW="2108200" imgH="431800" progId="Equation.3">
                <p:embed/>
              </p:oleObj>
            </a:graphicData>
          </a:graphic>
        </p:graphicFrame>
      </p:grpSp>
      <p:sp>
        <p:nvSpPr>
          <p:cNvPr id="27664" name="AutoShape 25"/>
          <p:cNvSpPr>
            <a:spLocks noChangeArrowheads="1"/>
          </p:cNvSpPr>
          <p:nvPr/>
        </p:nvSpPr>
        <p:spPr bwMode="auto">
          <a:xfrm>
            <a:off x="2484438" y="2205038"/>
            <a:ext cx="5761037" cy="2881312"/>
          </a:xfrm>
          <a:prstGeom prst="parallelogram">
            <a:avLst>
              <a:gd name="adj" fmla="val 49986"/>
            </a:avLst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Text Box 26"/>
          <p:cNvSpPr txBox="1">
            <a:spLocks noChangeArrowheads="1"/>
          </p:cNvSpPr>
          <p:nvPr/>
        </p:nvSpPr>
        <p:spPr bwMode="auto">
          <a:xfrm>
            <a:off x="1979613" y="5013325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27666" name="Text Box 27"/>
          <p:cNvSpPr txBox="1">
            <a:spLocks noChangeArrowheads="1"/>
          </p:cNvSpPr>
          <p:nvPr/>
        </p:nvSpPr>
        <p:spPr bwMode="auto">
          <a:xfrm>
            <a:off x="3419475" y="19891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27667" name="Text Box 28"/>
          <p:cNvSpPr txBox="1">
            <a:spLocks noChangeArrowheads="1"/>
          </p:cNvSpPr>
          <p:nvPr/>
        </p:nvSpPr>
        <p:spPr bwMode="auto">
          <a:xfrm>
            <a:off x="8101013" y="220503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27668" name="Text Box 29"/>
          <p:cNvSpPr txBox="1">
            <a:spLocks noChangeArrowheads="1"/>
          </p:cNvSpPr>
          <p:nvPr/>
        </p:nvSpPr>
        <p:spPr bwMode="auto">
          <a:xfrm>
            <a:off x="6659563" y="5157788"/>
            <a:ext cx="5762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7669" name="Line 31"/>
          <p:cNvSpPr>
            <a:spLocks noChangeShapeType="1"/>
          </p:cNvSpPr>
          <p:nvPr/>
        </p:nvSpPr>
        <p:spPr bwMode="auto">
          <a:xfrm>
            <a:off x="3924300" y="2205038"/>
            <a:ext cx="1588" cy="288131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70" name="Text Box 32"/>
          <p:cNvSpPr txBox="1">
            <a:spLocks noChangeArrowheads="1"/>
          </p:cNvSpPr>
          <p:nvPr/>
        </p:nvSpPr>
        <p:spPr bwMode="auto">
          <a:xfrm>
            <a:off x="5580063" y="1773238"/>
            <a:ext cx="94297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  <a:cs typeface="Arial" charset="0"/>
              </a:rPr>
              <a:t>16м.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1476375" y="6165850"/>
            <a:ext cx="3167063" cy="577850"/>
            <a:chOff x="930" y="3884"/>
            <a:chExt cx="1860" cy="364"/>
          </a:xfrm>
        </p:grpSpPr>
        <p:sp>
          <p:nvSpPr>
            <p:cNvPr id="27689" name="Rectangle 34"/>
            <p:cNvSpPr>
              <a:spLocks noChangeArrowheads="1"/>
            </p:cNvSpPr>
            <p:nvPr/>
          </p:nvSpPr>
          <p:spPr bwMode="auto">
            <a:xfrm>
              <a:off x="1468" y="3924"/>
              <a:ext cx="930" cy="28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7690" name="Object 35"/>
            <p:cNvGraphicFramePr>
              <a:graphicFrameLocks noChangeAspect="1"/>
            </p:cNvGraphicFramePr>
            <p:nvPr/>
          </p:nvGraphicFramePr>
          <p:xfrm>
            <a:off x="930" y="3884"/>
            <a:ext cx="1860" cy="364"/>
          </p:xfrm>
          <a:graphic>
            <a:graphicData uri="http://schemas.openxmlformats.org/presentationml/2006/ole">
              <p:oleObj spid="_x0000_s27690" name="Формула" r:id="rId4" imgW="1104900" imgH="190500" progId="Equation.3">
                <p:embed/>
              </p:oleObj>
            </a:graphicData>
          </a:graphic>
        </p:graphicFrame>
      </p:grpSp>
      <p:graphicFrame>
        <p:nvGraphicFramePr>
          <p:cNvPr id="27672" name="Object 36"/>
          <p:cNvGraphicFramePr>
            <a:graphicFrameLocks noChangeAspect="1"/>
          </p:cNvGraphicFramePr>
          <p:nvPr/>
        </p:nvGraphicFramePr>
        <p:xfrm>
          <a:off x="3201988" y="1062038"/>
          <a:ext cx="1549400" cy="671512"/>
        </p:xfrm>
        <a:graphic>
          <a:graphicData uri="http://schemas.openxmlformats.org/presentationml/2006/ole">
            <p:oleObj spid="_x0000_s27672" r:id="rId5" imgW="420978" imgH="252587" progId="">
              <p:embed/>
            </p:oleObj>
          </a:graphicData>
        </a:graphic>
      </p:graphicFrame>
      <p:sp>
        <p:nvSpPr>
          <p:cNvPr id="27673" name="Text Box 37"/>
          <p:cNvSpPr txBox="1">
            <a:spLocks noChangeArrowheads="1"/>
          </p:cNvSpPr>
          <p:nvPr/>
        </p:nvSpPr>
        <p:spPr bwMode="auto">
          <a:xfrm>
            <a:off x="2843213" y="5229225"/>
            <a:ext cx="165735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  <a:cs typeface="Arial" charset="0"/>
              </a:rPr>
              <a:t>6м.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74" name="Text Box 38"/>
          <p:cNvSpPr txBox="1">
            <a:spLocks noChangeArrowheads="1"/>
          </p:cNvSpPr>
          <p:nvPr/>
        </p:nvSpPr>
        <p:spPr bwMode="auto">
          <a:xfrm>
            <a:off x="3851275" y="5084763"/>
            <a:ext cx="57626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>
                <a:solidFill>
                  <a:srgbClr val="000000"/>
                </a:solidFill>
                <a:cs typeface="Arial" charset="0"/>
              </a:rPr>
              <a:t>Е</a:t>
            </a:r>
          </a:p>
        </p:txBody>
      </p:sp>
      <p:sp>
        <p:nvSpPr>
          <p:cNvPr id="27675" name="Text Box 40"/>
          <p:cNvSpPr txBox="1">
            <a:spLocks noChangeArrowheads="1"/>
          </p:cNvSpPr>
          <p:nvPr/>
        </p:nvSpPr>
        <p:spPr bwMode="auto">
          <a:xfrm>
            <a:off x="2339975" y="3357563"/>
            <a:ext cx="10033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  <a:cs typeface="Arial" charset="0"/>
              </a:rPr>
              <a:t>10м</a:t>
            </a:r>
          </a:p>
        </p:txBody>
      </p:sp>
      <p:sp>
        <p:nvSpPr>
          <p:cNvPr id="27676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77" name="Rectangle 4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7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79" name="Rectangle 4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80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81" name="Rectangle 4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82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83" name="Rectangle 4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84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85" name="Rectangle 50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86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87" name="Rectangle 5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88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28675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8676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28677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9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8681" name="Group 16"/>
          <p:cNvGrpSpPr>
            <a:grpSpLocks/>
          </p:cNvGrpSpPr>
          <p:nvPr/>
        </p:nvGrpSpPr>
        <p:grpSpPr bwMode="auto">
          <a:xfrm>
            <a:off x="900113" y="1087438"/>
            <a:ext cx="5254625" cy="971550"/>
            <a:chOff x="567" y="685"/>
            <a:chExt cx="3310" cy="612"/>
          </a:xfrm>
        </p:grpSpPr>
        <p:sp>
          <p:nvSpPr>
            <p:cNvPr id="28701" name="Rectangle 17"/>
            <p:cNvSpPr>
              <a:spLocks noChangeArrowheads="1"/>
            </p:cNvSpPr>
            <p:nvPr/>
          </p:nvSpPr>
          <p:spPr bwMode="auto">
            <a:xfrm>
              <a:off x="567" y="79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8702" name="Object 18"/>
            <p:cNvGraphicFramePr>
              <a:graphicFrameLocks noChangeAspect="1"/>
            </p:cNvGraphicFramePr>
            <p:nvPr/>
          </p:nvGraphicFramePr>
          <p:xfrm>
            <a:off x="874" y="685"/>
            <a:ext cx="1176" cy="318"/>
          </p:xfrm>
          <a:graphic>
            <a:graphicData uri="http://schemas.openxmlformats.org/presentationml/2006/ole">
              <p:oleObj spid="_x0000_s28702" r:id="rId3" imgW="528955" imgH="191342" progId="">
                <p:embed/>
              </p:oleObj>
            </a:graphicData>
          </a:graphic>
        </p:graphicFrame>
      </p:grpSp>
      <p:grpSp>
        <p:nvGrpSpPr>
          <p:cNvPr id="28682" name="Group 19"/>
          <p:cNvGrpSpPr>
            <a:grpSpLocks/>
          </p:cNvGrpSpPr>
          <p:nvPr/>
        </p:nvGrpSpPr>
        <p:grpSpPr bwMode="auto">
          <a:xfrm>
            <a:off x="1524000" y="188913"/>
            <a:ext cx="5711825" cy="792162"/>
            <a:chOff x="960" y="119"/>
            <a:chExt cx="3598" cy="499"/>
          </a:xfrm>
        </p:grpSpPr>
        <p:sp>
          <p:nvSpPr>
            <p:cNvPr id="28699" name="Rectangle 20"/>
            <p:cNvSpPr>
              <a:spLocks noChangeArrowheads="1"/>
            </p:cNvSpPr>
            <p:nvPr/>
          </p:nvSpPr>
          <p:spPr bwMode="auto">
            <a:xfrm>
              <a:off x="960" y="119"/>
              <a:ext cx="3115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8700" name="Object 21"/>
            <p:cNvGraphicFramePr>
              <a:graphicFrameLocks noChangeAspect="1"/>
            </p:cNvGraphicFramePr>
            <p:nvPr/>
          </p:nvGraphicFramePr>
          <p:xfrm>
            <a:off x="1118" y="232"/>
            <a:ext cx="3440" cy="354"/>
          </p:xfrm>
          <a:graphic>
            <a:graphicData uri="http://schemas.openxmlformats.org/presentationml/2006/ole">
              <p:oleObj spid="_x0000_s28700" name="Формула" r:id="rId4" imgW="1600200" imgH="165100" progId="Equation.3">
                <p:embed/>
              </p:oleObj>
            </a:graphicData>
          </a:graphic>
        </p:graphicFrame>
      </p:grpSp>
      <p:sp>
        <p:nvSpPr>
          <p:cNvPr id="28683" name="AutoShape 22"/>
          <p:cNvSpPr>
            <a:spLocks noChangeArrowheads="1"/>
          </p:cNvSpPr>
          <p:nvPr/>
        </p:nvSpPr>
        <p:spPr bwMode="auto">
          <a:xfrm>
            <a:off x="1763713" y="2708275"/>
            <a:ext cx="6553200" cy="2735263"/>
          </a:xfrm>
          <a:prstGeom prst="parallelogram">
            <a:avLst>
              <a:gd name="adj" fmla="val 96809"/>
            </a:avLst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Freeform 23"/>
          <p:cNvSpPr>
            <a:spLocks noChangeArrowheads="1"/>
          </p:cNvSpPr>
          <p:nvPr/>
        </p:nvSpPr>
        <p:spPr bwMode="auto">
          <a:xfrm>
            <a:off x="4410075" y="2716213"/>
            <a:ext cx="1924050" cy="2030412"/>
          </a:xfrm>
          <a:custGeom>
            <a:avLst/>
            <a:gdLst>
              <a:gd name="T0" fmla="*/ 0 w 1212"/>
              <a:gd name="T1" fmla="*/ 0 h 1279"/>
              <a:gd name="T2" fmla="*/ 2147483647 w 1212"/>
              <a:gd name="T3" fmla="*/ 2147483647 h 1279"/>
              <a:gd name="T4" fmla="*/ 0 60000 65536"/>
              <a:gd name="T5" fmla="*/ 0 60000 65536"/>
              <a:gd name="T6" fmla="*/ 0 w 1212"/>
              <a:gd name="T7" fmla="*/ 0 h 1279"/>
              <a:gd name="T8" fmla="*/ 1212 w 1212"/>
              <a:gd name="T9" fmla="*/ 1279 h 12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12" h="1279">
                <a:moveTo>
                  <a:pt x="0" y="0"/>
                </a:moveTo>
                <a:lnTo>
                  <a:pt x="1212" y="1279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Text Box 24"/>
          <p:cNvSpPr txBox="1">
            <a:spLocks noChangeArrowheads="1"/>
          </p:cNvSpPr>
          <p:nvPr/>
        </p:nvSpPr>
        <p:spPr bwMode="auto">
          <a:xfrm>
            <a:off x="1331913" y="537368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</a:t>
            </a:r>
          </a:p>
        </p:txBody>
      </p:sp>
      <p:sp>
        <p:nvSpPr>
          <p:cNvPr id="28686" name="Text Box 25"/>
          <p:cNvSpPr txBox="1">
            <a:spLocks noChangeArrowheads="1"/>
          </p:cNvSpPr>
          <p:nvPr/>
        </p:nvSpPr>
        <p:spPr bwMode="auto">
          <a:xfrm>
            <a:off x="4067175" y="2276475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28687" name="Text Box 26"/>
          <p:cNvSpPr txBox="1">
            <a:spLocks noChangeArrowheads="1"/>
          </p:cNvSpPr>
          <p:nvPr/>
        </p:nvSpPr>
        <p:spPr bwMode="auto">
          <a:xfrm>
            <a:off x="8172450" y="22050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</a:t>
            </a:r>
          </a:p>
        </p:txBody>
      </p:sp>
      <p:sp>
        <p:nvSpPr>
          <p:cNvPr id="28688" name="Text Box 27"/>
          <p:cNvSpPr txBox="1">
            <a:spLocks noChangeArrowheads="1"/>
          </p:cNvSpPr>
          <p:nvPr/>
        </p:nvSpPr>
        <p:spPr bwMode="auto">
          <a:xfrm>
            <a:off x="5435600" y="537368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</a:t>
            </a:r>
          </a:p>
        </p:txBody>
      </p:sp>
      <p:sp>
        <p:nvSpPr>
          <p:cNvPr id="28689" name="Freeform 28"/>
          <p:cNvSpPr>
            <a:spLocks noChangeArrowheads="1"/>
          </p:cNvSpPr>
          <p:nvPr/>
        </p:nvSpPr>
        <p:spPr bwMode="auto">
          <a:xfrm rot="5760000">
            <a:off x="4685506" y="2742407"/>
            <a:ext cx="358775" cy="287338"/>
          </a:xfrm>
          <a:custGeom>
            <a:avLst/>
            <a:gdLst>
              <a:gd name="T0" fmla="*/ 0 w 455"/>
              <a:gd name="T1" fmla="*/ 2147483647 h 331"/>
              <a:gd name="T2" fmla="*/ 2147483647 w 455"/>
              <a:gd name="T3" fmla="*/ 2147483647 h 331"/>
              <a:gd name="T4" fmla="*/ 2147483647 w 455"/>
              <a:gd name="T5" fmla="*/ 2147483647 h 331"/>
              <a:gd name="T6" fmla="*/ 2147483647 w 455"/>
              <a:gd name="T7" fmla="*/ 2147483647 h 331"/>
              <a:gd name="T8" fmla="*/ 2147483647 w 455"/>
              <a:gd name="T9" fmla="*/ 2147483647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"/>
              <a:gd name="T16" fmla="*/ 0 h 331"/>
              <a:gd name="T17" fmla="*/ 455 w 455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0" name="Text Box 29"/>
          <p:cNvSpPr txBox="1">
            <a:spLocks noChangeArrowheads="1"/>
          </p:cNvSpPr>
          <p:nvPr/>
        </p:nvSpPr>
        <p:spPr bwMode="auto">
          <a:xfrm>
            <a:off x="4941888" y="2781300"/>
            <a:ext cx="6413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60</a:t>
            </a:r>
            <a:r>
              <a:rPr lang="ru-RU" sz="2800" b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28691" name="Freeform 30"/>
          <p:cNvSpPr>
            <a:spLocks noChangeArrowheads="1"/>
          </p:cNvSpPr>
          <p:nvPr/>
        </p:nvSpPr>
        <p:spPr bwMode="auto">
          <a:xfrm rot="8040000">
            <a:off x="6179344" y="4275931"/>
            <a:ext cx="336550" cy="376238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147483647 h 237"/>
              <a:gd name="T4" fmla="*/ 2147483647 w 212"/>
              <a:gd name="T5" fmla="*/ 2147483647 h 237"/>
              <a:gd name="T6" fmla="*/ 0 60000 65536"/>
              <a:gd name="T7" fmla="*/ 0 60000 65536"/>
              <a:gd name="T8" fmla="*/ 0 60000 65536"/>
              <a:gd name="T9" fmla="*/ 0 w 212"/>
              <a:gd name="T10" fmla="*/ 0 h 237"/>
              <a:gd name="T11" fmla="*/ 212 w 212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92" name="Text Box 31"/>
          <p:cNvSpPr txBox="1">
            <a:spLocks noChangeArrowheads="1"/>
          </p:cNvSpPr>
          <p:nvPr/>
        </p:nvSpPr>
        <p:spPr bwMode="auto">
          <a:xfrm rot="2700000">
            <a:off x="4697413" y="3449638"/>
            <a:ext cx="8445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 см</a:t>
            </a:r>
          </a:p>
        </p:txBody>
      </p:sp>
      <p:sp>
        <p:nvSpPr>
          <p:cNvPr id="28693" name="Text Box 32"/>
          <p:cNvSpPr txBox="1">
            <a:spLocks noChangeArrowheads="1"/>
          </p:cNvSpPr>
          <p:nvPr/>
        </p:nvSpPr>
        <p:spPr bwMode="auto">
          <a:xfrm rot="-2700000">
            <a:off x="2273300" y="3832225"/>
            <a:ext cx="10239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см</a:t>
            </a:r>
          </a:p>
        </p:txBody>
      </p:sp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1476375" y="6021388"/>
            <a:ext cx="4757738" cy="704850"/>
            <a:chOff x="930" y="3793"/>
            <a:chExt cx="2997" cy="444"/>
          </a:xfrm>
        </p:grpSpPr>
        <p:sp>
          <p:nvSpPr>
            <p:cNvPr id="28697" name="Rectangle 34"/>
            <p:cNvSpPr>
              <a:spLocks noChangeArrowheads="1"/>
            </p:cNvSpPr>
            <p:nvPr/>
          </p:nvSpPr>
          <p:spPr bwMode="auto">
            <a:xfrm>
              <a:off x="2546" y="3857"/>
              <a:ext cx="930" cy="28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8698" name="Object 35"/>
            <p:cNvGraphicFramePr>
              <a:graphicFrameLocks noChangeAspect="1"/>
            </p:cNvGraphicFramePr>
            <p:nvPr/>
          </p:nvGraphicFramePr>
          <p:xfrm>
            <a:off x="930" y="3793"/>
            <a:ext cx="2997" cy="444"/>
          </p:xfrm>
          <a:graphic>
            <a:graphicData uri="http://schemas.openxmlformats.org/presentationml/2006/ole">
              <p:oleObj spid="_x0000_s28698" name="Формула" r:id="rId5" imgW="1422400" imgH="203200" progId="Equation.3">
                <p:embed/>
              </p:oleObj>
            </a:graphicData>
          </a:graphic>
        </p:graphicFrame>
      </p:grpSp>
      <p:graphicFrame>
        <p:nvGraphicFramePr>
          <p:cNvPr id="28695" name="Object 36"/>
          <p:cNvGraphicFramePr>
            <a:graphicFrameLocks noChangeAspect="1"/>
          </p:cNvGraphicFramePr>
          <p:nvPr/>
        </p:nvGraphicFramePr>
        <p:xfrm>
          <a:off x="3521075" y="1020763"/>
          <a:ext cx="2635250" cy="611187"/>
        </p:xfrm>
        <a:graphic>
          <a:graphicData uri="http://schemas.openxmlformats.org/presentationml/2006/ole">
            <p:oleObj spid="_x0000_s28695" name="Формула" r:id="rId6" imgW="774028" imgH="177646" progId="Equation.3">
              <p:embed/>
            </p:oleObj>
          </a:graphicData>
        </a:graphic>
      </p:graphicFrame>
      <p:sp>
        <p:nvSpPr>
          <p:cNvPr id="28696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29699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9700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29701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Rectangle 17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sp>
        <p:nvSpPr>
          <p:cNvPr id="29706" name="AutoShape 18"/>
          <p:cNvSpPr>
            <a:spLocks noChangeArrowheads="1"/>
          </p:cNvSpPr>
          <p:nvPr/>
        </p:nvSpPr>
        <p:spPr bwMode="auto">
          <a:xfrm>
            <a:off x="2411413" y="2708275"/>
            <a:ext cx="5761037" cy="2881313"/>
          </a:xfrm>
          <a:prstGeom prst="parallelogram">
            <a:avLst>
              <a:gd name="adj" fmla="val 49986"/>
            </a:avLst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Text Box 19"/>
          <p:cNvSpPr txBox="1">
            <a:spLocks noChangeArrowheads="1"/>
          </p:cNvSpPr>
          <p:nvPr/>
        </p:nvSpPr>
        <p:spPr bwMode="auto">
          <a:xfrm>
            <a:off x="1979613" y="5445125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29708" name="Text Box 20"/>
          <p:cNvSpPr txBox="1">
            <a:spLocks noChangeArrowheads="1"/>
          </p:cNvSpPr>
          <p:nvPr/>
        </p:nvSpPr>
        <p:spPr bwMode="auto">
          <a:xfrm>
            <a:off x="3419475" y="22050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29709" name="Text Box 21"/>
          <p:cNvSpPr txBox="1">
            <a:spLocks noChangeArrowheads="1"/>
          </p:cNvSpPr>
          <p:nvPr/>
        </p:nvSpPr>
        <p:spPr bwMode="auto">
          <a:xfrm>
            <a:off x="8101013" y="220503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29710" name="Text Box 22"/>
          <p:cNvSpPr txBox="1">
            <a:spLocks noChangeArrowheads="1"/>
          </p:cNvSpPr>
          <p:nvPr/>
        </p:nvSpPr>
        <p:spPr bwMode="auto">
          <a:xfrm>
            <a:off x="6659563" y="5516563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9711" name="Text Box 23"/>
          <p:cNvSpPr txBox="1">
            <a:spLocks noChangeArrowheads="1"/>
          </p:cNvSpPr>
          <p:nvPr/>
        </p:nvSpPr>
        <p:spPr bwMode="auto">
          <a:xfrm>
            <a:off x="3635375" y="558958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</a:t>
            </a: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2411413" y="2708275"/>
            <a:ext cx="5761037" cy="2881313"/>
          </a:xfrm>
          <a:prstGeom prst="parallelogram">
            <a:avLst>
              <a:gd name="adj" fmla="val 49986"/>
            </a:avLst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24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Freeform 25"/>
          <p:cNvSpPr>
            <a:spLocks noChangeArrowheads="1"/>
          </p:cNvSpPr>
          <p:nvPr/>
        </p:nvSpPr>
        <p:spPr bwMode="auto">
          <a:xfrm>
            <a:off x="3851275" y="2708275"/>
            <a:ext cx="26988" cy="2863850"/>
          </a:xfrm>
          <a:custGeom>
            <a:avLst/>
            <a:gdLst>
              <a:gd name="T0" fmla="*/ 0 w 17"/>
              <a:gd name="T1" fmla="*/ 0 h 1804"/>
              <a:gd name="T2" fmla="*/ 2147483647 w 17"/>
              <a:gd name="T3" fmla="*/ 2147483647 h 1804"/>
              <a:gd name="T4" fmla="*/ 0 60000 65536"/>
              <a:gd name="T5" fmla="*/ 0 60000 65536"/>
              <a:gd name="T6" fmla="*/ 0 w 17"/>
              <a:gd name="T7" fmla="*/ 0 h 1804"/>
              <a:gd name="T8" fmla="*/ 17 w 17"/>
              <a:gd name="T9" fmla="*/ 1804 h 18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" h="1804">
                <a:moveTo>
                  <a:pt x="0" y="0"/>
                </a:moveTo>
                <a:lnTo>
                  <a:pt x="17" y="1804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4" name="Freeform 26"/>
          <p:cNvSpPr>
            <a:spLocks noChangeArrowheads="1"/>
          </p:cNvSpPr>
          <p:nvPr/>
        </p:nvSpPr>
        <p:spPr bwMode="auto">
          <a:xfrm rot="16200000" flipH="1">
            <a:off x="3898107" y="5191918"/>
            <a:ext cx="336550" cy="417513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147483647 h 237"/>
              <a:gd name="T4" fmla="*/ 2147483647 w 212"/>
              <a:gd name="T5" fmla="*/ 2147483647 h 237"/>
              <a:gd name="T6" fmla="*/ 0 60000 65536"/>
              <a:gd name="T7" fmla="*/ 0 60000 65536"/>
              <a:gd name="T8" fmla="*/ 0 60000 65536"/>
              <a:gd name="T9" fmla="*/ 0 w 212"/>
              <a:gd name="T10" fmla="*/ 0 h 237"/>
              <a:gd name="T11" fmla="*/ 212 w 212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Freeform 27"/>
          <p:cNvSpPr>
            <a:spLocks noChangeArrowheads="1"/>
          </p:cNvSpPr>
          <p:nvPr/>
        </p:nvSpPr>
        <p:spPr bwMode="auto">
          <a:xfrm>
            <a:off x="3859213" y="2730500"/>
            <a:ext cx="3240087" cy="2097088"/>
          </a:xfrm>
          <a:custGeom>
            <a:avLst/>
            <a:gdLst>
              <a:gd name="T0" fmla="*/ 0 w 2041"/>
              <a:gd name="T1" fmla="*/ 0 h 1321"/>
              <a:gd name="T2" fmla="*/ 2147483647 w 2041"/>
              <a:gd name="T3" fmla="*/ 2147483647 h 1321"/>
              <a:gd name="T4" fmla="*/ 0 60000 65536"/>
              <a:gd name="T5" fmla="*/ 0 60000 65536"/>
              <a:gd name="T6" fmla="*/ 0 w 2041"/>
              <a:gd name="T7" fmla="*/ 0 h 1321"/>
              <a:gd name="T8" fmla="*/ 2041 w 2041"/>
              <a:gd name="T9" fmla="*/ 1321 h 13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1" h="1321">
                <a:moveTo>
                  <a:pt x="0" y="0"/>
                </a:moveTo>
                <a:lnTo>
                  <a:pt x="2041" y="1321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Freeform 28"/>
          <p:cNvSpPr>
            <a:spLocks noChangeArrowheads="1"/>
          </p:cNvSpPr>
          <p:nvPr/>
        </p:nvSpPr>
        <p:spPr bwMode="auto">
          <a:xfrm rot="1740000">
            <a:off x="6732588" y="4724400"/>
            <a:ext cx="336550" cy="433388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147483647 h 237"/>
              <a:gd name="T4" fmla="*/ 2147483647 w 212"/>
              <a:gd name="T5" fmla="*/ 2147483647 h 237"/>
              <a:gd name="T6" fmla="*/ 0 60000 65536"/>
              <a:gd name="T7" fmla="*/ 0 60000 65536"/>
              <a:gd name="T8" fmla="*/ 0 60000 65536"/>
              <a:gd name="T9" fmla="*/ 0 w 212"/>
              <a:gd name="T10" fmla="*/ 0 h 237"/>
              <a:gd name="T11" fmla="*/ 212 w 212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Text Box 29"/>
          <p:cNvSpPr txBox="1">
            <a:spLocks noChangeArrowheads="1"/>
          </p:cNvSpPr>
          <p:nvPr/>
        </p:nvSpPr>
        <p:spPr bwMode="auto">
          <a:xfrm>
            <a:off x="5581650" y="2205038"/>
            <a:ext cx="5381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29718" name="Text Box 30"/>
          <p:cNvSpPr txBox="1">
            <a:spLocks noChangeArrowheads="1"/>
          </p:cNvSpPr>
          <p:nvPr/>
        </p:nvSpPr>
        <p:spPr bwMode="auto">
          <a:xfrm>
            <a:off x="7092950" y="4652963"/>
            <a:ext cx="4333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Н</a:t>
            </a:r>
          </a:p>
        </p:txBody>
      </p:sp>
      <p:grpSp>
        <p:nvGrpSpPr>
          <p:cNvPr id="29719" name="Group 31"/>
          <p:cNvGrpSpPr>
            <a:grpSpLocks/>
          </p:cNvGrpSpPr>
          <p:nvPr/>
        </p:nvGrpSpPr>
        <p:grpSpPr bwMode="auto">
          <a:xfrm>
            <a:off x="3203575" y="188913"/>
            <a:ext cx="5270500" cy="790575"/>
            <a:chOff x="2018" y="119"/>
            <a:chExt cx="3320" cy="498"/>
          </a:xfrm>
        </p:grpSpPr>
        <p:sp>
          <p:nvSpPr>
            <p:cNvPr id="29733" name="Rectangle 32"/>
            <p:cNvSpPr>
              <a:spLocks noChangeArrowheads="1"/>
            </p:cNvSpPr>
            <p:nvPr/>
          </p:nvSpPr>
          <p:spPr bwMode="auto">
            <a:xfrm>
              <a:off x="2018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9734" name="Object 33"/>
            <p:cNvGraphicFramePr>
              <a:graphicFrameLocks noChangeAspect="1"/>
            </p:cNvGraphicFramePr>
            <p:nvPr/>
          </p:nvGraphicFramePr>
          <p:xfrm>
            <a:off x="2054" y="210"/>
            <a:ext cx="3285" cy="399"/>
          </p:xfrm>
          <a:graphic>
            <a:graphicData uri="http://schemas.openxmlformats.org/presentationml/2006/ole">
              <p:oleObj spid="_x0000_s29734" r:id="rId3" imgW="516740" imgH="213638" progId="">
                <p:embed/>
              </p:oleObj>
            </a:graphicData>
          </a:graphic>
        </p:graphicFrame>
      </p:grpSp>
      <p:sp>
        <p:nvSpPr>
          <p:cNvPr id="29720" name="Rectangle 34"/>
          <p:cNvSpPr>
            <a:spLocks noChangeArrowheads="1"/>
          </p:cNvSpPr>
          <p:nvPr/>
        </p:nvSpPr>
        <p:spPr bwMode="auto">
          <a:xfrm>
            <a:off x="468313" y="1412875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468313" y="1268413"/>
            <a:ext cx="5254625" cy="795337"/>
            <a:chOff x="295" y="799"/>
            <a:chExt cx="3310" cy="501"/>
          </a:xfrm>
        </p:grpSpPr>
        <p:sp>
          <p:nvSpPr>
            <p:cNvPr id="29731" name="Rectangle 36"/>
            <p:cNvSpPr>
              <a:spLocks noChangeArrowheads="1"/>
            </p:cNvSpPr>
            <p:nvPr/>
          </p:nvSpPr>
          <p:spPr bwMode="auto">
            <a:xfrm>
              <a:off x="295" y="79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9732" name="Object 37"/>
            <p:cNvGraphicFramePr>
              <a:graphicFrameLocks noChangeAspect="1"/>
            </p:cNvGraphicFramePr>
            <p:nvPr/>
          </p:nvGraphicFramePr>
          <p:xfrm>
            <a:off x="1859" y="877"/>
            <a:ext cx="227" cy="424"/>
          </p:xfrm>
          <a:graphic>
            <a:graphicData uri="http://schemas.openxmlformats.org/presentationml/2006/ole">
              <p:oleObj spid="_x0000_s29732" r:id="rId4" imgW="106321" imgH="200823" progId="">
                <p:embed/>
              </p:oleObj>
            </a:graphicData>
          </a:graphic>
        </p:graphicFrame>
      </p:grpSp>
      <p:sp>
        <p:nvSpPr>
          <p:cNvPr id="29722" name="Text Box 38"/>
          <p:cNvSpPr txBox="1">
            <a:spLocks noChangeArrowheads="1"/>
          </p:cNvSpPr>
          <p:nvPr/>
        </p:nvSpPr>
        <p:spPr bwMode="auto">
          <a:xfrm>
            <a:off x="2628900" y="3716338"/>
            <a:ext cx="3587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29723" name="Text Box 39"/>
          <p:cNvSpPr txBox="1">
            <a:spLocks noChangeArrowheads="1"/>
          </p:cNvSpPr>
          <p:nvPr/>
        </p:nvSpPr>
        <p:spPr bwMode="auto">
          <a:xfrm>
            <a:off x="5510213" y="3429000"/>
            <a:ext cx="3587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grpSp>
        <p:nvGrpSpPr>
          <p:cNvPr id="33" name="Group 40"/>
          <p:cNvGrpSpPr>
            <a:grpSpLocks/>
          </p:cNvGrpSpPr>
          <p:nvPr/>
        </p:nvGrpSpPr>
        <p:grpSpPr bwMode="auto">
          <a:xfrm>
            <a:off x="1741488" y="6124575"/>
            <a:ext cx="3425825" cy="557213"/>
            <a:chOff x="754" y="3858"/>
            <a:chExt cx="2491" cy="351"/>
          </a:xfrm>
        </p:grpSpPr>
        <p:sp>
          <p:nvSpPr>
            <p:cNvPr id="29729" name="Rectangle 41"/>
            <p:cNvSpPr>
              <a:spLocks noChangeArrowheads="1"/>
            </p:cNvSpPr>
            <p:nvPr/>
          </p:nvSpPr>
          <p:spPr bwMode="auto">
            <a:xfrm>
              <a:off x="1468" y="3924"/>
              <a:ext cx="930" cy="285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9730" name="Object 42"/>
            <p:cNvGraphicFramePr>
              <a:graphicFrameLocks noChangeAspect="1"/>
            </p:cNvGraphicFramePr>
            <p:nvPr/>
          </p:nvGraphicFramePr>
          <p:xfrm>
            <a:off x="754" y="3858"/>
            <a:ext cx="2491" cy="315"/>
          </p:xfrm>
          <a:graphic>
            <a:graphicData uri="http://schemas.openxmlformats.org/presentationml/2006/ole">
              <p:oleObj spid="_x0000_s29730" name="Формула" r:id="rId5" imgW="1167893" imgH="165028" progId="Equation.3">
                <p:embed/>
              </p:oleObj>
            </a:graphicData>
          </a:graphic>
        </p:graphicFrame>
      </p:grpSp>
      <p:graphicFrame>
        <p:nvGraphicFramePr>
          <p:cNvPr id="29725" name="Object 43"/>
          <p:cNvGraphicFramePr>
            <a:graphicFrameLocks noChangeAspect="1"/>
          </p:cNvGraphicFramePr>
          <p:nvPr/>
        </p:nvGraphicFramePr>
        <p:xfrm>
          <a:off x="2051050" y="1301750"/>
          <a:ext cx="2055813" cy="798513"/>
        </p:xfrm>
        <a:graphic>
          <a:graphicData uri="http://schemas.openxmlformats.org/presentationml/2006/ole">
            <p:oleObj spid="_x0000_s29725" name="Формула" r:id="rId6" imgW="660400" imgH="228600" progId="Equation.3">
              <p:embed/>
            </p:oleObj>
          </a:graphicData>
        </a:graphic>
      </p:graphicFrame>
      <p:sp>
        <p:nvSpPr>
          <p:cNvPr id="29726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7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8" name="AutoShape 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0723" name="WordArt 9"/>
          <p:cNvSpPr>
            <a:spLocks noChangeArrowheads="1" noChangeShapeType="1" noTextEdit="1"/>
          </p:cNvSpPr>
          <p:nvPr/>
        </p:nvSpPr>
        <p:spPr bwMode="auto">
          <a:xfrm>
            <a:off x="2435225" y="1196975"/>
            <a:ext cx="48006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Прямоугольник</a:t>
            </a:r>
          </a:p>
        </p:txBody>
      </p:sp>
      <p:cxnSp>
        <p:nvCxnSpPr>
          <p:cNvPr id="30724" name="AutoShape 10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0725" name="AutoShape 11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0726" name="Line 12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7" name="Line 13"/>
          <p:cNvSpPr>
            <a:spLocks noChangeShapeType="1"/>
          </p:cNvSpPr>
          <p:nvPr/>
        </p:nvSpPr>
        <p:spPr bwMode="auto">
          <a:xfrm>
            <a:off x="6950075" y="5616575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>
            <a:off x="6873875" y="5616575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Line 15"/>
          <p:cNvSpPr>
            <a:spLocks noChangeShapeType="1"/>
          </p:cNvSpPr>
          <p:nvPr/>
        </p:nvSpPr>
        <p:spPr bwMode="auto">
          <a:xfrm>
            <a:off x="6873875" y="5616575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0" name="AutoShape 2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71475" y="484188"/>
            <a:ext cx="468313" cy="476250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31747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1748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1749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0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Rectangle 16"/>
          <p:cNvSpPr>
            <a:spLocks noChangeArrowheads="1"/>
          </p:cNvSpPr>
          <p:nvPr/>
        </p:nvSpPr>
        <p:spPr bwMode="auto">
          <a:xfrm>
            <a:off x="2771775" y="2781300"/>
            <a:ext cx="5688013" cy="3024188"/>
          </a:xfrm>
          <a:prstGeom prst="rect">
            <a:avLst/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Freeform 17"/>
          <p:cNvSpPr>
            <a:spLocks noChangeArrowheads="1"/>
          </p:cNvSpPr>
          <p:nvPr/>
        </p:nvSpPr>
        <p:spPr bwMode="auto">
          <a:xfrm>
            <a:off x="2755900" y="2770188"/>
            <a:ext cx="5715000" cy="3065462"/>
          </a:xfrm>
          <a:custGeom>
            <a:avLst/>
            <a:gdLst>
              <a:gd name="T0" fmla="*/ 0 w 3600"/>
              <a:gd name="T1" fmla="*/ 2147483647 h 1931"/>
              <a:gd name="T2" fmla="*/ 2147483647 w 3600"/>
              <a:gd name="T3" fmla="*/ 0 h 1931"/>
              <a:gd name="T4" fmla="*/ 2147483647 w 3600"/>
              <a:gd name="T5" fmla="*/ 2147483647 h 1931"/>
              <a:gd name="T6" fmla="*/ 0 60000 65536"/>
              <a:gd name="T7" fmla="*/ 0 60000 65536"/>
              <a:gd name="T8" fmla="*/ 0 60000 65536"/>
              <a:gd name="T9" fmla="*/ 0 w 3600"/>
              <a:gd name="T10" fmla="*/ 0 h 1931"/>
              <a:gd name="T11" fmla="*/ 3600 w 3600"/>
              <a:gd name="T12" fmla="*/ 1931 h 19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0" h="1931">
                <a:moveTo>
                  <a:pt x="0" y="1931"/>
                </a:moveTo>
                <a:lnTo>
                  <a:pt x="2093" y="0"/>
                </a:lnTo>
                <a:lnTo>
                  <a:pt x="3600" y="1914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Text Box 18"/>
          <p:cNvSpPr txBox="1">
            <a:spLocks noChangeArrowheads="1"/>
          </p:cNvSpPr>
          <p:nvPr/>
        </p:nvSpPr>
        <p:spPr bwMode="auto">
          <a:xfrm>
            <a:off x="2484438" y="2276475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31756" name="Text Box 19"/>
          <p:cNvSpPr txBox="1">
            <a:spLocks noChangeArrowheads="1"/>
          </p:cNvSpPr>
          <p:nvPr/>
        </p:nvSpPr>
        <p:spPr bwMode="auto">
          <a:xfrm>
            <a:off x="2411413" y="558958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31757" name="Text Box 20"/>
          <p:cNvSpPr txBox="1">
            <a:spLocks noChangeArrowheads="1"/>
          </p:cNvSpPr>
          <p:nvPr/>
        </p:nvSpPr>
        <p:spPr bwMode="auto">
          <a:xfrm>
            <a:off x="8316913" y="2276475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31758" name="Text Box 21"/>
          <p:cNvSpPr txBox="1">
            <a:spLocks noChangeArrowheads="1"/>
          </p:cNvSpPr>
          <p:nvPr/>
        </p:nvSpPr>
        <p:spPr bwMode="auto">
          <a:xfrm>
            <a:off x="8388350" y="5661025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31759" name="Freeform 25"/>
          <p:cNvSpPr>
            <a:spLocks noChangeArrowheads="1"/>
          </p:cNvSpPr>
          <p:nvPr/>
        </p:nvSpPr>
        <p:spPr bwMode="auto">
          <a:xfrm rot="-5400000">
            <a:off x="2771775" y="2784475"/>
            <a:ext cx="360363" cy="360363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147483647 h 237"/>
              <a:gd name="T4" fmla="*/ 2147483647 w 212"/>
              <a:gd name="T5" fmla="*/ 2147483647 h 237"/>
              <a:gd name="T6" fmla="*/ 0 60000 65536"/>
              <a:gd name="T7" fmla="*/ 0 60000 65536"/>
              <a:gd name="T8" fmla="*/ 0 60000 65536"/>
              <a:gd name="T9" fmla="*/ 0 w 212"/>
              <a:gd name="T10" fmla="*/ 0 h 237"/>
              <a:gd name="T11" fmla="*/ 212 w 212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0" name="Freeform 26"/>
          <p:cNvSpPr>
            <a:spLocks noChangeArrowheads="1"/>
          </p:cNvSpPr>
          <p:nvPr/>
        </p:nvSpPr>
        <p:spPr bwMode="auto">
          <a:xfrm rot="-7620000">
            <a:off x="5401469" y="2890044"/>
            <a:ext cx="358775" cy="144463"/>
          </a:xfrm>
          <a:custGeom>
            <a:avLst/>
            <a:gdLst>
              <a:gd name="T0" fmla="*/ 0 w 455"/>
              <a:gd name="T1" fmla="*/ 2147483647 h 331"/>
              <a:gd name="T2" fmla="*/ 2147483647 w 455"/>
              <a:gd name="T3" fmla="*/ 2147483647 h 331"/>
              <a:gd name="T4" fmla="*/ 2147483647 w 455"/>
              <a:gd name="T5" fmla="*/ 2147483647 h 331"/>
              <a:gd name="T6" fmla="*/ 2147483647 w 455"/>
              <a:gd name="T7" fmla="*/ 2147483647 h 331"/>
              <a:gd name="T8" fmla="*/ 2147483647 w 455"/>
              <a:gd name="T9" fmla="*/ 2147483647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"/>
              <a:gd name="T16" fmla="*/ 0 h 331"/>
              <a:gd name="T17" fmla="*/ 455 w 455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1" name="Freeform 27"/>
          <p:cNvSpPr>
            <a:spLocks noChangeArrowheads="1"/>
          </p:cNvSpPr>
          <p:nvPr/>
        </p:nvSpPr>
        <p:spPr bwMode="auto">
          <a:xfrm rot="960000">
            <a:off x="2773363" y="5299075"/>
            <a:ext cx="358775" cy="144463"/>
          </a:xfrm>
          <a:custGeom>
            <a:avLst/>
            <a:gdLst>
              <a:gd name="T0" fmla="*/ 0 w 455"/>
              <a:gd name="T1" fmla="*/ 2147483647 h 331"/>
              <a:gd name="T2" fmla="*/ 2147483647 w 455"/>
              <a:gd name="T3" fmla="*/ 2147483647 h 331"/>
              <a:gd name="T4" fmla="*/ 2147483647 w 455"/>
              <a:gd name="T5" fmla="*/ 2147483647 h 331"/>
              <a:gd name="T6" fmla="*/ 2147483647 w 455"/>
              <a:gd name="T7" fmla="*/ 2147483647 h 331"/>
              <a:gd name="T8" fmla="*/ 2147483647 w 455"/>
              <a:gd name="T9" fmla="*/ 2147483647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"/>
              <a:gd name="T16" fmla="*/ 0 h 331"/>
              <a:gd name="T17" fmla="*/ 455 w 455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2" name="Text Box 28"/>
          <p:cNvSpPr txBox="1">
            <a:spLocks noChangeArrowheads="1"/>
          </p:cNvSpPr>
          <p:nvPr/>
        </p:nvSpPr>
        <p:spPr bwMode="auto">
          <a:xfrm rot="3120000">
            <a:off x="6853238" y="3662363"/>
            <a:ext cx="854075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см</a:t>
            </a:r>
          </a:p>
        </p:txBody>
      </p:sp>
      <p:sp>
        <p:nvSpPr>
          <p:cNvPr id="31763" name="Text Box 29"/>
          <p:cNvSpPr txBox="1">
            <a:spLocks noChangeArrowheads="1"/>
          </p:cNvSpPr>
          <p:nvPr/>
        </p:nvSpPr>
        <p:spPr bwMode="auto">
          <a:xfrm>
            <a:off x="2182813" y="3863975"/>
            <a:ext cx="606425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eaVert"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см</a:t>
            </a:r>
          </a:p>
        </p:txBody>
      </p:sp>
      <p:sp>
        <p:nvSpPr>
          <p:cNvPr id="31764" name="Rectangle 30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grpSp>
        <p:nvGrpSpPr>
          <p:cNvPr id="31765" name="Group 31"/>
          <p:cNvGrpSpPr>
            <a:grpSpLocks/>
          </p:cNvGrpSpPr>
          <p:nvPr/>
        </p:nvGrpSpPr>
        <p:grpSpPr bwMode="auto">
          <a:xfrm>
            <a:off x="2998788" y="188913"/>
            <a:ext cx="4165600" cy="1008062"/>
            <a:chOff x="1927" y="119"/>
            <a:chExt cx="3311" cy="635"/>
          </a:xfrm>
        </p:grpSpPr>
        <p:sp>
          <p:nvSpPr>
            <p:cNvPr id="31777" name="Rectangle 32"/>
            <p:cNvSpPr>
              <a:spLocks noChangeArrowheads="1"/>
            </p:cNvSpPr>
            <p:nvPr/>
          </p:nvSpPr>
          <p:spPr bwMode="auto">
            <a:xfrm>
              <a:off x="1927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1778" name="Object 33"/>
            <p:cNvGraphicFramePr>
              <a:graphicFrameLocks noChangeAspect="1"/>
            </p:cNvGraphicFramePr>
            <p:nvPr/>
          </p:nvGraphicFramePr>
          <p:xfrm>
            <a:off x="2032" y="210"/>
            <a:ext cx="2462" cy="544"/>
          </p:xfrm>
          <a:graphic>
            <a:graphicData uri="http://schemas.openxmlformats.org/presentationml/2006/ole">
              <p:oleObj spid="_x0000_s31778" name="Формула" r:id="rId3" imgW="1193800" imgH="342900" progId="Equation.3">
                <p:embed/>
              </p:oleObj>
            </a:graphicData>
          </a:graphic>
        </p:graphicFrame>
      </p:grpSp>
      <p:sp>
        <p:nvSpPr>
          <p:cNvPr id="31766" name="Rectangle 34"/>
          <p:cNvSpPr>
            <a:spLocks noChangeArrowheads="1"/>
          </p:cNvSpPr>
          <p:nvPr/>
        </p:nvSpPr>
        <p:spPr bwMode="auto">
          <a:xfrm>
            <a:off x="395288" y="1341438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sp>
        <p:nvSpPr>
          <p:cNvPr id="31767" name="Rectangle 35"/>
          <p:cNvSpPr>
            <a:spLocks noChangeArrowheads="1"/>
          </p:cNvSpPr>
          <p:nvPr/>
        </p:nvSpPr>
        <p:spPr bwMode="auto">
          <a:xfrm>
            <a:off x="179388" y="1196975"/>
            <a:ext cx="5256212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8" name="Text Box 36"/>
          <p:cNvSpPr txBox="1">
            <a:spLocks noChangeArrowheads="1"/>
          </p:cNvSpPr>
          <p:nvPr/>
        </p:nvSpPr>
        <p:spPr bwMode="auto">
          <a:xfrm>
            <a:off x="3924300" y="1700213"/>
            <a:ext cx="184150" cy="36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grpSp>
        <p:nvGrpSpPr>
          <p:cNvPr id="28" name="Group 38"/>
          <p:cNvGrpSpPr>
            <a:grpSpLocks/>
          </p:cNvGrpSpPr>
          <p:nvPr/>
        </p:nvGrpSpPr>
        <p:grpSpPr bwMode="auto">
          <a:xfrm>
            <a:off x="2032000" y="6192838"/>
            <a:ext cx="3187700" cy="447675"/>
            <a:chOff x="1280" y="3901"/>
            <a:chExt cx="1748" cy="282"/>
          </a:xfrm>
        </p:grpSpPr>
        <p:sp>
          <p:nvSpPr>
            <p:cNvPr id="31775" name="Rectangle 39"/>
            <p:cNvSpPr>
              <a:spLocks noChangeArrowheads="1"/>
            </p:cNvSpPr>
            <p:nvPr/>
          </p:nvSpPr>
          <p:spPr bwMode="auto">
            <a:xfrm>
              <a:off x="1889" y="3934"/>
              <a:ext cx="630" cy="22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1776" name="Object 40"/>
            <p:cNvGraphicFramePr>
              <a:graphicFrameLocks noChangeAspect="1"/>
            </p:cNvGraphicFramePr>
            <p:nvPr/>
          </p:nvGraphicFramePr>
          <p:xfrm>
            <a:off x="1280" y="3901"/>
            <a:ext cx="1748" cy="282"/>
          </p:xfrm>
          <a:graphic>
            <a:graphicData uri="http://schemas.openxmlformats.org/presentationml/2006/ole">
              <p:oleObj spid="_x0000_s31776" name="Формула" r:id="rId4" imgW="1155199" imgH="165028" progId="Equation.3">
                <p:embed/>
              </p:oleObj>
            </a:graphicData>
          </a:graphic>
        </p:graphicFrame>
      </p:grpSp>
      <p:graphicFrame>
        <p:nvGraphicFramePr>
          <p:cNvPr id="31770" name="Object 41"/>
          <p:cNvGraphicFramePr>
            <a:graphicFrameLocks noChangeAspect="1"/>
          </p:cNvGraphicFramePr>
          <p:nvPr/>
        </p:nvGraphicFramePr>
        <p:xfrm>
          <a:off x="2576513" y="1400175"/>
          <a:ext cx="2693987" cy="528638"/>
        </p:xfrm>
        <a:graphic>
          <a:graphicData uri="http://schemas.openxmlformats.org/presentationml/2006/ole">
            <p:oleObj spid="_x0000_s31770" name="Формула" r:id="rId5" imgW="736280" imgH="177723" progId="Equation.3">
              <p:embed/>
            </p:oleObj>
          </a:graphicData>
        </a:graphic>
      </p:graphicFrame>
      <p:sp>
        <p:nvSpPr>
          <p:cNvPr id="31771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2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3" name="AutoShap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4" name="Text Box 20"/>
          <p:cNvSpPr txBox="1">
            <a:spLocks noChangeArrowheads="1"/>
          </p:cNvSpPr>
          <p:nvPr/>
        </p:nvSpPr>
        <p:spPr bwMode="auto">
          <a:xfrm>
            <a:off x="5940425" y="2276475"/>
            <a:ext cx="4206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Е</a:t>
            </a:r>
            <a:endParaRPr lang="en-US" sz="28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32771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2772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2773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5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7" name="Text Box 15"/>
          <p:cNvSpPr txBox="1">
            <a:spLocks noChangeArrowheads="1"/>
          </p:cNvSpPr>
          <p:nvPr/>
        </p:nvSpPr>
        <p:spPr bwMode="auto">
          <a:xfrm>
            <a:off x="2484438" y="2276475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32778" name="Text Box 16"/>
          <p:cNvSpPr txBox="1">
            <a:spLocks noChangeArrowheads="1"/>
          </p:cNvSpPr>
          <p:nvPr/>
        </p:nvSpPr>
        <p:spPr bwMode="auto">
          <a:xfrm>
            <a:off x="2411413" y="558958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32779" name="Text Box 17"/>
          <p:cNvSpPr txBox="1">
            <a:spLocks noChangeArrowheads="1"/>
          </p:cNvSpPr>
          <p:nvPr/>
        </p:nvSpPr>
        <p:spPr bwMode="auto">
          <a:xfrm>
            <a:off x="8316913" y="2276475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8388350" y="5661025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32781" name="Rectangle 19"/>
          <p:cNvSpPr>
            <a:spLocks noChangeArrowheads="1"/>
          </p:cNvSpPr>
          <p:nvPr/>
        </p:nvSpPr>
        <p:spPr bwMode="auto">
          <a:xfrm>
            <a:off x="2843213" y="2781300"/>
            <a:ext cx="5688012" cy="3024188"/>
          </a:xfrm>
          <a:prstGeom prst="rect">
            <a:avLst/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Freeform 20"/>
          <p:cNvSpPr>
            <a:spLocks noChangeArrowheads="1"/>
          </p:cNvSpPr>
          <p:nvPr/>
        </p:nvSpPr>
        <p:spPr bwMode="auto">
          <a:xfrm>
            <a:off x="2755900" y="2755900"/>
            <a:ext cx="5715000" cy="3052763"/>
          </a:xfrm>
          <a:custGeom>
            <a:avLst/>
            <a:gdLst>
              <a:gd name="T0" fmla="*/ 0 w 3600"/>
              <a:gd name="T1" fmla="*/ 0 h 1923"/>
              <a:gd name="T2" fmla="*/ 2147483647 w 3600"/>
              <a:gd name="T3" fmla="*/ 2147483647 h 1923"/>
              <a:gd name="T4" fmla="*/ 0 60000 65536"/>
              <a:gd name="T5" fmla="*/ 0 60000 65536"/>
              <a:gd name="T6" fmla="*/ 0 w 3600"/>
              <a:gd name="T7" fmla="*/ 0 h 1923"/>
              <a:gd name="T8" fmla="*/ 3600 w 3600"/>
              <a:gd name="T9" fmla="*/ 1923 h 19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0" h="1923">
                <a:moveTo>
                  <a:pt x="0" y="0"/>
                </a:moveTo>
                <a:lnTo>
                  <a:pt x="3600" y="1923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Freeform 21"/>
          <p:cNvSpPr>
            <a:spLocks noChangeArrowheads="1"/>
          </p:cNvSpPr>
          <p:nvPr/>
        </p:nvSpPr>
        <p:spPr bwMode="auto">
          <a:xfrm>
            <a:off x="2843213" y="2852738"/>
            <a:ext cx="5689600" cy="2971800"/>
          </a:xfrm>
          <a:custGeom>
            <a:avLst/>
            <a:gdLst>
              <a:gd name="T0" fmla="*/ 2147483647 w 3584"/>
              <a:gd name="T1" fmla="*/ 0 h 1872"/>
              <a:gd name="T2" fmla="*/ 0 w 3584"/>
              <a:gd name="T3" fmla="*/ 2147483647 h 1872"/>
              <a:gd name="T4" fmla="*/ 0 60000 65536"/>
              <a:gd name="T5" fmla="*/ 0 60000 65536"/>
              <a:gd name="T6" fmla="*/ 0 w 3584"/>
              <a:gd name="T7" fmla="*/ 0 h 1872"/>
              <a:gd name="T8" fmla="*/ 3584 w 3584"/>
              <a:gd name="T9" fmla="*/ 1872 h 18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84" h="1872">
                <a:moveTo>
                  <a:pt x="3584" y="0"/>
                </a:moveTo>
                <a:lnTo>
                  <a:pt x="0" y="1872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Text Box 22"/>
          <p:cNvSpPr txBox="1">
            <a:spLocks noChangeArrowheads="1"/>
          </p:cNvSpPr>
          <p:nvPr/>
        </p:nvSpPr>
        <p:spPr bwMode="auto">
          <a:xfrm>
            <a:off x="5219700" y="4365625"/>
            <a:ext cx="5651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32785" name="Freeform 23"/>
          <p:cNvSpPr>
            <a:spLocks noChangeArrowheads="1"/>
          </p:cNvSpPr>
          <p:nvPr/>
        </p:nvSpPr>
        <p:spPr bwMode="auto">
          <a:xfrm rot="10800000">
            <a:off x="8101013" y="3068638"/>
            <a:ext cx="358775" cy="138112"/>
          </a:xfrm>
          <a:custGeom>
            <a:avLst/>
            <a:gdLst>
              <a:gd name="T0" fmla="*/ 0 w 455"/>
              <a:gd name="T1" fmla="*/ 2147483647 h 331"/>
              <a:gd name="T2" fmla="*/ 2147483647 w 455"/>
              <a:gd name="T3" fmla="*/ 2147483647 h 331"/>
              <a:gd name="T4" fmla="*/ 2147483647 w 455"/>
              <a:gd name="T5" fmla="*/ 2147483647 h 331"/>
              <a:gd name="T6" fmla="*/ 2147483647 w 455"/>
              <a:gd name="T7" fmla="*/ 2147483647 h 331"/>
              <a:gd name="T8" fmla="*/ 2147483647 w 455"/>
              <a:gd name="T9" fmla="*/ 2147483647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"/>
              <a:gd name="T16" fmla="*/ 0 h 331"/>
              <a:gd name="T17" fmla="*/ 455 w 455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6" name="Text Box 24"/>
          <p:cNvSpPr txBox="1">
            <a:spLocks noChangeArrowheads="1"/>
          </p:cNvSpPr>
          <p:nvPr/>
        </p:nvSpPr>
        <p:spPr bwMode="auto">
          <a:xfrm>
            <a:off x="7885113" y="3213100"/>
            <a:ext cx="6413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60</a:t>
            </a:r>
            <a:r>
              <a:rPr lang="en-US" sz="2800" b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32787" name="Rectangle 25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grpSp>
        <p:nvGrpSpPr>
          <p:cNvPr id="32788" name="Group 26"/>
          <p:cNvGrpSpPr>
            <a:grpSpLocks/>
          </p:cNvGrpSpPr>
          <p:nvPr/>
        </p:nvGrpSpPr>
        <p:grpSpPr bwMode="auto">
          <a:xfrm>
            <a:off x="3059113" y="188913"/>
            <a:ext cx="5254625" cy="790575"/>
            <a:chOff x="1927" y="119"/>
            <a:chExt cx="3310" cy="498"/>
          </a:xfrm>
        </p:grpSpPr>
        <p:sp>
          <p:nvSpPr>
            <p:cNvPr id="32800" name="Rectangle 27"/>
            <p:cNvSpPr>
              <a:spLocks noChangeArrowheads="1"/>
            </p:cNvSpPr>
            <p:nvPr/>
          </p:nvSpPr>
          <p:spPr bwMode="auto">
            <a:xfrm>
              <a:off x="1927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2801" name="Object 28"/>
            <p:cNvGraphicFramePr>
              <a:graphicFrameLocks noChangeAspect="1"/>
            </p:cNvGraphicFramePr>
            <p:nvPr/>
          </p:nvGraphicFramePr>
          <p:xfrm>
            <a:off x="2052" y="210"/>
            <a:ext cx="3108" cy="399"/>
          </p:xfrm>
          <a:graphic>
            <a:graphicData uri="http://schemas.openxmlformats.org/presentationml/2006/ole">
              <p:oleObj spid="_x0000_s32801" r:id="rId3" imgW="508384" imgH="210184" progId="">
                <p:embed/>
              </p:oleObj>
            </a:graphicData>
          </a:graphic>
        </p:graphicFrame>
      </p:grpSp>
      <p:sp>
        <p:nvSpPr>
          <p:cNvPr id="32789" name="Rectangle 29"/>
          <p:cNvSpPr>
            <a:spLocks noChangeArrowheads="1"/>
          </p:cNvSpPr>
          <p:nvPr/>
        </p:nvSpPr>
        <p:spPr bwMode="auto">
          <a:xfrm>
            <a:off x="395288" y="1341438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sp>
        <p:nvSpPr>
          <p:cNvPr id="32790" name="Rectangle 30"/>
          <p:cNvSpPr>
            <a:spLocks noChangeArrowheads="1"/>
          </p:cNvSpPr>
          <p:nvPr/>
        </p:nvSpPr>
        <p:spPr bwMode="auto">
          <a:xfrm>
            <a:off x="1403350" y="1196975"/>
            <a:ext cx="5256213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1" name="Text Box 32"/>
          <p:cNvSpPr txBox="1">
            <a:spLocks noChangeArrowheads="1"/>
          </p:cNvSpPr>
          <p:nvPr/>
        </p:nvSpPr>
        <p:spPr bwMode="auto">
          <a:xfrm>
            <a:off x="5435600" y="2276475"/>
            <a:ext cx="9366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>
                <a:solidFill>
                  <a:srgbClr val="000000"/>
                </a:solidFill>
                <a:cs typeface="Arial" charset="0"/>
              </a:rPr>
              <a:t>24</a:t>
            </a:r>
          </a:p>
        </p:txBody>
      </p:sp>
      <p:sp>
        <p:nvSpPr>
          <p:cNvPr id="32792" name="Text Box 33"/>
          <p:cNvSpPr txBox="1">
            <a:spLocks noChangeArrowheads="1"/>
          </p:cNvSpPr>
          <p:nvPr/>
        </p:nvSpPr>
        <p:spPr bwMode="auto">
          <a:xfrm>
            <a:off x="6659563" y="3141663"/>
            <a:ext cx="576262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  <a:cs typeface="Arial" charset="0"/>
              </a:rPr>
              <a:t>13</a:t>
            </a:r>
          </a:p>
        </p:txBody>
      </p:sp>
      <p:graphicFrame>
        <p:nvGraphicFramePr>
          <p:cNvPr id="32793" name="Object 34"/>
          <p:cNvGraphicFramePr>
            <a:graphicFrameLocks noChangeAspect="1"/>
          </p:cNvGraphicFramePr>
          <p:nvPr/>
        </p:nvGraphicFramePr>
        <p:xfrm>
          <a:off x="2214563" y="1196975"/>
          <a:ext cx="1550987" cy="674688"/>
        </p:xfrm>
        <a:graphic>
          <a:graphicData uri="http://schemas.openxmlformats.org/presentationml/2006/ole">
            <p:oleObj spid="_x0000_s32793" r:id="rId4" imgW="420978" imgH="252587" progId="">
              <p:embed/>
            </p:oleObj>
          </a:graphicData>
        </a:graphic>
      </p:graphicFrame>
      <p:grpSp>
        <p:nvGrpSpPr>
          <p:cNvPr id="29" name="Group 36"/>
          <p:cNvGrpSpPr>
            <a:grpSpLocks/>
          </p:cNvGrpSpPr>
          <p:nvPr/>
        </p:nvGrpSpPr>
        <p:grpSpPr bwMode="auto">
          <a:xfrm>
            <a:off x="2071688" y="6199188"/>
            <a:ext cx="2984500" cy="438150"/>
            <a:chOff x="1305" y="3905"/>
            <a:chExt cx="1880" cy="276"/>
          </a:xfrm>
        </p:grpSpPr>
        <p:pic>
          <p:nvPicPr>
            <p:cNvPr id="32798" name="Picture 3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4" y="3905"/>
              <a:ext cx="860" cy="2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aphicFrame>
          <p:nvGraphicFramePr>
            <p:cNvPr id="32799" name="Object 38"/>
            <p:cNvGraphicFramePr>
              <a:graphicFrameLocks noChangeAspect="1"/>
            </p:cNvGraphicFramePr>
            <p:nvPr/>
          </p:nvGraphicFramePr>
          <p:xfrm>
            <a:off x="1305" y="3913"/>
            <a:ext cx="1880" cy="268"/>
          </p:xfrm>
          <a:graphic>
            <a:graphicData uri="http://schemas.openxmlformats.org/presentationml/2006/ole">
              <p:oleObj spid="_x0000_s32799" name="Формула" r:id="rId6" imgW="888614" imgH="152334" progId="Equation.3">
                <p:embed/>
              </p:oleObj>
            </a:graphicData>
          </a:graphic>
        </p:graphicFrame>
      </p:grpSp>
      <p:sp>
        <p:nvSpPr>
          <p:cNvPr id="32795" name="AutoShape 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6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7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33795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3796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3797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8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9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0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Rectangle 16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grpSp>
        <p:nvGrpSpPr>
          <p:cNvPr id="33802" name="Group 17"/>
          <p:cNvGrpSpPr>
            <a:grpSpLocks/>
          </p:cNvGrpSpPr>
          <p:nvPr/>
        </p:nvGrpSpPr>
        <p:grpSpPr bwMode="auto">
          <a:xfrm>
            <a:off x="3059113" y="188913"/>
            <a:ext cx="5254625" cy="790575"/>
            <a:chOff x="1927" y="119"/>
            <a:chExt cx="3310" cy="498"/>
          </a:xfrm>
        </p:grpSpPr>
        <p:sp>
          <p:nvSpPr>
            <p:cNvPr id="33829" name="Rectangle 18"/>
            <p:cNvSpPr>
              <a:spLocks noChangeArrowheads="1"/>
            </p:cNvSpPr>
            <p:nvPr/>
          </p:nvSpPr>
          <p:spPr bwMode="auto">
            <a:xfrm>
              <a:off x="1927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3830" name="Object 19"/>
            <p:cNvGraphicFramePr>
              <a:graphicFrameLocks noChangeAspect="1"/>
            </p:cNvGraphicFramePr>
            <p:nvPr/>
          </p:nvGraphicFramePr>
          <p:xfrm>
            <a:off x="2052" y="210"/>
            <a:ext cx="3108" cy="399"/>
          </p:xfrm>
          <a:graphic>
            <a:graphicData uri="http://schemas.openxmlformats.org/presentationml/2006/ole">
              <p:oleObj spid="_x0000_s33830" r:id="rId3" imgW="508384" imgH="210184" progId="">
                <p:embed/>
              </p:oleObj>
            </a:graphicData>
          </a:graphic>
        </p:graphicFrame>
      </p:grpSp>
      <p:sp>
        <p:nvSpPr>
          <p:cNvPr id="33803" name="Rectangle 20"/>
          <p:cNvSpPr>
            <a:spLocks noChangeArrowheads="1"/>
          </p:cNvSpPr>
          <p:nvPr/>
        </p:nvSpPr>
        <p:spPr bwMode="auto">
          <a:xfrm>
            <a:off x="395288" y="1341438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sp>
        <p:nvSpPr>
          <p:cNvPr id="33804" name="Rectangle 21"/>
          <p:cNvSpPr>
            <a:spLocks noChangeArrowheads="1"/>
          </p:cNvSpPr>
          <p:nvPr/>
        </p:nvSpPr>
        <p:spPr bwMode="auto">
          <a:xfrm>
            <a:off x="827088" y="1196975"/>
            <a:ext cx="5256212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Text Box 22"/>
          <p:cNvSpPr txBox="1">
            <a:spLocks noChangeArrowheads="1"/>
          </p:cNvSpPr>
          <p:nvPr/>
        </p:nvSpPr>
        <p:spPr bwMode="auto">
          <a:xfrm>
            <a:off x="2484438" y="220503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33806" name="Text Box 23"/>
          <p:cNvSpPr txBox="1">
            <a:spLocks noChangeArrowheads="1"/>
          </p:cNvSpPr>
          <p:nvPr/>
        </p:nvSpPr>
        <p:spPr bwMode="auto">
          <a:xfrm>
            <a:off x="2411413" y="558958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33807" name="Text Box 24"/>
          <p:cNvSpPr txBox="1">
            <a:spLocks noChangeArrowheads="1"/>
          </p:cNvSpPr>
          <p:nvPr/>
        </p:nvSpPr>
        <p:spPr bwMode="auto">
          <a:xfrm>
            <a:off x="8316913" y="2276475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33808" name="Text Box 25"/>
          <p:cNvSpPr txBox="1">
            <a:spLocks noChangeArrowheads="1"/>
          </p:cNvSpPr>
          <p:nvPr/>
        </p:nvSpPr>
        <p:spPr bwMode="auto">
          <a:xfrm>
            <a:off x="8388350" y="5661025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33809" name="Rectangle 26"/>
          <p:cNvSpPr>
            <a:spLocks noChangeArrowheads="1"/>
          </p:cNvSpPr>
          <p:nvPr/>
        </p:nvSpPr>
        <p:spPr bwMode="auto">
          <a:xfrm>
            <a:off x="2771775" y="2708275"/>
            <a:ext cx="5688013" cy="3097213"/>
          </a:xfrm>
          <a:prstGeom prst="rect">
            <a:avLst/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0" name="Freeform 27"/>
          <p:cNvSpPr>
            <a:spLocks noChangeArrowheads="1"/>
          </p:cNvSpPr>
          <p:nvPr/>
        </p:nvSpPr>
        <p:spPr bwMode="auto">
          <a:xfrm>
            <a:off x="2771775" y="2708275"/>
            <a:ext cx="5715000" cy="3052763"/>
          </a:xfrm>
          <a:custGeom>
            <a:avLst/>
            <a:gdLst>
              <a:gd name="T0" fmla="*/ 0 w 3600"/>
              <a:gd name="T1" fmla="*/ 0 h 1923"/>
              <a:gd name="T2" fmla="*/ 2147483647 w 3600"/>
              <a:gd name="T3" fmla="*/ 2147483647 h 1923"/>
              <a:gd name="T4" fmla="*/ 0 60000 65536"/>
              <a:gd name="T5" fmla="*/ 0 60000 65536"/>
              <a:gd name="T6" fmla="*/ 0 w 3600"/>
              <a:gd name="T7" fmla="*/ 0 h 1923"/>
              <a:gd name="T8" fmla="*/ 3600 w 3600"/>
              <a:gd name="T9" fmla="*/ 1923 h 19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0" h="1923">
                <a:moveTo>
                  <a:pt x="0" y="0"/>
                </a:moveTo>
                <a:lnTo>
                  <a:pt x="3600" y="1923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1" name="Freeform 28"/>
          <p:cNvSpPr>
            <a:spLocks noChangeArrowheads="1"/>
          </p:cNvSpPr>
          <p:nvPr/>
        </p:nvSpPr>
        <p:spPr bwMode="auto">
          <a:xfrm>
            <a:off x="2770188" y="2797175"/>
            <a:ext cx="5675312" cy="2998788"/>
          </a:xfrm>
          <a:custGeom>
            <a:avLst/>
            <a:gdLst>
              <a:gd name="T0" fmla="*/ 2147483647 w 3575"/>
              <a:gd name="T1" fmla="*/ 0 h 1889"/>
              <a:gd name="T2" fmla="*/ 0 w 3575"/>
              <a:gd name="T3" fmla="*/ 2147483647 h 1889"/>
              <a:gd name="T4" fmla="*/ 0 60000 65536"/>
              <a:gd name="T5" fmla="*/ 0 60000 65536"/>
              <a:gd name="T6" fmla="*/ 0 w 3575"/>
              <a:gd name="T7" fmla="*/ 0 h 1889"/>
              <a:gd name="T8" fmla="*/ 3575 w 3575"/>
              <a:gd name="T9" fmla="*/ 1889 h 1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75" h="1889">
                <a:moveTo>
                  <a:pt x="3575" y="0"/>
                </a:moveTo>
                <a:lnTo>
                  <a:pt x="0" y="1889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2" name="Text Box 29"/>
          <p:cNvSpPr txBox="1">
            <a:spLocks noChangeArrowheads="1"/>
          </p:cNvSpPr>
          <p:nvPr/>
        </p:nvSpPr>
        <p:spPr bwMode="auto">
          <a:xfrm>
            <a:off x="5364163" y="4437063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33813" name="Freeform 30"/>
          <p:cNvSpPr>
            <a:spLocks noChangeArrowheads="1"/>
          </p:cNvSpPr>
          <p:nvPr/>
        </p:nvSpPr>
        <p:spPr bwMode="auto">
          <a:xfrm rot="10800000">
            <a:off x="8101013" y="3003550"/>
            <a:ext cx="358775" cy="144463"/>
          </a:xfrm>
          <a:custGeom>
            <a:avLst/>
            <a:gdLst>
              <a:gd name="T0" fmla="*/ 0 w 455"/>
              <a:gd name="T1" fmla="*/ 2147483647 h 331"/>
              <a:gd name="T2" fmla="*/ 2147483647 w 455"/>
              <a:gd name="T3" fmla="*/ 2147483647 h 331"/>
              <a:gd name="T4" fmla="*/ 2147483647 w 455"/>
              <a:gd name="T5" fmla="*/ 2147483647 h 331"/>
              <a:gd name="T6" fmla="*/ 2147483647 w 455"/>
              <a:gd name="T7" fmla="*/ 2147483647 h 331"/>
              <a:gd name="T8" fmla="*/ 2147483647 w 455"/>
              <a:gd name="T9" fmla="*/ 2147483647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"/>
              <a:gd name="T16" fmla="*/ 0 h 331"/>
              <a:gd name="T17" fmla="*/ 455 w 455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25560">
            <a:solidFill>
              <a:srgbClr val="FF0000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14" name="Text Box 31"/>
          <p:cNvSpPr txBox="1">
            <a:spLocks noChangeArrowheads="1"/>
          </p:cNvSpPr>
          <p:nvPr/>
        </p:nvSpPr>
        <p:spPr bwMode="auto">
          <a:xfrm>
            <a:off x="7821613" y="3141663"/>
            <a:ext cx="6413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60</a:t>
            </a:r>
            <a:r>
              <a:rPr lang="en-US" sz="2800" b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33815" name="Freeform 32"/>
          <p:cNvSpPr>
            <a:spLocks noChangeArrowheads="1"/>
          </p:cNvSpPr>
          <p:nvPr/>
        </p:nvSpPr>
        <p:spPr bwMode="auto">
          <a:xfrm>
            <a:off x="2771775" y="2708275"/>
            <a:ext cx="1292225" cy="2381250"/>
          </a:xfrm>
          <a:custGeom>
            <a:avLst/>
            <a:gdLst>
              <a:gd name="T0" fmla="*/ 0 w 814"/>
              <a:gd name="T1" fmla="*/ 0 h 1500"/>
              <a:gd name="T2" fmla="*/ 2147483647 w 814"/>
              <a:gd name="T3" fmla="*/ 2147483647 h 1500"/>
              <a:gd name="T4" fmla="*/ 0 60000 65536"/>
              <a:gd name="T5" fmla="*/ 0 60000 65536"/>
              <a:gd name="T6" fmla="*/ 0 w 814"/>
              <a:gd name="T7" fmla="*/ 0 h 1500"/>
              <a:gd name="T8" fmla="*/ 814 w 814"/>
              <a:gd name="T9" fmla="*/ 1500 h 1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4" h="1500">
                <a:moveTo>
                  <a:pt x="0" y="0"/>
                </a:moveTo>
                <a:lnTo>
                  <a:pt x="814" y="1500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6" name="Freeform 33"/>
          <p:cNvSpPr>
            <a:spLocks noChangeArrowheads="1"/>
          </p:cNvSpPr>
          <p:nvPr/>
        </p:nvSpPr>
        <p:spPr bwMode="auto">
          <a:xfrm rot="9120000">
            <a:off x="3946525" y="4722813"/>
            <a:ext cx="360363" cy="360362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147483647 h 237"/>
              <a:gd name="T4" fmla="*/ 2147483647 w 212"/>
              <a:gd name="T5" fmla="*/ 2147483647 h 237"/>
              <a:gd name="T6" fmla="*/ 0 60000 65536"/>
              <a:gd name="T7" fmla="*/ 0 60000 65536"/>
              <a:gd name="T8" fmla="*/ 0 60000 65536"/>
              <a:gd name="T9" fmla="*/ 0 w 212"/>
              <a:gd name="T10" fmla="*/ 0 h 237"/>
              <a:gd name="T11" fmla="*/ 212 w 212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7" name="Text Box 34"/>
          <p:cNvSpPr txBox="1">
            <a:spLocks noChangeArrowheads="1"/>
          </p:cNvSpPr>
          <p:nvPr/>
        </p:nvSpPr>
        <p:spPr bwMode="auto">
          <a:xfrm>
            <a:off x="3924300" y="5013325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</a:t>
            </a:r>
          </a:p>
        </p:txBody>
      </p:sp>
      <p:sp>
        <p:nvSpPr>
          <p:cNvPr id="29" name="Freeform 35"/>
          <p:cNvSpPr>
            <a:spLocks noChangeArrowheads="1"/>
          </p:cNvSpPr>
          <p:nvPr/>
        </p:nvSpPr>
        <p:spPr bwMode="auto">
          <a:xfrm>
            <a:off x="2771775" y="5157788"/>
            <a:ext cx="1223963" cy="647700"/>
          </a:xfrm>
          <a:custGeom>
            <a:avLst/>
            <a:gdLst>
              <a:gd name="T0" fmla="*/ 2147483647 w 3575"/>
              <a:gd name="T1" fmla="*/ 0 h 1889"/>
              <a:gd name="T2" fmla="*/ 0 w 3575"/>
              <a:gd name="T3" fmla="*/ 2147483647 h 1889"/>
              <a:gd name="T4" fmla="*/ 0 60000 65536"/>
              <a:gd name="T5" fmla="*/ 0 60000 65536"/>
              <a:gd name="T6" fmla="*/ 0 w 3575"/>
              <a:gd name="T7" fmla="*/ 0 h 1889"/>
              <a:gd name="T8" fmla="*/ 3575 w 3575"/>
              <a:gd name="T9" fmla="*/ 1889 h 1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75" h="1889">
                <a:moveTo>
                  <a:pt x="3575" y="0"/>
                </a:moveTo>
                <a:lnTo>
                  <a:pt x="0" y="1889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9" name="Text Box 36"/>
          <p:cNvSpPr txBox="1">
            <a:spLocks noChangeArrowheads="1"/>
          </p:cNvSpPr>
          <p:nvPr/>
        </p:nvSpPr>
        <p:spPr bwMode="auto">
          <a:xfrm rot="-1560000">
            <a:off x="3203575" y="4941888"/>
            <a:ext cx="3619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33820" name="Text Box 38"/>
          <p:cNvSpPr txBox="1">
            <a:spLocks noChangeArrowheads="1"/>
          </p:cNvSpPr>
          <p:nvPr/>
        </p:nvSpPr>
        <p:spPr bwMode="auto">
          <a:xfrm>
            <a:off x="5795963" y="2276475"/>
            <a:ext cx="107950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" name="Freeform 39"/>
          <p:cNvSpPr>
            <a:spLocks noChangeArrowheads="1"/>
          </p:cNvSpPr>
          <p:nvPr/>
        </p:nvSpPr>
        <p:spPr bwMode="auto">
          <a:xfrm flipV="1">
            <a:off x="2771775" y="2708275"/>
            <a:ext cx="5688013" cy="46038"/>
          </a:xfrm>
          <a:custGeom>
            <a:avLst/>
            <a:gdLst>
              <a:gd name="T0" fmla="*/ 2147483647 w 3575"/>
              <a:gd name="T1" fmla="*/ 0 h 1889"/>
              <a:gd name="T2" fmla="*/ 0 w 3575"/>
              <a:gd name="T3" fmla="*/ 2147483647 h 1889"/>
              <a:gd name="T4" fmla="*/ 0 60000 65536"/>
              <a:gd name="T5" fmla="*/ 0 60000 65536"/>
              <a:gd name="T6" fmla="*/ 0 w 3575"/>
              <a:gd name="T7" fmla="*/ 0 h 1889"/>
              <a:gd name="T8" fmla="*/ 3575 w 3575"/>
              <a:gd name="T9" fmla="*/ 1889 h 1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75" h="1889">
                <a:moveTo>
                  <a:pt x="3575" y="0"/>
                </a:moveTo>
                <a:lnTo>
                  <a:pt x="0" y="1889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" name="Group 40"/>
          <p:cNvGrpSpPr>
            <a:grpSpLocks/>
          </p:cNvGrpSpPr>
          <p:nvPr/>
        </p:nvGrpSpPr>
        <p:grpSpPr bwMode="auto">
          <a:xfrm>
            <a:off x="1187450" y="6165850"/>
            <a:ext cx="3963988" cy="561975"/>
            <a:chOff x="748" y="3884"/>
            <a:chExt cx="2497" cy="354"/>
          </a:xfrm>
        </p:grpSpPr>
        <p:sp>
          <p:nvSpPr>
            <p:cNvPr id="33827" name="Rectangle 41"/>
            <p:cNvSpPr>
              <a:spLocks noChangeArrowheads="1"/>
            </p:cNvSpPr>
            <p:nvPr/>
          </p:nvSpPr>
          <p:spPr bwMode="auto">
            <a:xfrm>
              <a:off x="1644" y="3924"/>
              <a:ext cx="839" cy="28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3828" name="Object 42"/>
            <p:cNvGraphicFramePr>
              <a:graphicFrameLocks noChangeAspect="1"/>
            </p:cNvGraphicFramePr>
            <p:nvPr/>
          </p:nvGraphicFramePr>
          <p:xfrm>
            <a:off x="748" y="3884"/>
            <a:ext cx="2498" cy="355"/>
          </p:xfrm>
          <a:graphic>
            <a:graphicData uri="http://schemas.openxmlformats.org/presentationml/2006/ole">
              <p:oleObj spid="_x0000_s33828" r:id="rId4" imgW="545898" imgH="197471" progId="">
                <p:embed/>
              </p:oleObj>
            </a:graphicData>
          </a:graphic>
        </p:graphicFrame>
      </p:grpSp>
      <p:graphicFrame>
        <p:nvGraphicFramePr>
          <p:cNvPr id="33823" name="Object 43"/>
          <p:cNvGraphicFramePr>
            <a:graphicFrameLocks noChangeAspect="1"/>
          </p:cNvGraphicFramePr>
          <p:nvPr/>
        </p:nvGraphicFramePr>
        <p:xfrm>
          <a:off x="2314575" y="1230313"/>
          <a:ext cx="1201738" cy="712787"/>
        </p:xfrm>
        <a:graphic>
          <a:graphicData uri="http://schemas.openxmlformats.org/presentationml/2006/ole">
            <p:oleObj spid="_x0000_s33823" r:id="rId5" imgW="420978" imgH="252587" progId="">
              <p:embed/>
            </p:oleObj>
          </a:graphicData>
        </a:graphic>
      </p:graphicFrame>
      <p:sp>
        <p:nvSpPr>
          <p:cNvPr id="33824" name="AutoShap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25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26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34819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4820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4821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2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5" name="Freeform 16"/>
          <p:cNvSpPr>
            <a:spLocks noChangeArrowheads="1"/>
          </p:cNvSpPr>
          <p:nvPr/>
        </p:nvSpPr>
        <p:spPr bwMode="auto">
          <a:xfrm>
            <a:off x="2689225" y="2703513"/>
            <a:ext cx="5405438" cy="3306762"/>
          </a:xfrm>
          <a:custGeom>
            <a:avLst/>
            <a:gdLst>
              <a:gd name="T0" fmla="*/ 0 w 3405"/>
              <a:gd name="T1" fmla="*/ 2147483647 h 2083"/>
              <a:gd name="T2" fmla="*/ 2147483647 w 3405"/>
              <a:gd name="T3" fmla="*/ 0 h 2083"/>
              <a:gd name="T4" fmla="*/ 2147483647 w 3405"/>
              <a:gd name="T5" fmla="*/ 2147483647 h 2083"/>
              <a:gd name="T6" fmla="*/ 2147483647 w 3405"/>
              <a:gd name="T7" fmla="*/ 2147483647 h 2083"/>
              <a:gd name="T8" fmla="*/ 0 w 3405"/>
              <a:gd name="T9" fmla="*/ 2147483647 h 20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5"/>
              <a:gd name="T16" fmla="*/ 0 h 2083"/>
              <a:gd name="T17" fmla="*/ 3405 w 3405"/>
              <a:gd name="T18" fmla="*/ 2083 h 20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5" h="2083">
                <a:moveTo>
                  <a:pt x="0" y="1067"/>
                </a:moveTo>
                <a:lnTo>
                  <a:pt x="1711" y="0"/>
                </a:lnTo>
                <a:lnTo>
                  <a:pt x="3405" y="1058"/>
                </a:lnTo>
                <a:lnTo>
                  <a:pt x="1703" y="2083"/>
                </a:lnTo>
                <a:lnTo>
                  <a:pt x="0" y="1067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Text Box 17"/>
          <p:cNvSpPr txBox="1">
            <a:spLocks noChangeArrowheads="1"/>
          </p:cNvSpPr>
          <p:nvPr/>
        </p:nvSpPr>
        <p:spPr bwMode="auto">
          <a:xfrm>
            <a:off x="2268538" y="580548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34827" name="Text Box 18"/>
          <p:cNvSpPr txBox="1">
            <a:spLocks noChangeArrowheads="1"/>
          </p:cNvSpPr>
          <p:nvPr/>
        </p:nvSpPr>
        <p:spPr bwMode="auto">
          <a:xfrm>
            <a:off x="2268538" y="4076700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34828" name="Text Box 19"/>
          <p:cNvSpPr txBox="1">
            <a:spLocks noChangeArrowheads="1"/>
          </p:cNvSpPr>
          <p:nvPr/>
        </p:nvSpPr>
        <p:spPr bwMode="auto">
          <a:xfrm>
            <a:off x="2339975" y="2276475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34829" name="Text Box 20"/>
          <p:cNvSpPr txBox="1">
            <a:spLocks noChangeArrowheads="1"/>
          </p:cNvSpPr>
          <p:nvPr/>
        </p:nvSpPr>
        <p:spPr bwMode="auto">
          <a:xfrm>
            <a:off x="5148263" y="220503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34830" name="Freeform 21"/>
          <p:cNvSpPr>
            <a:spLocks noChangeArrowheads="1"/>
          </p:cNvSpPr>
          <p:nvPr/>
        </p:nvSpPr>
        <p:spPr bwMode="auto">
          <a:xfrm>
            <a:off x="7956550" y="5157788"/>
            <a:ext cx="228600" cy="215900"/>
          </a:xfrm>
          <a:custGeom>
            <a:avLst/>
            <a:gdLst>
              <a:gd name="T0" fmla="*/ 0 w 144"/>
              <a:gd name="T1" fmla="*/ 0 h 136"/>
              <a:gd name="T2" fmla="*/ 2147483647 w 144"/>
              <a:gd name="T3" fmla="*/ 2147483647 h 136"/>
              <a:gd name="T4" fmla="*/ 0 60000 65536"/>
              <a:gd name="T5" fmla="*/ 0 60000 65536"/>
              <a:gd name="T6" fmla="*/ 0 w 144"/>
              <a:gd name="T7" fmla="*/ 0 h 136"/>
              <a:gd name="T8" fmla="*/ 144 w 144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136">
                <a:moveTo>
                  <a:pt x="0" y="0"/>
                </a:moveTo>
                <a:lnTo>
                  <a:pt x="144" y="136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Freeform 22"/>
          <p:cNvSpPr>
            <a:spLocks noChangeArrowheads="1"/>
          </p:cNvSpPr>
          <p:nvPr/>
        </p:nvSpPr>
        <p:spPr bwMode="auto">
          <a:xfrm>
            <a:off x="2555875" y="3357563"/>
            <a:ext cx="228600" cy="215900"/>
          </a:xfrm>
          <a:custGeom>
            <a:avLst/>
            <a:gdLst>
              <a:gd name="T0" fmla="*/ 0 w 144"/>
              <a:gd name="T1" fmla="*/ 0 h 136"/>
              <a:gd name="T2" fmla="*/ 2147483647 w 144"/>
              <a:gd name="T3" fmla="*/ 2147483647 h 136"/>
              <a:gd name="T4" fmla="*/ 0 60000 65536"/>
              <a:gd name="T5" fmla="*/ 0 60000 65536"/>
              <a:gd name="T6" fmla="*/ 0 w 144"/>
              <a:gd name="T7" fmla="*/ 0 h 136"/>
              <a:gd name="T8" fmla="*/ 144 w 144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136">
                <a:moveTo>
                  <a:pt x="0" y="0"/>
                </a:moveTo>
                <a:lnTo>
                  <a:pt x="144" y="136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Rectangle 23"/>
          <p:cNvSpPr>
            <a:spLocks noChangeArrowheads="1"/>
          </p:cNvSpPr>
          <p:nvPr/>
        </p:nvSpPr>
        <p:spPr bwMode="auto">
          <a:xfrm>
            <a:off x="2700338" y="2708275"/>
            <a:ext cx="5400675" cy="3313113"/>
          </a:xfrm>
          <a:prstGeom prst="rect">
            <a:avLst/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Text Box 24"/>
          <p:cNvSpPr txBox="1">
            <a:spLocks noChangeArrowheads="1"/>
          </p:cNvSpPr>
          <p:nvPr/>
        </p:nvSpPr>
        <p:spPr bwMode="auto">
          <a:xfrm>
            <a:off x="8101013" y="2276475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</a:t>
            </a:r>
          </a:p>
        </p:txBody>
      </p:sp>
      <p:sp>
        <p:nvSpPr>
          <p:cNvPr id="34834" name="Text Box 25"/>
          <p:cNvSpPr txBox="1">
            <a:spLocks noChangeArrowheads="1"/>
          </p:cNvSpPr>
          <p:nvPr/>
        </p:nvSpPr>
        <p:spPr bwMode="auto">
          <a:xfrm>
            <a:off x="8101013" y="4076700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</a:t>
            </a:r>
          </a:p>
        </p:txBody>
      </p:sp>
      <p:sp>
        <p:nvSpPr>
          <p:cNvPr id="34835" name="Text Box 26"/>
          <p:cNvSpPr txBox="1">
            <a:spLocks noChangeArrowheads="1"/>
          </p:cNvSpPr>
          <p:nvPr/>
        </p:nvSpPr>
        <p:spPr bwMode="auto">
          <a:xfrm>
            <a:off x="8101013" y="5805488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</a:t>
            </a:r>
          </a:p>
        </p:txBody>
      </p:sp>
      <p:sp>
        <p:nvSpPr>
          <p:cNvPr id="34836" name="Text Box 27"/>
          <p:cNvSpPr txBox="1">
            <a:spLocks noChangeArrowheads="1"/>
          </p:cNvSpPr>
          <p:nvPr/>
        </p:nvSpPr>
        <p:spPr bwMode="auto">
          <a:xfrm>
            <a:off x="5148263" y="6021388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</a:t>
            </a:r>
          </a:p>
        </p:txBody>
      </p:sp>
      <p:sp>
        <p:nvSpPr>
          <p:cNvPr id="34837" name="Freeform 28"/>
          <p:cNvSpPr>
            <a:spLocks noChangeArrowheads="1"/>
          </p:cNvSpPr>
          <p:nvPr/>
        </p:nvSpPr>
        <p:spPr bwMode="auto">
          <a:xfrm>
            <a:off x="7956550" y="3429000"/>
            <a:ext cx="228600" cy="215900"/>
          </a:xfrm>
          <a:custGeom>
            <a:avLst/>
            <a:gdLst>
              <a:gd name="T0" fmla="*/ 0 w 144"/>
              <a:gd name="T1" fmla="*/ 0 h 136"/>
              <a:gd name="T2" fmla="*/ 2147483647 w 144"/>
              <a:gd name="T3" fmla="*/ 2147483647 h 136"/>
              <a:gd name="T4" fmla="*/ 0 60000 65536"/>
              <a:gd name="T5" fmla="*/ 0 60000 65536"/>
              <a:gd name="T6" fmla="*/ 0 w 144"/>
              <a:gd name="T7" fmla="*/ 0 h 136"/>
              <a:gd name="T8" fmla="*/ 144 w 144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136">
                <a:moveTo>
                  <a:pt x="0" y="0"/>
                </a:moveTo>
                <a:lnTo>
                  <a:pt x="144" y="136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8" name="Freeform 29"/>
          <p:cNvSpPr>
            <a:spLocks noChangeArrowheads="1"/>
          </p:cNvSpPr>
          <p:nvPr/>
        </p:nvSpPr>
        <p:spPr bwMode="auto">
          <a:xfrm>
            <a:off x="2555875" y="5157788"/>
            <a:ext cx="228600" cy="215900"/>
          </a:xfrm>
          <a:custGeom>
            <a:avLst/>
            <a:gdLst>
              <a:gd name="T0" fmla="*/ 0 w 144"/>
              <a:gd name="T1" fmla="*/ 0 h 136"/>
              <a:gd name="T2" fmla="*/ 2147483647 w 144"/>
              <a:gd name="T3" fmla="*/ 2147483647 h 136"/>
              <a:gd name="T4" fmla="*/ 0 60000 65536"/>
              <a:gd name="T5" fmla="*/ 0 60000 65536"/>
              <a:gd name="T6" fmla="*/ 0 w 144"/>
              <a:gd name="T7" fmla="*/ 0 h 136"/>
              <a:gd name="T8" fmla="*/ 144 w 144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136">
                <a:moveTo>
                  <a:pt x="0" y="0"/>
                </a:moveTo>
                <a:lnTo>
                  <a:pt x="144" y="136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9" name="Freeform 30"/>
          <p:cNvSpPr>
            <a:spLocks noChangeArrowheads="1"/>
          </p:cNvSpPr>
          <p:nvPr/>
        </p:nvSpPr>
        <p:spPr bwMode="auto">
          <a:xfrm>
            <a:off x="6805613" y="5876925"/>
            <a:ext cx="14287" cy="315913"/>
          </a:xfrm>
          <a:custGeom>
            <a:avLst/>
            <a:gdLst>
              <a:gd name="T0" fmla="*/ 0 w 9"/>
              <a:gd name="T1" fmla="*/ 0 h 199"/>
              <a:gd name="T2" fmla="*/ 2147483647 w 9"/>
              <a:gd name="T3" fmla="*/ 2147483647 h 199"/>
              <a:gd name="T4" fmla="*/ 0 60000 65536"/>
              <a:gd name="T5" fmla="*/ 0 60000 65536"/>
              <a:gd name="T6" fmla="*/ 0 w 9"/>
              <a:gd name="T7" fmla="*/ 0 h 199"/>
              <a:gd name="T8" fmla="*/ 9 w 9"/>
              <a:gd name="T9" fmla="*/ 199 h 1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199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0" name="Freeform 31"/>
          <p:cNvSpPr>
            <a:spLocks noChangeArrowheads="1"/>
          </p:cNvSpPr>
          <p:nvPr/>
        </p:nvSpPr>
        <p:spPr bwMode="auto">
          <a:xfrm>
            <a:off x="6877050" y="5876925"/>
            <a:ext cx="14288" cy="315913"/>
          </a:xfrm>
          <a:custGeom>
            <a:avLst/>
            <a:gdLst>
              <a:gd name="T0" fmla="*/ 0 w 9"/>
              <a:gd name="T1" fmla="*/ 0 h 199"/>
              <a:gd name="T2" fmla="*/ 2147483647 w 9"/>
              <a:gd name="T3" fmla="*/ 2147483647 h 199"/>
              <a:gd name="T4" fmla="*/ 0 60000 65536"/>
              <a:gd name="T5" fmla="*/ 0 60000 65536"/>
              <a:gd name="T6" fmla="*/ 0 w 9"/>
              <a:gd name="T7" fmla="*/ 0 h 199"/>
              <a:gd name="T8" fmla="*/ 9 w 9"/>
              <a:gd name="T9" fmla="*/ 199 h 1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199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1" name="Freeform 32"/>
          <p:cNvSpPr>
            <a:spLocks noChangeArrowheads="1"/>
          </p:cNvSpPr>
          <p:nvPr/>
        </p:nvSpPr>
        <p:spPr bwMode="auto">
          <a:xfrm>
            <a:off x="3852863" y="5805488"/>
            <a:ext cx="14287" cy="315912"/>
          </a:xfrm>
          <a:custGeom>
            <a:avLst/>
            <a:gdLst>
              <a:gd name="T0" fmla="*/ 0 w 9"/>
              <a:gd name="T1" fmla="*/ 0 h 199"/>
              <a:gd name="T2" fmla="*/ 2147483647 w 9"/>
              <a:gd name="T3" fmla="*/ 2147483647 h 199"/>
              <a:gd name="T4" fmla="*/ 0 60000 65536"/>
              <a:gd name="T5" fmla="*/ 0 60000 65536"/>
              <a:gd name="T6" fmla="*/ 0 w 9"/>
              <a:gd name="T7" fmla="*/ 0 h 199"/>
              <a:gd name="T8" fmla="*/ 9 w 9"/>
              <a:gd name="T9" fmla="*/ 199 h 1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199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2" name="Freeform 33"/>
          <p:cNvSpPr>
            <a:spLocks noChangeArrowheads="1"/>
          </p:cNvSpPr>
          <p:nvPr/>
        </p:nvSpPr>
        <p:spPr bwMode="auto">
          <a:xfrm>
            <a:off x="3924300" y="5805488"/>
            <a:ext cx="14288" cy="315912"/>
          </a:xfrm>
          <a:custGeom>
            <a:avLst/>
            <a:gdLst>
              <a:gd name="T0" fmla="*/ 0 w 9"/>
              <a:gd name="T1" fmla="*/ 0 h 199"/>
              <a:gd name="T2" fmla="*/ 2147483647 w 9"/>
              <a:gd name="T3" fmla="*/ 2147483647 h 199"/>
              <a:gd name="T4" fmla="*/ 0 60000 65536"/>
              <a:gd name="T5" fmla="*/ 0 60000 65536"/>
              <a:gd name="T6" fmla="*/ 0 w 9"/>
              <a:gd name="T7" fmla="*/ 0 h 199"/>
              <a:gd name="T8" fmla="*/ 9 w 9"/>
              <a:gd name="T9" fmla="*/ 199 h 1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199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3" name="Freeform 34"/>
          <p:cNvSpPr>
            <a:spLocks noChangeArrowheads="1"/>
          </p:cNvSpPr>
          <p:nvPr/>
        </p:nvSpPr>
        <p:spPr bwMode="auto">
          <a:xfrm>
            <a:off x="3852863" y="2565400"/>
            <a:ext cx="14287" cy="315913"/>
          </a:xfrm>
          <a:custGeom>
            <a:avLst/>
            <a:gdLst>
              <a:gd name="T0" fmla="*/ 0 w 9"/>
              <a:gd name="T1" fmla="*/ 0 h 199"/>
              <a:gd name="T2" fmla="*/ 2147483647 w 9"/>
              <a:gd name="T3" fmla="*/ 2147483647 h 199"/>
              <a:gd name="T4" fmla="*/ 0 60000 65536"/>
              <a:gd name="T5" fmla="*/ 0 60000 65536"/>
              <a:gd name="T6" fmla="*/ 0 w 9"/>
              <a:gd name="T7" fmla="*/ 0 h 199"/>
              <a:gd name="T8" fmla="*/ 9 w 9"/>
              <a:gd name="T9" fmla="*/ 199 h 1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199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4" name="Freeform 35"/>
          <p:cNvSpPr>
            <a:spLocks noChangeArrowheads="1"/>
          </p:cNvSpPr>
          <p:nvPr/>
        </p:nvSpPr>
        <p:spPr bwMode="auto">
          <a:xfrm>
            <a:off x="3924300" y="2565400"/>
            <a:ext cx="14288" cy="315913"/>
          </a:xfrm>
          <a:custGeom>
            <a:avLst/>
            <a:gdLst>
              <a:gd name="T0" fmla="*/ 0 w 9"/>
              <a:gd name="T1" fmla="*/ 0 h 199"/>
              <a:gd name="T2" fmla="*/ 2147483647 w 9"/>
              <a:gd name="T3" fmla="*/ 2147483647 h 199"/>
              <a:gd name="T4" fmla="*/ 0 60000 65536"/>
              <a:gd name="T5" fmla="*/ 0 60000 65536"/>
              <a:gd name="T6" fmla="*/ 0 w 9"/>
              <a:gd name="T7" fmla="*/ 0 h 199"/>
              <a:gd name="T8" fmla="*/ 9 w 9"/>
              <a:gd name="T9" fmla="*/ 199 h 1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199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5" name="Freeform 36"/>
          <p:cNvSpPr>
            <a:spLocks noChangeArrowheads="1"/>
          </p:cNvSpPr>
          <p:nvPr/>
        </p:nvSpPr>
        <p:spPr bwMode="auto">
          <a:xfrm>
            <a:off x="6805613" y="2565400"/>
            <a:ext cx="14287" cy="315913"/>
          </a:xfrm>
          <a:custGeom>
            <a:avLst/>
            <a:gdLst>
              <a:gd name="T0" fmla="*/ 0 w 9"/>
              <a:gd name="T1" fmla="*/ 0 h 199"/>
              <a:gd name="T2" fmla="*/ 2147483647 w 9"/>
              <a:gd name="T3" fmla="*/ 2147483647 h 199"/>
              <a:gd name="T4" fmla="*/ 0 60000 65536"/>
              <a:gd name="T5" fmla="*/ 0 60000 65536"/>
              <a:gd name="T6" fmla="*/ 0 w 9"/>
              <a:gd name="T7" fmla="*/ 0 h 199"/>
              <a:gd name="T8" fmla="*/ 9 w 9"/>
              <a:gd name="T9" fmla="*/ 199 h 1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199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6" name="Freeform 37"/>
          <p:cNvSpPr>
            <a:spLocks noChangeArrowheads="1"/>
          </p:cNvSpPr>
          <p:nvPr/>
        </p:nvSpPr>
        <p:spPr bwMode="auto">
          <a:xfrm>
            <a:off x="6877050" y="2565400"/>
            <a:ext cx="14288" cy="315913"/>
          </a:xfrm>
          <a:custGeom>
            <a:avLst/>
            <a:gdLst>
              <a:gd name="T0" fmla="*/ 0 w 9"/>
              <a:gd name="T1" fmla="*/ 0 h 199"/>
              <a:gd name="T2" fmla="*/ 2147483647 w 9"/>
              <a:gd name="T3" fmla="*/ 2147483647 h 199"/>
              <a:gd name="T4" fmla="*/ 0 60000 65536"/>
              <a:gd name="T5" fmla="*/ 0 60000 65536"/>
              <a:gd name="T6" fmla="*/ 0 w 9"/>
              <a:gd name="T7" fmla="*/ 0 h 199"/>
              <a:gd name="T8" fmla="*/ 9 w 9"/>
              <a:gd name="T9" fmla="*/ 199 h 1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199">
                <a:moveTo>
                  <a:pt x="0" y="0"/>
                </a:moveTo>
                <a:lnTo>
                  <a:pt x="9" y="199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7" name="Rectangle 38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grpSp>
        <p:nvGrpSpPr>
          <p:cNvPr id="34848" name="Group 39"/>
          <p:cNvGrpSpPr>
            <a:grpSpLocks/>
          </p:cNvGrpSpPr>
          <p:nvPr/>
        </p:nvGrpSpPr>
        <p:grpSpPr bwMode="auto">
          <a:xfrm>
            <a:off x="3059113" y="188913"/>
            <a:ext cx="5254625" cy="790575"/>
            <a:chOff x="1927" y="119"/>
            <a:chExt cx="3310" cy="498"/>
          </a:xfrm>
        </p:grpSpPr>
        <p:sp>
          <p:nvSpPr>
            <p:cNvPr id="34862" name="Rectangle 40"/>
            <p:cNvSpPr>
              <a:spLocks noChangeArrowheads="1"/>
            </p:cNvSpPr>
            <p:nvPr/>
          </p:nvSpPr>
          <p:spPr bwMode="auto">
            <a:xfrm>
              <a:off x="1927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4863" name="Object 41"/>
            <p:cNvGraphicFramePr>
              <a:graphicFrameLocks noChangeAspect="1"/>
            </p:cNvGraphicFramePr>
            <p:nvPr/>
          </p:nvGraphicFramePr>
          <p:xfrm>
            <a:off x="2052" y="210"/>
            <a:ext cx="3108" cy="399"/>
          </p:xfrm>
          <a:graphic>
            <a:graphicData uri="http://schemas.openxmlformats.org/presentationml/2006/ole">
              <p:oleObj spid="_x0000_s34863" r:id="rId3" imgW="509283" imgH="210555" progId="">
                <p:embed/>
              </p:oleObj>
            </a:graphicData>
          </a:graphic>
        </p:graphicFrame>
      </p:grpSp>
      <p:grpSp>
        <p:nvGrpSpPr>
          <p:cNvPr id="34849" name="Group 42"/>
          <p:cNvGrpSpPr>
            <a:grpSpLocks/>
          </p:cNvGrpSpPr>
          <p:nvPr/>
        </p:nvGrpSpPr>
        <p:grpSpPr bwMode="auto">
          <a:xfrm>
            <a:off x="1619250" y="692150"/>
            <a:ext cx="5254625" cy="790575"/>
            <a:chOff x="1020" y="436"/>
            <a:chExt cx="3310" cy="498"/>
          </a:xfrm>
        </p:grpSpPr>
        <p:sp>
          <p:nvSpPr>
            <p:cNvPr id="34860" name="Rectangle 43"/>
            <p:cNvSpPr>
              <a:spLocks noChangeArrowheads="1"/>
            </p:cNvSpPr>
            <p:nvPr/>
          </p:nvSpPr>
          <p:spPr bwMode="auto">
            <a:xfrm>
              <a:off x="1020" y="436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4861" name="Object 44"/>
            <p:cNvGraphicFramePr>
              <a:graphicFrameLocks noChangeAspect="1"/>
            </p:cNvGraphicFramePr>
            <p:nvPr/>
          </p:nvGraphicFramePr>
          <p:xfrm>
            <a:off x="1321" y="526"/>
            <a:ext cx="2755" cy="400"/>
          </p:xfrm>
          <a:graphic>
            <a:graphicData uri="http://schemas.openxmlformats.org/presentationml/2006/ole">
              <p:oleObj spid="_x0000_s34861" r:id="rId4" imgW="502898" imgH="207915" progId="">
                <p:embed/>
              </p:oleObj>
            </a:graphicData>
          </a:graphic>
        </p:graphicFrame>
      </p:grpSp>
      <p:sp>
        <p:nvSpPr>
          <p:cNvPr id="34850" name="Rectangle 45"/>
          <p:cNvSpPr>
            <a:spLocks noChangeArrowheads="1"/>
          </p:cNvSpPr>
          <p:nvPr/>
        </p:nvSpPr>
        <p:spPr bwMode="auto">
          <a:xfrm>
            <a:off x="395288" y="1341438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grpSp>
        <p:nvGrpSpPr>
          <p:cNvPr id="34851" name="Group 46"/>
          <p:cNvGrpSpPr>
            <a:grpSpLocks/>
          </p:cNvGrpSpPr>
          <p:nvPr/>
        </p:nvGrpSpPr>
        <p:grpSpPr bwMode="auto">
          <a:xfrm>
            <a:off x="468313" y="1268413"/>
            <a:ext cx="5902325" cy="835025"/>
            <a:chOff x="295" y="799"/>
            <a:chExt cx="3718" cy="526"/>
          </a:xfrm>
        </p:grpSpPr>
        <p:sp>
          <p:nvSpPr>
            <p:cNvPr id="34858" name="Rectangle 47"/>
            <p:cNvSpPr>
              <a:spLocks noChangeArrowheads="1"/>
            </p:cNvSpPr>
            <p:nvPr/>
          </p:nvSpPr>
          <p:spPr bwMode="auto">
            <a:xfrm>
              <a:off x="295" y="79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4859" name="Object 48"/>
            <p:cNvGraphicFramePr>
              <a:graphicFrameLocks noChangeAspect="1"/>
            </p:cNvGraphicFramePr>
            <p:nvPr/>
          </p:nvGraphicFramePr>
          <p:xfrm>
            <a:off x="1338" y="852"/>
            <a:ext cx="2676" cy="474"/>
          </p:xfrm>
          <a:graphic>
            <a:graphicData uri="http://schemas.openxmlformats.org/presentationml/2006/ole">
              <p:oleObj spid="_x0000_s34859" r:id="rId5" imgW="540404" imgH="265312" progId="">
                <p:embed/>
              </p:oleObj>
            </a:graphicData>
          </a:graphic>
        </p:graphicFrame>
      </p:grp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2700338" y="2708275"/>
            <a:ext cx="5400675" cy="3313113"/>
          </a:xfrm>
          <a:prstGeom prst="rect">
            <a:avLst/>
          </a:prstGeom>
          <a:noFill/>
          <a:ln w="540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Freeform 51"/>
          <p:cNvSpPr>
            <a:spLocks noChangeArrowheads="1"/>
          </p:cNvSpPr>
          <p:nvPr/>
        </p:nvSpPr>
        <p:spPr bwMode="auto">
          <a:xfrm>
            <a:off x="2700338" y="2708275"/>
            <a:ext cx="5400675" cy="3313113"/>
          </a:xfrm>
          <a:custGeom>
            <a:avLst/>
            <a:gdLst>
              <a:gd name="T0" fmla="*/ 2147483647 w 3575"/>
              <a:gd name="T1" fmla="*/ 0 h 1889"/>
              <a:gd name="T2" fmla="*/ 0 w 3575"/>
              <a:gd name="T3" fmla="*/ 2147483647 h 1889"/>
              <a:gd name="T4" fmla="*/ 0 60000 65536"/>
              <a:gd name="T5" fmla="*/ 0 60000 65536"/>
              <a:gd name="T6" fmla="*/ 0 w 3575"/>
              <a:gd name="T7" fmla="*/ 0 h 1889"/>
              <a:gd name="T8" fmla="*/ 3575 w 3575"/>
              <a:gd name="T9" fmla="*/ 1889 h 1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75" h="1889">
                <a:moveTo>
                  <a:pt x="3575" y="0"/>
                </a:moveTo>
                <a:lnTo>
                  <a:pt x="0" y="1889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5" name="Group 52"/>
          <p:cNvGrpSpPr>
            <a:grpSpLocks/>
          </p:cNvGrpSpPr>
          <p:nvPr/>
        </p:nvGrpSpPr>
        <p:grpSpPr bwMode="auto">
          <a:xfrm>
            <a:off x="1403350" y="6237288"/>
            <a:ext cx="5143500" cy="531812"/>
            <a:chOff x="884" y="3929"/>
            <a:chExt cx="3240" cy="335"/>
          </a:xfrm>
        </p:grpSpPr>
        <p:sp>
          <p:nvSpPr>
            <p:cNvPr id="34856" name="Rectangle 53"/>
            <p:cNvSpPr>
              <a:spLocks noChangeArrowheads="1"/>
            </p:cNvSpPr>
            <p:nvPr/>
          </p:nvSpPr>
          <p:spPr bwMode="auto">
            <a:xfrm>
              <a:off x="2238" y="3982"/>
              <a:ext cx="633" cy="23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4857" name="Object 54"/>
            <p:cNvGraphicFramePr>
              <a:graphicFrameLocks noChangeAspect="1"/>
            </p:cNvGraphicFramePr>
            <p:nvPr/>
          </p:nvGraphicFramePr>
          <p:xfrm>
            <a:off x="884" y="3929"/>
            <a:ext cx="3241" cy="336"/>
          </p:xfrm>
          <a:graphic>
            <a:graphicData uri="http://schemas.openxmlformats.org/presentationml/2006/ole">
              <p:oleObj spid="_x0000_s34857" r:id="rId6" imgW="569850" imgH="235596" progId="">
                <p:embed/>
              </p:oleObj>
            </a:graphicData>
          </a:graphic>
        </p:graphicFrame>
      </p:grpSp>
      <p:sp>
        <p:nvSpPr>
          <p:cNvPr id="34855" name="AutoShape 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5843" name="WordArt 9"/>
          <p:cNvSpPr>
            <a:spLocks noChangeArrowheads="1" noChangeShapeType="1" noTextEdit="1"/>
          </p:cNvSpPr>
          <p:nvPr/>
        </p:nvSpPr>
        <p:spPr bwMode="auto">
          <a:xfrm>
            <a:off x="2268538" y="1989138"/>
            <a:ext cx="4103687" cy="1185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квадрат</a:t>
            </a:r>
          </a:p>
        </p:txBody>
      </p:sp>
      <p:cxnSp>
        <p:nvCxnSpPr>
          <p:cNvPr id="35844" name="AutoShape 10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5845" name="AutoShape 11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5846" name="Line 12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7" name="Line 13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8" name="Line 14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9" name="Line 15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0" name="AutoShap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6165850"/>
            <a:ext cx="792163" cy="503238"/>
          </a:xfrm>
          <a:prstGeom prst="actionButtonBackPrevious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2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3333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36867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6868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6869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1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2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3" name="Rectangle 15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1023938" y="765175"/>
            <a:ext cx="7410450" cy="790575"/>
            <a:chOff x="645" y="482"/>
            <a:chExt cx="4668" cy="498"/>
          </a:xfrm>
        </p:grpSpPr>
        <p:sp>
          <p:nvSpPr>
            <p:cNvPr id="36898" name="Rectangle 17"/>
            <p:cNvSpPr>
              <a:spLocks noChangeArrowheads="1"/>
            </p:cNvSpPr>
            <p:nvPr/>
          </p:nvSpPr>
          <p:spPr bwMode="auto">
            <a:xfrm>
              <a:off x="1104" y="482"/>
              <a:ext cx="3706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6899" name="Object 18"/>
            <p:cNvGraphicFramePr>
              <a:graphicFrameLocks noChangeAspect="1"/>
            </p:cNvGraphicFramePr>
            <p:nvPr/>
          </p:nvGraphicFramePr>
          <p:xfrm>
            <a:off x="645" y="574"/>
            <a:ext cx="4669" cy="398"/>
          </p:xfrm>
          <a:graphic>
            <a:graphicData uri="http://schemas.openxmlformats.org/presentationml/2006/ole">
              <p:oleObj spid="_x0000_s36899" r:id="rId3" imgW="494025" imgH="204247" progId="">
                <p:embed/>
              </p:oleObj>
            </a:graphicData>
          </a:graphic>
        </p:graphicFrame>
      </p:grpSp>
      <p:sp>
        <p:nvSpPr>
          <p:cNvPr id="36875" name="Rectangle 19"/>
          <p:cNvSpPr>
            <a:spLocks noChangeArrowheads="1"/>
          </p:cNvSpPr>
          <p:nvPr/>
        </p:nvSpPr>
        <p:spPr bwMode="auto">
          <a:xfrm>
            <a:off x="684213" y="1557338"/>
            <a:ext cx="20891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sp>
        <p:nvSpPr>
          <p:cNvPr id="36876" name="Text Box 20"/>
          <p:cNvSpPr txBox="1">
            <a:spLocks noChangeArrowheads="1"/>
          </p:cNvSpPr>
          <p:nvPr/>
        </p:nvSpPr>
        <p:spPr bwMode="auto">
          <a:xfrm>
            <a:off x="4070350" y="4654550"/>
            <a:ext cx="41751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36877" name="Text Box 21"/>
          <p:cNvSpPr txBox="1">
            <a:spLocks noChangeArrowheads="1"/>
          </p:cNvSpPr>
          <p:nvPr/>
        </p:nvSpPr>
        <p:spPr bwMode="auto">
          <a:xfrm>
            <a:off x="4070350" y="2854325"/>
            <a:ext cx="41751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36878" name="Text Box 22"/>
          <p:cNvSpPr txBox="1">
            <a:spLocks noChangeArrowheads="1"/>
          </p:cNvSpPr>
          <p:nvPr/>
        </p:nvSpPr>
        <p:spPr bwMode="auto">
          <a:xfrm>
            <a:off x="5799138" y="2781300"/>
            <a:ext cx="41751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36879" name="Text Box 23"/>
          <p:cNvSpPr txBox="1">
            <a:spLocks noChangeArrowheads="1"/>
          </p:cNvSpPr>
          <p:nvPr/>
        </p:nvSpPr>
        <p:spPr bwMode="auto">
          <a:xfrm>
            <a:off x="5581650" y="6165850"/>
            <a:ext cx="3968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 rot="2640000">
            <a:off x="4933950" y="3646488"/>
            <a:ext cx="2089150" cy="2089150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1" name="Freeform 25"/>
          <p:cNvSpPr>
            <a:spLocks noChangeArrowheads="1"/>
          </p:cNvSpPr>
          <p:nvPr/>
        </p:nvSpPr>
        <p:spPr bwMode="auto">
          <a:xfrm>
            <a:off x="4486275" y="3213100"/>
            <a:ext cx="2955925" cy="2944813"/>
          </a:xfrm>
          <a:custGeom>
            <a:avLst/>
            <a:gdLst>
              <a:gd name="T0" fmla="*/ 2147483647 w 1862"/>
              <a:gd name="T1" fmla="*/ 2147483647 h 1855"/>
              <a:gd name="T2" fmla="*/ 2147483647 w 1862"/>
              <a:gd name="T3" fmla="*/ 2147483647 h 1855"/>
              <a:gd name="T4" fmla="*/ 2147483647 w 1862"/>
              <a:gd name="T5" fmla="*/ 2147483647 h 1855"/>
              <a:gd name="T6" fmla="*/ 2147483647 w 1862"/>
              <a:gd name="T7" fmla="*/ 2147483647 h 1855"/>
              <a:gd name="T8" fmla="*/ 0 w 1862"/>
              <a:gd name="T9" fmla="*/ 2147483647 h 1855"/>
              <a:gd name="T10" fmla="*/ 2147483647 w 1862"/>
              <a:gd name="T11" fmla="*/ 0 h 1855"/>
              <a:gd name="T12" fmla="*/ 2147483647 w 1862"/>
              <a:gd name="T13" fmla="*/ 2147483647 h 18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62"/>
              <a:gd name="T22" fmla="*/ 0 h 1855"/>
              <a:gd name="T23" fmla="*/ 1862 w 1862"/>
              <a:gd name="T24" fmla="*/ 1855 h 18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62" h="1855">
                <a:moveTo>
                  <a:pt x="921" y="1838"/>
                </a:moveTo>
                <a:lnTo>
                  <a:pt x="1862" y="1846"/>
                </a:lnTo>
                <a:lnTo>
                  <a:pt x="1862" y="889"/>
                </a:lnTo>
                <a:lnTo>
                  <a:pt x="8" y="920"/>
                </a:lnTo>
                <a:lnTo>
                  <a:pt x="0" y="22"/>
                </a:lnTo>
                <a:lnTo>
                  <a:pt x="921" y="0"/>
                </a:lnTo>
                <a:lnTo>
                  <a:pt x="938" y="1855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2" name="Rectangle 26"/>
          <p:cNvSpPr>
            <a:spLocks noChangeArrowheads="1"/>
          </p:cNvSpPr>
          <p:nvPr/>
        </p:nvSpPr>
        <p:spPr bwMode="auto">
          <a:xfrm rot="2640000">
            <a:off x="4933950" y="3646488"/>
            <a:ext cx="2089150" cy="2089150"/>
          </a:xfrm>
          <a:prstGeom prst="rect">
            <a:avLst/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3" name="Text Box 27"/>
          <p:cNvSpPr txBox="1">
            <a:spLocks noChangeArrowheads="1"/>
          </p:cNvSpPr>
          <p:nvPr/>
        </p:nvSpPr>
        <p:spPr bwMode="auto">
          <a:xfrm>
            <a:off x="5942013" y="4149725"/>
            <a:ext cx="4365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36884" name="Text Box 28"/>
          <p:cNvSpPr txBox="1">
            <a:spLocks noChangeArrowheads="1"/>
          </p:cNvSpPr>
          <p:nvPr/>
        </p:nvSpPr>
        <p:spPr bwMode="auto">
          <a:xfrm>
            <a:off x="7454900" y="5949950"/>
            <a:ext cx="4953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</a:t>
            </a:r>
          </a:p>
        </p:txBody>
      </p:sp>
      <p:sp>
        <p:nvSpPr>
          <p:cNvPr id="36885" name="Text Box 29"/>
          <p:cNvSpPr txBox="1">
            <a:spLocks noChangeArrowheads="1"/>
          </p:cNvSpPr>
          <p:nvPr/>
        </p:nvSpPr>
        <p:spPr bwMode="auto">
          <a:xfrm>
            <a:off x="7454900" y="4365625"/>
            <a:ext cx="41751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</a:t>
            </a:r>
          </a:p>
        </p:txBody>
      </p: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1763713" y="188913"/>
            <a:ext cx="5254625" cy="790575"/>
            <a:chOff x="1111" y="119"/>
            <a:chExt cx="3310" cy="498"/>
          </a:xfrm>
        </p:grpSpPr>
        <p:sp>
          <p:nvSpPr>
            <p:cNvPr id="36896" name="Rectangle 31"/>
            <p:cNvSpPr>
              <a:spLocks noChangeArrowheads="1"/>
            </p:cNvSpPr>
            <p:nvPr/>
          </p:nvSpPr>
          <p:spPr bwMode="auto">
            <a:xfrm>
              <a:off x="1111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6897" name="Object 32"/>
            <p:cNvGraphicFramePr>
              <a:graphicFrameLocks noChangeAspect="1"/>
            </p:cNvGraphicFramePr>
            <p:nvPr/>
          </p:nvGraphicFramePr>
          <p:xfrm>
            <a:off x="2156" y="236"/>
            <a:ext cx="1264" cy="348"/>
          </p:xfrm>
          <a:graphic>
            <a:graphicData uri="http://schemas.openxmlformats.org/presentationml/2006/ole">
              <p:oleObj spid="_x0000_s36897" r:id="rId4" imgW="527261" imgH="190729" progId="">
                <p:embed/>
              </p:oleObj>
            </a:graphicData>
          </a:graphic>
        </p:graphicFrame>
      </p:grp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1476375" y="1412875"/>
            <a:ext cx="5254625" cy="815975"/>
            <a:chOff x="930" y="890"/>
            <a:chExt cx="3310" cy="514"/>
          </a:xfrm>
        </p:grpSpPr>
        <p:sp>
          <p:nvSpPr>
            <p:cNvPr id="36894" name="Rectangle 34"/>
            <p:cNvSpPr>
              <a:spLocks noChangeArrowheads="1"/>
            </p:cNvSpPr>
            <p:nvPr/>
          </p:nvSpPr>
          <p:spPr bwMode="auto">
            <a:xfrm>
              <a:off x="930" y="890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6895" name="Object 35"/>
            <p:cNvGraphicFramePr>
              <a:graphicFrameLocks noChangeAspect="1"/>
            </p:cNvGraphicFramePr>
            <p:nvPr/>
          </p:nvGraphicFramePr>
          <p:xfrm>
            <a:off x="2129" y="956"/>
            <a:ext cx="959" cy="449"/>
          </p:xfrm>
          <a:graphic>
            <a:graphicData uri="http://schemas.openxmlformats.org/presentationml/2006/ole">
              <p:oleObj spid="_x0000_s36895" r:id="rId5" imgW="567474" imgH="268806" progId="">
                <p:embed/>
              </p:oleObj>
            </a:graphicData>
          </a:graphic>
        </p:graphicFrame>
      </p:grp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1187450" y="6021388"/>
            <a:ext cx="3598863" cy="646112"/>
            <a:chOff x="748" y="3793"/>
            <a:chExt cx="2267" cy="407"/>
          </a:xfrm>
        </p:grpSpPr>
        <p:sp>
          <p:nvSpPr>
            <p:cNvPr id="36892" name="Rectangle 38"/>
            <p:cNvSpPr>
              <a:spLocks noChangeArrowheads="1"/>
            </p:cNvSpPr>
            <p:nvPr/>
          </p:nvSpPr>
          <p:spPr bwMode="auto">
            <a:xfrm>
              <a:off x="1582" y="3857"/>
              <a:ext cx="711" cy="287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6893" name="Object 39"/>
            <p:cNvGraphicFramePr>
              <a:graphicFrameLocks noChangeAspect="1"/>
            </p:cNvGraphicFramePr>
            <p:nvPr/>
          </p:nvGraphicFramePr>
          <p:xfrm>
            <a:off x="748" y="3793"/>
            <a:ext cx="2268" cy="408"/>
          </p:xfrm>
          <a:graphic>
            <a:graphicData uri="http://schemas.openxmlformats.org/presentationml/2006/ole">
              <p:oleObj spid="_x0000_s36893" r:id="rId6" imgW="524998" imgH="217052" progId="">
                <p:embed/>
              </p:oleObj>
            </a:graphicData>
          </a:graphic>
        </p:graphicFrame>
      </p:grpSp>
      <p:sp>
        <p:nvSpPr>
          <p:cNvPr id="36889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0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3333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1" name="AutoShape 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10243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0244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0245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Rectangle 48"/>
          <p:cNvSpPr txBox="1">
            <a:spLocks noRot="1" noChangeArrowheads="1"/>
          </p:cNvSpPr>
          <p:nvPr/>
        </p:nvSpPr>
        <p:spPr bwMode="auto">
          <a:xfrm>
            <a:off x="1136650" y="19050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                </a:t>
            </a:r>
          </a:p>
          <a:p>
            <a:pPr eaLnBrk="1" hangingPunct="1">
              <a:spcBef>
                <a:spcPts val="800"/>
              </a:spcBef>
              <a:defRPr/>
            </a:pPr>
            <a:endParaRPr lang="ru-RU" sz="280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800"/>
              </a:spcBef>
              <a:defRPr/>
            </a:pPr>
            <a:endParaRPr lang="ru-RU" sz="280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800"/>
              </a:spcBef>
              <a:defRPr/>
            </a:pPr>
            <a:endParaRPr lang="ru-RU" sz="280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800"/>
              </a:spcBef>
              <a:defRPr/>
            </a:pPr>
            <a:endParaRPr lang="ru-RU" sz="280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800"/>
              </a:spcBef>
              <a:defRPr/>
            </a:pPr>
            <a:endParaRPr lang="ru-RU" sz="280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800"/>
              </a:spcBef>
              <a:defRPr/>
            </a:pPr>
            <a:endParaRPr lang="ru-RU" sz="280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800"/>
              </a:spcBef>
              <a:defRPr/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                 </a:t>
            </a:r>
            <a:r>
              <a:rPr lang="ru-RU" sz="2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другие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28600" y="1524000"/>
            <a:ext cx="3276600" cy="685800"/>
          </a:xfrm>
          <a:prstGeom prst="rect">
            <a:avLst/>
          </a:prstGeom>
          <a:solidFill>
            <a:srgbClr val="FEAF9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>
                <a:solidFill>
                  <a:srgbClr val="0033CC"/>
                </a:solidFill>
              </a:rPr>
              <a:t>правильные</a:t>
            </a: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5334000" y="1371600"/>
            <a:ext cx="3657600" cy="685800"/>
          </a:xfrm>
          <a:prstGeom prst="rect">
            <a:avLst/>
          </a:prstGeom>
          <a:solidFill>
            <a:srgbClr val="FEAF9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>
                <a:solidFill>
                  <a:srgbClr val="0033CC"/>
                </a:solidFill>
              </a:rPr>
              <a:t>неправильные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838200" y="5562600"/>
            <a:ext cx="1447800" cy="1295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>
                <a:solidFill>
                  <a:srgbClr val="0033CC"/>
                </a:solidFill>
              </a:rPr>
              <a:t>квадрат</a:t>
            </a: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>
            <a:off x="2895600" y="2362200"/>
            <a:ext cx="4114800" cy="1143000"/>
          </a:xfrm>
          <a:prstGeom prst="parallelogram">
            <a:avLst>
              <a:gd name="adj" fmla="val 90000"/>
            </a:avLst>
          </a:prstGeom>
          <a:solidFill>
            <a:srgbClr val="558C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>
                <a:solidFill>
                  <a:srgbClr val="0033CC"/>
                </a:solidFill>
              </a:rPr>
              <a:t>параллелограмм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1600200" y="4038600"/>
            <a:ext cx="2895600" cy="990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>
                <a:solidFill>
                  <a:srgbClr val="0033CC"/>
                </a:solidFill>
              </a:rPr>
              <a:t>прямоугольник</a:t>
            </a:r>
          </a:p>
        </p:txBody>
      </p:sp>
      <p:sp>
        <p:nvSpPr>
          <p:cNvPr id="34" name="AutoShape 24"/>
          <p:cNvSpPr>
            <a:spLocks noChangeArrowheads="1"/>
          </p:cNvSpPr>
          <p:nvPr/>
        </p:nvSpPr>
        <p:spPr bwMode="auto">
          <a:xfrm>
            <a:off x="4800600" y="3962400"/>
            <a:ext cx="1447800" cy="1828800"/>
          </a:xfrm>
          <a:prstGeom prst="diamond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>
                <a:solidFill>
                  <a:srgbClr val="0033CC"/>
                </a:solidFill>
              </a:rPr>
              <a:t>ромб</a:t>
            </a:r>
          </a:p>
        </p:txBody>
      </p:sp>
      <p:sp>
        <p:nvSpPr>
          <p:cNvPr id="35" name="AutoShape 25"/>
          <p:cNvSpPr>
            <a:spLocks noChangeArrowheads="1"/>
          </p:cNvSpPr>
          <p:nvPr/>
        </p:nvSpPr>
        <p:spPr bwMode="auto">
          <a:xfrm rot="10800000">
            <a:off x="6096000" y="3429000"/>
            <a:ext cx="2281238" cy="1066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ru-RU" sz="2800">
                <a:solidFill>
                  <a:srgbClr val="0033CC"/>
                </a:solidFill>
              </a:rPr>
              <a:t>трапеция</a:t>
            </a:r>
          </a:p>
        </p:txBody>
      </p:sp>
      <p:sp>
        <p:nvSpPr>
          <p:cNvPr id="10257" name="Line 27"/>
          <p:cNvSpPr>
            <a:spLocks noChangeShapeType="1"/>
          </p:cNvSpPr>
          <p:nvPr/>
        </p:nvSpPr>
        <p:spPr bwMode="auto">
          <a:xfrm>
            <a:off x="5410200" y="91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Line 28"/>
          <p:cNvSpPr>
            <a:spLocks noChangeShapeType="1"/>
          </p:cNvSpPr>
          <p:nvPr/>
        </p:nvSpPr>
        <p:spPr bwMode="auto">
          <a:xfrm>
            <a:off x="5562600" y="914400"/>
            <a:ext cx="17526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Line 30"/>
          <p:cNvSpPr>
            <a:spLocks noChangeShapeType="1"/>
          </p:cNvSpPr>
          <p:nvPr/>
        </p:nvSpPr>
        <p:spPr bwMode="auto">
          <a:xfrm>
            <a:off x="7010400" y="205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Line 31"/>
          <p:cNvSpPr>
            <a:spLocks noChangeShapeType="1"/>
          </p:cNvSpPr>
          <p:nvPr/>
        </p:nvSpPr>
        <p:spPr bwMode="auto">
          <a:xfrm flipH="1">
            <a:off x="5181600" y="1981200"/>
            <a:ext cx="19050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Line 32"/>
          <p:cNvSpPr>
            <a:spLocks noChangeShapeType="1"/>
          </p:cNvSpPr>
          <p:nvPr/>
        </p:nvSpPr>
        <p:spPr bwMode="auto">
          <a:xfrm>
            <a:off x="7086600" y="1981200"/>
            <a:ext cx="0" cy="1447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Line 33"/>
          <p:cNvSpPr>
            <a:spLocks noChangeShapeType="1"/>
          </p:cNvSpPr>
          <p:nvPr/>
        </p:nvSpPr>
        <p:spPr bwMode="auto">
          <a:xfrm>
            <a:off x="4572000" y="3505200"/>
            <a:ext cx="609600" cy="990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Line 34"/>
          <p:cNvSpPr>
            <a:spLocks noChangeShapeType="1"/>
          </p:cNvSpPr>
          <p:nvPr/>
        </p:nvSpPr>
        <p:spPr bwMode="auto">
          <a:xfrm flipH="1">
            <a:off x="3124200" y="3505200"/>
            <a:ext cx="14478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Line 35"/>
          <p:cNvSpPr>
            <a:spLocks noChangeShapeType="1"/>
          </p:cNvSpPr>
          <p:nvPr/>
        </p:nvSpPr>
        <p:spPr bwMode="auto">
          <a:xfrm flipH="1">
            <a:off x="2209800" y="5029200"/>
            <a:ext cx="838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Line 38"/>
          <p:cNvSpPr>
            <a:spLocks noChangeShapeType="1"/>
          </p:cNvSpPr>
          <p:nvPr/>
        </p:nvSpPr>
        <p:spPr bwMode="auto">
          <a:xfrm>
            <a:off x="7620000" y="5410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Line 40"/>
          <p:cNvSpPr>
            <a:spLocks noChangeShapeType="1"/>
          </p:cNvSpPr>
          <p:nvPr/>
        </p:nvSpPr>
        <p:spPr bwMode="auto">
          <a:xfrm>
            <a:off x="7848600" y="685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Line 41"/>
          <p:cNvSpPr>
            <a:spLocks noChangeShapeType="1"/>
          </p:cNvSpPr>
          <p:nvPr/>
        </p:nvSpPr>
        <p:spPr bwMode="auto">
          <a:xfrm>
            <a:off x="7848600" y="685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Line 42"/>
          <p:cNvSpPr>
            <a:spLocks noChangeShapeType="1"/>
          </p:cNvSpPr>
          <p:nvPr/>
        </p:nvSpPr>
        <p:spPr bwMode="auto">
          <a:xfrm flipH="1">
            <a:off x="8534400" y="5410200"/>
            <a:ext cx="381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Line 43"/>
          <p:cNvSpPr>
            <a:spLocks noChangeShapeType="1"/>
          </p:cNvSpPr>
          <p:nvPr/>
        </p:nvSpPr>
        <p:spPr bwMode="auto">
          <a:xfrm flipH="1">
            <a:off x="6858000" y="5410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0" name="Line 44"/>
          <p:cNvSpPr>
            <a:spLocks noChangeShapeType="1"/>
          </p:cNvSpPr>
          <p:nvPr/>
        </p:nvSpPr>
        <p:spPr bwMode="auto">
          <a:xfrm>
            <a:off x="6858000" y="60960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Line 45"/>
          <p:cNvSpPr>
            <a:spLocks noChangeShapeType="1"/>
          </p:cNvSpPr>
          <p:nvPr/>
        </p:nvSpPr>
        <p:spPr bwMode="auto">
          <a:xfrm>
            <a:off x="8534400" y="1981200"/>
            <a:ext cx="0" cy="3429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Line 50"/>
          <p:cNvSpPr>
            <a:spLocks noChangeShapeType="1"/>
          </p:cNvSpPr>
          <p:nvPr/>
        </p:nvSpPr>
        <p:spPr bwMode="auto">
          <a:xfrm flipH="1">
            <a:off x="1295400" y="914400"/>
            <a:ext cx="19050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Line 51"/>
          <p:cNvSpPr>
            <a:spLocks noChangeShapeType="1"/>
          </p:cNvSpPr>
          <p:nvPr/>
        </p:nvSpPr>
        <p:spPr bwMode="auto">
          <a:xfrm>
            <a:off x="1295400" y="2209800"/>
            <a:ext cx="0" cy="3352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Line 53"/>
          <p:cNvSpPr>
            <a:spLocks noChangeShapeType="1"/>
          </p:cNvSpPr>
          <p:nvPr/>
        </p:nvSpPr>
        <p:spPr bwMode="auto">
          <a:xfrm flipH="1">
            <a:off x="2286000" y="5257800"/>
            <a:ext cx="2819400" cy="914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WordArt 25"/>
          <p:cNvSpPr>
            <a:spLocks noChangeArrowheads="1" noChangeShapeType="1" noTextEdit="1"/>
          </p:cNvSpPr>
          <p:nvPr/>
        </p:nvSpPr>
        <p:spPr bwMode="auto">
          <a:xfrm>
            <a:off x="2627313" y="333375"/>
            <a:ext cx="41052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22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Четырехугольники</a:t>
            </a:r>
          </a:p>
        </p:txBody>
      </p:sp>
      <p:sp>
        <p:nvSpPr>
          <p:cNvPr id="10276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37891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7892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7893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395288" y="1341438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sp>
        <p:nvSpPr>
          <p:cNvPr id="37898" name="Rectangle 16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sp>
        <p:nvSpPr>
          <p:cNvPr id="37899" name="Text Box 17"/>
          <p:cNvSpPr txBox="1">
            <a:spLocks noChangeArrowheads="1"/>
          </p:cNvSpPr>
          <p:nvPr/>
        </p:nvSpPr>
        <p:spPr bwMode="auto">
          <a:xfrm>
            <a:off x="1619250" y="5013325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1619250" y="24209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37901" name="Text Box 19"/>
          <p:cNvSpPr txBox="1">
            <a:spLocks noChangeArrowheads="1"/>
          </p:cNvSpPr>
          <p:nvPr/>
        </p:nvSpPr>
        <p:spPr bwMode="auto">
          <a:xfrm>
            <a:off x="4356100" y="22050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37902" name="Text Box 20"/>
          <p:cNvSpPr txBox="1">
            <a:spLocks noChangeArrowheads="1"/>
          </p:cNvSpPr>
          <p:nvPr/>
        </p:nvSpPr>
        <p:spPr bwMode="auto">
          <a:xfrm>
            <a:off x="7092950" y="5013325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</a:t>
            </a:r>
          </a:p>
        </p:txBody>
      </p:sp>
      <p:sp>
        <p:nvSpPr>
          <p:cNvPr id="37903" name="Freeform 21"/>
          <p:cNvSpPr>
            <a:spLocks noChangeArrowheads="1"/>
          </p:cNvSpPr>
          <p:nvPr/>
        </p:nvSpPr>
        <p:spPr bwMode="auto">
          <a:xfrm>
            <a:off x="2030413" y="2673350"/>
            <a:ext cx="5083175" cy="2544763"/>
          </a:xfrm>
          <a:custGeom>
            <a:avLst/>
            <a:gdLst>
              <a:gd name="T0" fmla="*/ 2147483647 w 3202"/>
              <a:gd name="T1" fmla="*/ 2147483647 h 1603"/>
              <a:gd name="T2" fmla="*/ 2147483647 w 3202"/>
              <a:gd name="T3" fmla="*/ 2147483647 h 1603"/>
              <a:gd name="T4" fmla="*/ 2147483647 w 3202"/>
              <a:gd name="T5" fmla="*/ 2147483647 h 1603"/>
              <a:gd name="T6" fmla="*/ 2147483647 w 3202"/>
              <a:gd name="T7" fmla="*/ 0 h 1603"/>
              <a:gd name="T8" fmla="*/ 0 w 3202"/>
              <a:gd name="T9" fmla="*/ 2147483647 h 16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02"/>
              <a:gd name="T16" fmla="*/ 0 h 1603"/>
              <a:gd name="T17" fmla="*/ 3202 w 3202"/>
              <a:gd name="T18" fmla="*/ 1603 h 16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02" h="1603">
                <a:moveTo>
                  <a:pt x="9" y="1603"/>
                </a:moveTo>
                <a:lnTo>
                  <a:pt x="3202" y="1603"/>
                </a:lnTo>
                <a:lnTo>
                  <a:pt x="3193" y="10"/>
                </a:lnTo>
                <a:lnTo>
                  <a:pt x="13" y="0"/>
                </a:lnTo>
                <a:lnTo>
                  <a:pt x="0" y="1586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4" name="Freeform 22"/>
          <p:cNvSpPr>
            <a:spLocks noChangeArrowheads="1"/>
          </p:cNvSpPr>
          <p:nvPr/>
        </p:nvSpPr>
        <p:spPr bwMode="auto">
          <a:xfrm>
            <a:off x="2057400" y="2689225"/>
            <a:ext cx="5016500" cy="2528888"/>
          </a:xfrm>
          <a:custGeom>
            <a:avLst/>
            <a:gdLst>
              <a:gd name="T0" fmla="*/ 2147483647 w 3160"/>
              <a:gd name="T1" fmla="*/ 2147483647 h 1593"/>
              <a:gd name="T2" fmla="*/ 2147483647 w 3160"/>
              <a:gd name="T3" fmla="*/ 2147483647 h 1593"/>
              <a:gd name="T4" fmla="*/ 0 w 3160"/>
              <a:gd name="T5" fmla="*/ 0 h 1593"/>
              <a:gd name="T6" fmla="*/ 0 60000 65536"/>
              <a:gd name="T7" fmla="*/ 0 60000 65536"/>
              <a:gd name="T8" fmla="*/ 0 60000 65536"/>
              <a:gd name="T9" fmla="*/ 0 w 3160"/>
              <a:gd name="T10" fmla="*/ 0 h 1593"/>
              <a:gd name="T11" fmla="*/ 3160 w 3160"/>
              <a:gd name="T12" fmla="*/ 1593 h 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0" h="1593">
                <a:moveTo>
                  <a:pt x="3160" y="17"/>
                </a:moveTo>
                <a:lnTo>
                  <a:pt x="1584" y="1593"/>
                </a:lnTo>
                <a:lnTo>
                  <a:pt x="0" y="0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5" name="Freeform 23"/>
          <p:cNvSpPr>
            <a:spLocks noChangeArrowheads="1"/>
          </p:cNvSpPr>
          <p:nvPr/>
        </p:nvSpPr>
        <p:spPr bwMode="auto">
          <a:xfrm>
            <a:off x="2017713" y="2689225"/>
            <a:ext cx="5081587" cy="2514600"/>
          </a:xfrm>
          <a:custGeom>
            <a:avLst/>
            <a:gdLst>
              <a:gd name="T0" fmla="*/ 2147483647 w 3201"/>
              <a:gd name="T1" fmla="*/ 2147483647 h 1584"/>
              <a:gd name="T2" fmla="*/ 2147483647 w 3201"/>
              <a:gd name="T3" fmla="*/ 0 h 1584"/>
              <a:gd name="T4" fmla="*/ 0 w 3201"/>
              <a:gd name="T5" fmla="*/ 2147483647 h 1584"/>
              <a:gd name="T6" fmla="*/ 0 60000 65536"/>
              <a:gd name="T7" fmla="*/ 0 60000 65536"/>
              <a:gd name="T8" fmla="*/ 0 60000 65536"/>
              <a:gd name="T9" fmla="*/ 0 w 3201"/>
              <a:gd name="T10" fmla="*/ 0 h 1584"/>
              <a:gd name="T11" fmla="*/ 3201 w 3201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1" h="1584">
                <a:moveTo>
                  <a:pt x="3201" y="1584"/>
                </a:moveTo>
                <a:lnTo>
                  <a:pt x="1601" y="0"/>
                </a:lnTo>
                <a:lnTo>
                  <a:pt x="0" y="1584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Freeform 24"/>
          <p:cNvSpPr>
            <a:spLocks noChangeArrowheads="1"/>
          </p:cNvSpPr>
          <p:nvPr/>
        </p:nvSpPr>
        <p:spPr bwMode="auto">
          <a:xfrm>
            <a:off x="3348038" y="2730500"/>
            <a:ext cx="2433637" cy="2419350"/>
          </a:xfrm>
          <a:custGeom>
            <a:avLst/>
            <a:gdLst>
              <a:gd name="T0" fmla="*/ 2147483647 w 1533"/>
              <a:gd name="T1" fmla="*/ 2147483647 h 1524"/>
              <a:gd name="T2" fmla="*/ 0 w 1533"/>
              <a:gd name="T3" fmla="*/ 2147483647 h 1524"/>
              <a:gd name="T4" fmla="*/ 2147483647 w 1533"/>
              <a:gd name="T5" fmla="*/ 0 h 1524"/>
              <a:gd name="T6" fmla="*/ 2147483647 w 1533"/>
              <a:gd name="T7" fmla="*/ 2147483647 h 1524"/>
              <a:gd name="T8" fmla="*/ 2147483647 w 1533"/>
              <a:gd name="T9" fmla="*/ 2147483647 h 1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3"/>
              <a:gd name="T16" fmla="*/ 0 h 1524"/>
              <a:gd name="T17" fmla="*/ 1533 w 1533"/>
              <a:gd name="T18" fmla="*/ 1524 h 15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3" h="1524">
                <a:moveTo>
                  <a:pt x="754" y="1524"/>
                </a:moveTo>
                <a:lnTo>
                  <a:pt x="0" y="762"/>
                </a:lnTo>
                <a:lnTo>
                  <a:pt x="763" y="0"/>
                </a:lnTo>
                <a:lnTo>
                  <a:pt x="1533" y="762"/>
                </a:lnTo>
                <a:lnTo>
                  <a:pt x="779" y="1524"/>
                </a:lnTo>
              </a:path>
            </a:pathLst>
          </a:cu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7" name="Freeform 25"/>
          <p:cNvSpPr>
            <a:spLocks noChangeArrowheads="1"/>
          </p:cNvSpPr>
          <p:nvPr/>
        </p:nvSpPr>
        <p:spPr bwMode="auto">
          <a:xfrm>
            <a:off x="4572000" y="2708275"/>
            <a:ext cx="12700" cy="2527300"/>
          </a:xfrm>
          <a:custGeom>
            <a:avLst/>
            <a:gdLst>
              <a:gd name="T0" fmla="*/ 0 w 8"/>
              <a:gd name="T1" fmla="*/ 0 h 1592"/>
              <a:gd name="T2" fmla="*/ 2147483647 w 8"/>
              <a:gd name="T3" fmla="*/ 2147483647 h 1592"/>
              <a:gd name="T4" fmla="*/ 0 60000 65536"/>
              <a:gd name="T5" fmla="*/ 0 60000 65536"/>
              <a:gd name="T6" fmla="*/ 0 w 8"/>
              <a:gd name="T7" fmla="*/ 0 h 1592"/>
              <a:gd name="T8" fmla="*/ 8 w 8"/>
              <a:gd name="T9" fmla="*/ 1592 h 15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592">
                <a:moveTo>
                  <a:pt x="0" y="0"/>
                </a:moveTo>
                <a:lnTo>
                  <a:pt x="8" y="1592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8" name="Text Box 26"/>
          <p:cNvSpPr txBox="1">
            <a:spLocks noChangeArrowheads="1"/>
          </p:cNvSpPr>
          <p:nvPr/>
        </p:nvSpPr>
        <p:spPr bwMode="auto">
          <a:xfrm>
            <a:off x="4356100" y="515778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37909" name="Text Box 27"/>
          <p:cNvSpPr txBox="1">
            <a:spLocks noChangeArrowheads="1"/>
          </p:cNvSpPr>
          <p:nvPr/>
        </p:nvSpPr>
        <p:spPr bwMode="auto">
          <a:xfrm>
            <a:off x="7019925" y="2205038"/>
            <a:ext cx="431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</a:t>
            </a:r>
          </a:p>
        </p:txBody>
      </p:sp>
      <p:sp>
        <p:nvSpPr>
          <p:cNvPr id="37910" name="Text Box 28"/>
          <p:cNvSpPr txBox="1">
            <a:spLocks noChangeArrowheads="1"/>
          </p:cNvSpPr>
          <p:nvPr/>
        </p:nvSpPr>
        <p:spPr bwMode="auto">
          <a:xfrm>
            <a:off x="2771775" y="3644900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</a:t>
            </a:r>
          </a:p>
        </p:txBody>
      </p:sp>
      <p:sp>
        <p:nvSpPr>
          <p:cNvPr id="37911" name="Text Box 29"/>
          <p:cNvSpPr txBox="1">
            <a:spLocks noChangeArrowheads="1"/>
          </p:cNvSpPr>
          <p:nvPr/>
        </p:nvSpPr>
        <p:spPr bwMode="auto">
          <a:xfrm>
            <a:off x="5940425" y="3644900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</a:t>
            </a:r>
          </a:p>
        </p:txBody>
      </p:sp>
      <p:grpSp>
        <p:nvGrpSpPr>
          <p:cNvPr id="37912" name="Group 30"/>
          <p:cNvGrpSpPr>
            <a:grpSpLocks/>
          </p:cNvGrpSpPr>
          <p:nvPr/>
        </p:nvGrpSpPr>
        <p:grpSpPr bwMode="auto">
          <a:xfrm>
            <a:off x="3203575" y="188913"/>
            <a:ext cx="5776913" cy="790575"/>
            <a:chOff x="2018" y="119"/>
            <a:chExt cx="3639" cy="498"/>
          </a:xfrm>
        </p:grpSpPr>
        <p:sp>
          <p:nvSpPr>
            <p:cNvPr id="37924" name="Rectangle 31"/>
            <p:cNvSpPr>
              <a:spLocks noChangeArrowheads="1"/>
            </p:cNvSpPr>
            <p:nvPr/>
          </p:nvSpPr>
          <p:spPr bwMode="auto">
            <a:xfrm>
              <a:off x="2161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7925" name="Object 32"/>
            <p:cNvGraphicFramePr>
              <a:graphicFrameLocks noChangeAspect="1"/>
            </p:cNvGraphicFramePr>
            <p:nvPr/>
          </p:nvGraphicFramePr>
          <p:xfrm>
            <a:off x="2018" y="211"/>
            <a:ext cx="3640" cy="398"/>
          </p:xfrm>
          <a:graphic>
            <a:graphicData uri="http://schemas.openxmlformats.org/presentationml/2006/ole">
              <p:oleObj spid="_x0000_s37925" r:id="rId4" imgW="487808" imgH="201677" progId="">
                <p:embed/>
              </p:oleObj>
            </a:graphicData>
          </a:graphic>
        </p:graphicFrame>
      </p:grpSp>
      <p:grpSp>
        <p:nvGrpSpPr>
          <p:cNvPr id="37913" name="Group 33"/>
          <p:cNvGrpSpPr>
            <a:grpSpLocks/>
          </p:cNvGrpSpPr>
          <p:nvPr/>
        </p:nvGrpSpPr>
        <p:grpSpPr bwMode="auto">
          <a:xfrm>
            <a:off x="1547813" y="692150"/>
            <a:ext cx="5254625" cy="790575"/>
            <a:chOff x="975" y="436"/>
            <a:chExt cx="3310" cy="498"/>
          </a:xfrm>
        </p:grpSpPr>
        <p:sp>
          <p:nvSpPr>
            <p:cNvPr id="37922" name="Rectangle 34"/>
            <p:cNvSpPr>
              <a:spLocks noChangeArrowheads="1"/>
            </p:cNvSpPr>
            <p:nvPr/>
          </p:nvSpPr>
          <p:spPr bwMode="auto">
            <a:xfrm>
              <a:off x="975" y="436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7923" name="Object 35"/>
            <p:cNvGraphicFramePr>
              <a:graphicFrameLocks noChangeAspect="1"/>
            </p:cNvGraphicFramePr>
            <p:nvPr/>
          </p:nvGraphicFramePr>
          <p:xfrm>
            <a:off x="1995" y="553"/>
            <a:ext cx="1315" cy="348"/>
          </p:xfrm>
          <a:graphic>
            <a:graphicData uri="http://schemas.openxmlformats.org/presentationml/2006/ole">
              <p:oleObj spid="_x0000_s37923" r:id="rId5" imgW="545054" imgH="197165" progId="">
                <p:embed/>
              </p:oleObj>
            </a:graphicData>
          </a:graphic>
        </p:graphicFrame>
      </p:grpSp>
      <p:sp>
        <p:nvSpPr>
          <p:cNvPr id="37914" name="Rectangle 36"/>
          <p:cNvSpPr>
            <a:spLocks noChangeArrowheads="1"/>
          </p:cNvSpPr>
          <p:nvPr/>
        </p:nvSpPr>
        <p:spPr bwMode="auto">
          <a:xfrm>
            <a:off x="1500188" y="1285875"/>
            <a:ext cx="5256212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" name="Group 37"/>
          <p:cNvGrpSpPr>
            <a:grpSpLocks/>
          </p:cNvGrpSpPr>
          <p:nvPr/>
        </p:nvGrpSpPr>
        <p:grpSpPr bwMode="auto">
          <a:xfrm>
            <a:off x="938213" y="6165850"/>
            <a:ext cx="3521075" cy="561975"/>
            <a:chOff x="591" y="3884"/>
            <a:chExt cx="2218" cy="354"/>
          </a:xfrm>
        </p:grpSpPr>
        <p:sp>
          <p:nvSpPr>
            <p:cNvPr id="37920" name="Rectangle 38"/>
            <p:cNvSpPr>
              <a:spLocks noChangeArrowheads="1"/>
            </p:cNvSpPr>
            <p:nvPr/>
          </p:nvSpPr>
          <p:spPr bwMode="auto">
            <a:xfrm>
              <a:off x="1376" y="3924"/>
              <a:ext cx="772" cy="28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7921" name="Object 39"/>
            <p:cNvGraphicFramePr>
              <a:graphicFrameLocks noChangeAspect="1"/>
            </p:cNvGraphicFramePr>
            <p:nvPr/>
          </p:nvGraphicFramePr>
          <p:xfrm>
            <a:off x="591" y="3884"/>
            <a:ext cx="2219" cy="355"/>
          </p:xfrm>
          <a:graphic>
            <a:graphicData uri="http://schemas.openxmlformats.org/presentationml/2006/ole">
              <p:oleObj spid="_x0000_s37921" r:id="rId6" imgW="540316" imgH="195452" progId="">
                <p:embed/>
              </p:oleObj>
            </a:graphicData>
          </a:graphic>
        </p:graphicFrame>
      </p:grpSp>
      <p:graphicFrame>
        <p:nvGraphicFramePr>
          <p:cNvPr id="37916" name="Object 41"/>
          <p:cNvGraphicFramePr>
            <a:graphicFrameLocks noChangeAspect="1"/>
          </p:cNvGraphicFramePr>
          <p:nvPr/>
        </p:nvGraphicFramePr>
        <p:xfrm>
          <a:off x="2195513" y="1268413"/>
          <a:ext cx="1550987" cy="760412"/>
        </p:xfrm>
        <a:graphic>
          <a:graphicData uri="http://schemas.openxmlformats.org/presentationml/2006/ole">
            <p:oleObj spid="_x0000_s37916" r:id="rId7" imgW="421650" imgH="252990" progId="">
              <p:embed/>
            </p:oleObj>
          </a:graphicData>
        </a:graphic>
      </p:graphicFrame>
      <p:sp>
        <p:nvSpPr>
          <p:cNvPr id="37917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8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9" name="AutoShape 2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38915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8916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8917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8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0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21" name="Rectangle 15"/>
          <p:cNvSpPr>
            <a:spLocks noChangeArrowheads="1"/>
          </p:cNvSpPr>
          <p:nvPr/>
        </p:nvSpPr>
        <p:spPr bwMode="auto">
          <a:xfrm>
            <a:off x="395288" y="1341438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sp>
        <p:nvSpPr>
          <p:cNvPr id="38922" name="Rectangle 16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sp>
        <p:nvSpPr>
          <p:cNvPr id="38923" name="Text Box 17"/>
          <p:cNvSpPr txBox="1">
            <a:spLocks noChangeArrowheads="1"/>
          </p:cNvSpPr>
          <p:nvPr/>
        </p:nvSpPr>
        <p:spPr bwMode="auto">
          <a:xfrm>
            <a:off x="1619250" y="5013325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38924" name="Text Box 18"/>
          <p:cNvSpPr txBox="1">
            <a:spLocks noChangeArrowheads="1"/>
          </p:cNvSpPr>
          <p:nvPr/>
        </p:nvSpPr>
        <p:spPr bwMode="auto">
          <a:xfrm>
            <a:off x="1619250" y="24209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38925" name="Text Box 19"/>
          <p:cNvSpPr txBox="1">
            <a:spLocks noChangeArrowheads="1"/>
          </p:cNvSpPr>
          <p:nvPr/>
        </p:nvSpPr>
        <p:spPr bwMode="auto">
          <a:xfrm>
            <a:off x="4356100" y="22050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38926" name="Text Box 20"/>
          <p:cNvSpPr txBox="1">
            <a:spLocks noChangeArrowheads="1"/>
          </p:cNvSpPr>
          <p:nvPr/>
        </p:nvSpPr>
        <p:spPr bwMode="auto">
          <a:xfrm>
            <a:off x="7092950" y="5013325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</a:t>
            </a:r>
          </a:p>
        </p:txBody>
      </p:sp>
      <p:sp>
        <p:nvSpPr>
          <p:cNvPr id="38927" name="Freeform 21"/>
          <p:cNvSpPr>
            <a:spLocks noChangeArrowheads="1"/>
          </p:cNvSpPr>
          <p:nvPr/>
        </p:nvSpPr>
        <p:spPr bwMode="auto">
          <a:xfrm>
            <a:off x="2030413" y="2673350"/>
            <a:ext cx="5083175" cy="2544763"/>
          </a:xfrm>
          <a:custGeom>
            <a:avLst/>
            <a:gdLst>
              <a:gd name="T0" fmla="*/ 2147483647 w 3202"/>
              <a:gd name="T1" fmla="*/ 2147483647 h 1603"/>
              <a:gd name="T2" fmla="*/ 2147483647 w 3202"/>
              <a:gd name="T3" fmla="*/ 2147483647 h 1603"/>
              <a:gd name="T4" fmla="*/ 2147483647 w 3202"/>
              <a:gd name="T5" fmla="*/ 2147483647 h 1603"/>
              <a:gd name="T6" fmla="*/ 2147483647 w 3202"/>
              <a:gd name="T7" fmla="*/ 0 h 1603"/>
              <a:gd name="T8" fmla="*/ 0 w 3202"/>
              <a:gd name="T9" fmla="*/ 2147483647 h 16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02"/>
              <a:gd name="T16" fmla="*/ 0 h 1603"/>
              <a:gd name="T17" fmla="*/ 3202 w 3202"/>
              <a:gd name="T18" fmla="*/ 1603 h 16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02" h="1603">
                <a:moveTo>
                  <a:pt x="9" y="1603"/>
                </a:moveTo>
                <a:lnTo>
                  <a:pt x="3202" y="1603"/>
                </a:lnTo>
                <a:lnTo>
                  <a:pt x="3193" y="10"/>
                </a:lnTo>
                <a:lnTo>
                  <a:pt x="13" y="0"/>
                </a:lnTo>
                <a:lnTo>
                  <a:pt x="0" y="1586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8" name="Freeform 22"/>
          <p:cNvSpPr>
            <a:spLocks noChangeArrowheads="1"/>
          </p:cNvSpPr>
          <p:nvPr/>
        </p:nvSpPr>
        <p:spPr bwMode="auto">
          <a:xfrm>
            <a:off x="2057400" y="2689225"/>
            <a:ext cx="5016500" cy="2528888"/>
          </a:xfrm>
          <a:custGeom>
            <a:avLst/>
            <a:gdLst>
              <a:gd name="T0" fmla="*/ 2147483647 w 3160"/>
              <a:gd name="T1" fmla="*/ 2147483647 h 1593"/>
              <a:gd name="T2" fmla="*/ 2147483647 w 3160"/>
              <a:gd name="T3" fmla="*/ 2147483647 h 1593"/>
              <a:gd name="T4" fmla="*/ 0 w 3160"/>
              <a:gd name="T5" fmla="*/ 0 h 1593"/>
              <a:gd name="T6" fmla="*/ 0 60000 65536"/>
              <a:gd name="T7" fmla="*/ 0 60000 65536"/>
              <a:gd name="T8" fmla="*/ 0 60000 65536"/>
              <a:gd name="T9" fmla="*/ 0 w 3160"/>
              <a:gd name="T10" fmla="*/ 0 h 1593"/>
              <a:gd name="T11" fmla="*/ 3160 w 3160"/>
              <a:gd name="T12" fmla="*/ 1593 h 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0" h="1593">
                <a:moveTo>
                  <a:pt x="3160" y="17"/>
                </a:moveTo>
                <a:lnTo>
                  <a:pt x="1584" y="1593"/>
                </a:lnTo>
                <a:lnTo>
                  <a:pt x="0" y="0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9" name="Freeform 23"/>
          <p:cNvSpPr>
            <a:spLocks noChangeArrowheads="1"/>
          </p:cNvSpPr>
          <p:nvPr/>
        </p:nvSpPr>
        <p:spPr bwMode="auto">
          <a:xfrm>
            <a:off x="2017713" y="2689225"/>
            <a:ext cx="5081587" cy="2514600"/>
          </a:xfrm>
          <a:custGeom>
            <a:avLst/>
            <a:gdLst>
              <a:gd name="T0" fmla="*/ 2147483647 w 3201"/>
              <a:gd name="T1" fmla="*/ 2147483647 h 1584"/>
              <a:gd name="T2" fmla="*/ 2147483647 w 3201"/>
              <a:gd name="T3" fmla="*/ 0 h 1584"/>
              <a:gd name="T4" fmla="*/ 0 w 3201"/>
              <a:gd name="T5" fmla="*/ 2147483647 h 1584"/>
              <a:gd name="T6" fmla="*/ 0 60000 65536"/>
              <a:gd name="T7" fmla="*/ 0 60000 65536"/>
              <a:gd name="T8" fmla="*/ 0 60000 65536"/>
              <a:gd name="T9" fmla="*/ 0 w 3201"/>
              <a:gd name="T10" fmla="*/ 0 h 1584"/>
              <a:gd name="T11" fmla="*/ 3201 w 3201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1" h="1584">
                <a:moveTo>
                  <a:pt x="3201" y="1584"/>
                </a:moveTo>
                <a:lnTo>
                  <a:pt x="1601" y="0"/>
                </a:lnTo>
                <a:lnTo>
                  <a:pt x="0" y="1584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Freeform 24"/>
          <p:cNvSpPr>
            <a:spLocks noChangeArrowheads="1"/>
          </p:cNvSpPr>
          <p:nvPr/>
        </p:nvSpPr>
        <p:spPr bwMode="auto">
          <a:xfrm>
            <a:off x="3348038" y="2730500"/>
            <a:ext cx="2433637" cy="2419350"/>
          </a:xfrm>
          <a:custGeom>
            <a:avLst/>
            <a:gdLst>
              <a:gd name="T0" fmla="*/ 2147483647 w 1533"/>
              <a:gd name="T1" fmla="*/ 2147483647 h 1524"/>
              <a:gd name="T2" fmla="*/ 0 w 1533"/>
              <a:gd name="T3" fmla="*/ 2147483647 h 1524"/>
              <a:gd name="T4" fmla="*/ 2147483647 w 1533"/>
              <a:gd name="T5" fmla="*/ 0 h 1524"/>
              <a:gd name="T6" fmla="*/ 2147483647 w 1533"/>
              <a:gd name="T7" fmla="*/ 2147483647 h 1524"/>
              <a:gd name="T8" fmla="*/ 2147483647 w 1533"/>
              <a:gd name="T9" fmla="*/ 2147483647 h 1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3"/>
              <a:gd name="T16" fmla="*/ 0 h 1524"/>
              <a:gd name="T17" fmla="*/ 1533 w 1533"/>
              <a:gd name="T18" fmla="*/ 1524 h 15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3" h="1524">
                <a:moveTo>
                  <a:pt x="754" y="1524"/>
                </a:moveTo>
                <a:lnTo>
                  <a:pt x="0" y="762"/>
                </a:lnTo>
                <a:lnTo>
                  <a:pt x="763" y="0"/>
                </a:lnTo>
                <a:lnTo>
                  <a:pt x="1533" y="762"/>
                </a:lnTo>
                <a:lnTo>
                  <a:pt x="779" y="1524"/>
                </a:lnTo>
              </a:path>
            </a:pathLst>
          </a:cu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1" name="Freeform 25"/>
          <p:cNvSpPr>
            <a:spLocks noChangeArrowheads="1"/>
          </p:cNvSpPr>
          <p:nvPr/>
        </p:nvSpPr>
        <p:spPr bwMode="auto">
          <a:xfrm>
            <a:off x="4572000" y="2708275"/>
            <a:ext cx="12700" cy="2527300"/>
          </a:xfrm>
          <a:custGeom>
            <a:avLst/>
            <a:gdLst>
              <a:gd name="T0" fmla="*/ 0 w 8"/>
              <a:gd name="T1" fmla="*/ 0 h 1592"/>
              <a:gd name="T2" fmla="*/ 2147483647 w 8"/>
              <a:gd name="T3" fmla="*/ 2147483647 h 1592"/>
              <a:gd name="T4" fmla="*/ 0 60000 65536"/>
              <a:gd name="T5" fmla="*/ 0 60000 65536"/>
              <a:gd name="T6" fmla="*/ 0 w 8"/>
              <a:gd name="T7" fmla="*/ 0 h 1592"/>
              <a:gd name="T8" fmla="*/ 8 w 8"/>
              <a:gd name="T9" fmla="*/ 1592 h 15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592">
                <a:moveTo>
                  <a:pt x="0" y="0"/>
                </a:moveTo>
                <a:lnTo>
                  <a:pt x="8" y="1592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2" name="Text Box 26"/>
          <p:cNvSpPr txBox="1">
            <a:spLocks noChangeArrowheads="1"/>
          </p:cNvSpPr>
          <p:nvPr/>
        </p:nvSpPr>
        <p:spPr bwMode="auto">
          <a:xfrm>
            <a:off x="4356100" y="515778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38933" name="Text Box 27"/>
          <p:cNvSpPr txBox="1">
            <a:spLocks noChangeArrowheads="1"/>
          </p:cNvSpPr>
          <p:nvPr/>
        </p:nvSpPr>
        <p:spPr bwMode="auto">
          <a:xfrm>
            <a:off x="7019925" y="2205038"/>
            <a:ext cx="431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</a:t>
            </a:r>
          </a:p>
        </p:txBody>
      </p:sp>
      <p:sp>
        <p:nvSpPr>
          <p:cNvPr id="38934" name="Text Box 28"/>
          <p:cNvSpPr txBox="1">
            <a:spLocks noChangeArrowheads="1"/>
          </p:cNvSpPr>
          <p:nvPr/>
        </p:nvSpPr>
        <p:spPr bwMode="auto">
          <a:xfrm>
            <a:off x="2771775" y="3644900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</a:t>
            </a:r>
          </a:p>
        </p:txBody>
      </p:sp>
      <p:sp>
        <p:nvSpPr>
          <p:cNvPr id="38935" name="Text Box 29"/>
          <p:cNvSpPr txBox="1">
            <a:spLocks noChangeArrowheads="1"/>
          </p:cNvSpPr>
          <p:nvPr/>
        </p:nvSpPr>
        <p:spPr bwMode="auto">
          <a:xfrm>
            <a:off x="5940425" y="3644900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</a:t>
            </a:r>
          </a:p>
        </p:txBody>
      </p:sp>
      <p:grpSp>
        <p:nvGrpSpPr>
          <p:cNvPr id="38936" name="Group 30"/>
          <p:cNvGrpSpPr>
            <a:grpSpLocks/>
          </p:cNvGrpSpPr>
          <p:nvPr/>
        </p:nvGrpSpPr>
        <p:grpSpPr bwMode="auto">
          <a:xfrm>
            <a:off x="3203575" y="188913"/>
            <a:ext cx="5776913" cy="790575"/>
            <a:chOff x="2018" y="119"/>
            <a:chExt cx="3639" cy="498"/>
          </a:xfrm>
        </p:grpSpPr>
        <p:sp>
          <p:nvSpPr>
            <p:cNvPr id="38948" name="Rectangle 31"/>
            <p:cNvSpPr>
              <a:spLocks noChangeArrowheads="1"/>
            </p:cNvSpPr>
            <p:nvPr/>
          </p:nvSpPr>
          <p:spPr bwMode="auto">
            <a:xfrm>
              <a:off x="2161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8949" name="Object 32"/>
            <p:cNvGraphicFramePr>
              <a:graphicFrameLocks noChangeAspect="1"/>
            </p:cNvGraphicFramePr>
            <p:nvPr/>
          </p:nvGraphicFramePr>
          <p:xfrm>
            <a:off x="2018" y="211"/>
            <a:ext cx="3640" cy="398"/>
          </p:xfrm>
          <a:graphic>
            <a:graphicData uri="http://schemas.openxmlformats.org/presentationml/2006/ole">
              <p:oleObj spid="_x0000_s38949" r:id="rId4" imgW="487808" imgH="201677" progId="">
                <p:embed/>
              </p:oleObj>
            </a:graphicData>
          </a:graphic>
        </p:graphicFrame>
      </p:grpSp>
      <p:grpSp>
        <p:nvGrpSpPr>
          <p:cNvPr id="38937" name="Group 33"/>
          <p:cNvGrpSpPr>
            <a:grpSpLocks/>
          </p:cNvGrpSpPr>
          <p:nvPr/>
        </p:nvGrpSpPr>
        <p:grpSpPr bwMode="auto">
          <a:xfrm>
            <a:off x="1547813" y="692150"/>
            <a:ext cx="5254625" cy="790575"/>
            <a:chOff x="975" y="436"/>
            <a:chExt cx="3310" cy="498"/>
          </a:xfrm>
        </p:grpSpPr>
        <p:sp>
          <p:nvSpPr>
            <p:cNvPr id="38946" name="Rectangle 34"/>
            <p:cNvSpPr>
              <a:spLocks noChangeArrowheads="1"/>
            </p:cNvSpPr>
            <p:nvPr/>
          </p:nvSpPr>
          <p:spPr bwMode="auto">
            <a:xfrm>
              <a:off x="975" y="436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8947" name="Object 35"/>
            <p:cNvGraphicFramePr>
              <a:graphicFrameLocks noChangeAspect="1"/>
            </p:cNvGraphicFramePr>
            <p:nvPr/>
          </p:nvGraphicFramePr>
          <p:xfrm>
            <a:off x="1995" y="553"/>
            <a:ext cx="1315" cy="348"/>
          </p:xfrm>
          <a:graphic>
            <a:graphicData uri="http://schemas.openxmlformats.org/presentationml/2006/ole">
              <p:oleObj spid="_x0000_s38947" r:id="rId5" imgW="545054" imgH="197165" progId="">
                <p:embed/>
              </p:oleObj>
            </a:graphicData>
          </a:graphic>
        </p:graphicFrame>
      </p:grpSp>
      <p:sp>
        <p:nvSpPr>
          <p:cNvPr id="38938" name="Rectangle 36"/>
          <p:cNvSpPr>
            <a:spLocks noChangeArrowheads="1"/>
          </p:cNvSpPr>
          <p:nvPr/>
        </p:nvSpPr>
        <p:spPr bwMode="auto">
          <a:xfrm>
            <a:off x="1500188" y="1285875"/>
            <a:ext cx="5256212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" name="Group 37"/>
          <p:cNvGrpSpPr>
            <a:grpSpLocks/>
          </p:cNvGrpSpPr>
          <p:nvPr/>
        </p:nvGrpSpPr>
        <p:grpSpPr bwMode="auto">
          <a:xfrm>
            <a:off x="938213" y="6165850"/>
            <a:ext cx="3521075" cy="561975"/>
            <a:chOff x="591" y="3884"/>
            <a:chExt cx="2218" cy="354"/>
          </a:xfrm>
        </p:grpSpPr>
        <p:sp>
          <p:nvSpPr>
            <p:cNvPr id="38944" name="Rectangle 38"/>
            <p:cNvSpPr>
              <a:spLocks noChangeArrowheads="1"/>
            </p:cNvSpPr>
            <p:nvPr/>
          </p:nvSpPr>
          <p:spPr bwMode="auto">
            <a:xfrm>
              <a:off x="1376" y="3924"/>
              <a:ext cx="772" cy="28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8945" name="Object 39"/>
            <p:cNvGraphicFramePr>
              <a:graphicFrameLocks noChangeAspect="1"/>
            </p:cNvGraphicFramePr>
            <p:nvPr/>
          </p:nvGraphicFramePr>
          <p:xfrm>
            <a:off x="591" y="3884"/>
            <a:ext cx="2219" cy="355"/>
          </p:xfrm>
          <a:graphic>
            <a:graphicData uri="http://schemas.openxmlformats.org/presentationml/2006/ole">
              <p:oleObj spid="_x0000_s38945" r:id="rId6" imgW="540316" imgH="195452" progId="">
                <p:embed/>
              </p:oleObj>
            </a:graphicData>
          </a:graphic>
        </p:graphicFrame>
      </p:grpSp>
      <p:graphicFrame>
        <p:nvGraphicFramePr>
          <p:cNvPr id="38940" name="Object 41"/>
          <p:cNvGraphicFramePr>
            <a:graphicFrameLocks noChangeAspect="1"/>
          </p:cNvGraphicFramePr>
          <p:nvPr/>
        </p:nvGraphicFramePr>
        <p:xfrm>
          <a:off x="2195513" y="1268413"/>
          <a:ext cx="1550987" cy="760412"/>
        </p:xfrm>
        <a:graphic>
          <a:graphicData uri="http://schemas.openxmlformats.org/presentationml/2006/ole">
            <p:oleObj spid="_x0000_s38940" r:id="rId7" imgW="421650" imgH="252990" progId="">
              <p:embed/>
            </p:oleObj>
          </a:graphicData>
        </a:graphic>
      </p:graphicFrame>
      <p:sp>
        <p:nvSpPr>
          <p:cNvPr id="38941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2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3" name="AutoShape 2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9939" name="AutoShape 8"/>
          <p:cNvSpPr>
            <a:spLocks noChangeArrowheads="1"/>
          </p:cNvSpPr>
          <p:nvPr/>
        </p:nvSpPr>
        <p:spPr bwMode="auto">
          <a:xfrm>
            <a:off x="3224213" y="2773363"/>
            <a:ext cx="3455987" cy="2735262"/>
          </a:xfrm>
          <a:prstGeom prst="diamond">
            <a:avLst/>
          </a:prstGeom>
          <a:solidFill>
            <a:srgbClr val="FFCC00"/>
          </a:solidFill>
          <a:ln w="126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WordArt 9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64050" cy="239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04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Ромб.</a:t>
            </a:r>
          </a:p>
        </p:txBody>
      </p:sp>
      <p:cxnSp>
        <p:nvCxnSpPr>
          <p:cNvPr id="39941" name="AutoShape 10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39942" name="AutoShape 11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39943" name="Line 12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4" name="Line 13"/>
          <p:cNvSpPr>
            <a:spLocks noChangeShapeType="1"/>
          </p:cNvSpPr>
          <p:nvPr/>
        </p:nvSpPr>
        <p:spPr bwMode="auto">
          <a:xfrm>
            <a:off x="5507038" y="3721100"/>
            <a:ext cx="1587" cy="3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5" name="Line 14"/>
          <p:cNvSpPr>
            <a:spLocks noChangeShapeType="1"/>
          </p:cNvSpPr>
          <p:nvPr/>
        </p:nvSpPr>
        <p:spPr bwMode="auto">
          <a:xfrm>
            <a:off x="5430838" y="3721100"/>
            <a:ext cx="1587" cy="3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6" name="Line 15"/>
          <p:cNvSpPr>
            <a:spLocks noChangeShapeType="1"/>
          </p:cNvSpPr>
          <p:nvPr/>
        </p:nvSpPr>
        <p:spPr bwMode="auto">
          <a:xfrm>
            <a:off x="5430838" y="3721100"/>
            <a:ext cx="1587" cy="3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7" name="Line 18"/>
          <p:cNvSpPr>
            <a:spLocks noChangeShapeType="1"/>
          </p:cNvSpPr>
          <p:nvPr/>
        </p:nvSpPr>
        <p:spPr bwMode="auto">
          <a:xfrm>
            <a:off x="4962525" y="2790825"/>
            <a:ext cx="50800" cy="2736850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9948" name="Line 19"/>
          <p:cNvSpPr>
            <a:spLocks noChangeShapeType="1"/>
          </p:cNvSpPr>
          <p:nvPr/>
        </p:nvSpPr>
        <p:spPr bwMode="auto">
          <a:xfrm>
            <a:off x="3233738" y="4124325"/>
            <a:ext cx="3455987" cy="3175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9949" name="Line 21"/>
          <p:cNvSpPr>
            <a:spLocks noChangeShapeType="1"/>
          </p:cNvSpPr>
          <p:nvPr/>
        </p:nvSpPr>
        <p:spPr bwMode="auto">
          <a:xfrm>
            <a:off x="4951413" y="2790825"/>
            <a:ext cx="1101725" cy="1866900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9950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AutoShape 2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40963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40964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40965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6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7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8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9" name="Text Box 16"/>
          <p:cNvSpPr txBox="1">
            <a:spLocks noChangeArrowheads="1"/>
          </p:cNvSpPr>
          <p:nvPr/>
        </p:nvSpPr>
        <p:spPr bwMode="auto">
          <a:xfrm>
            <a:off x="2124075" y="5445125"/>
            <a:ext cx="6365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40970" name="Text Box 17"/>
          <p:cNvSpPr txBox="1">
            <a:spLocks noChangeArrowheads="1"/>
          </p:cNvSpPr>
          <p:nvPr/>
        </p:nvSpPr>
        <p:spPr bwMode="auto">
          <a:xfrm>
            <a:off x="3635375" y="22050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40971" name="Text Box 18"/>
          <p:cNvSpPr txBox="1">
            <a:spLocks noChangeArrowheads="1"/>
          </p:cNvSpPr>
          <p:nvPr/>
        </p:nvSpPr>
        <p:spPr bwMode="auto">
          <a:xfrm>
            <a:off x="7740650" y="22050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40972" name="Text Box 19"/>
          <p:cNvSpPr txBox="1">
            <a:spLocks noChangeArrowheads="1"/>
          </p:cNvSpPr>
          <p:nvPr/>
        </p:nvSpPr>
        <p:spPr bwMode="auto">
          <a:xfrm>
            <a:off x="6372225" y="5949950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40973" name="AutoShape 20"/>
          <p:cNvSpPr>
            <a:spLocks noChangeArrowheads="1"/>
          </p:cNvSpPr>
          <p:nvPr/>
        </p:nvSpPr>
        <p:spPr bwMode="auto">
          <a:xfrm>
            <a:off x="2771775" y="2708275"/>
            <a:ext cx="4968875" cy="3254375"/>
          </a:xfrm>
          <a:prstGeom prst="parallelogram">
            <a:avLst>
              <a:gd name="adj" fmla="val 38171"/>
            </a:avLst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4" name="Rectangle 21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360">
            <a:solidFill>
              <a:srgbClr val="FFFF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grpSp>
        <p:nvGrpSpPr>
          <p:cNvPr id="40975" name="Group 22"/>
          <p:cNvGrpSpPr>
            <a:grpSpLocks/>
          </p:cNvGrpSpPr>
          <p:nvPr/>
        </p:nvGrpSpPr>
        <p:grpSpPr bwMode="auto">
          <a:xfrm>
            <a:off x="2124075" y="188913"/>
            <a:ext cx="5254625" cy="790575"/>
            <a:chOff x="1338" y="119"/>
            <a:chExt cx="3310" cy="498"/>
          </a:xfrm>
        </p:grpSpPr>
        <p:sp>
          <p:nvSpPr>
            <p:cNvPr id="40993" name="Rectangle 23"/>
            <p:cNvSpPr>
              <a:spLocks noChangeArrowheads="1"/>
            </p:cNvSpPr>
            <p:nvPr/>
          </p:nvSpPr>
          <p:spPr bwMode="auto">
            <a:xfrm>
              <a:off x="1338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0994" name="Object 24"/>
            <p:cNvGraphicFramePr>
              <a:graphicFrameLocks noChangeAspect="1"/>
            </p:cNvGraphicFramePr>
            <p:nvPr/>
          </p:nvGraphicFramePr>
          <p:xfrm>
            <a:off x="2069" y="210"/>
            <a:ext cx="1895" cy="399"/>
          </p:xfrm>
          <a:graphic>
            <a:graphicData uri="http://schemas.openxmlformats.org/presentationml/2006/ole">
              <p:oleObj spid="_x0000_s40994" r:id="rId3" imgW="508911" imgH="210401" progId="">
                <p:embed/>
              </p:oleObj>
            </a:graphicData>
          </a:graphic>
        </p:graphicFrame>
      </p:grpSp>
      <p:sp>
        <p:nvSpPr>
          <p:cNvPr id="40976" name="Rectangle 25"/>
          <p:cNvSpPr>
            <a:spLocks noChangeArrowheads="1"/>
          </p:cNvSpPr>
          <p:nvPr/>
        </p:nvSpPr>
        <p:spPr bwMode="auto">
          <a:xfrm>
            <a:off x="395288" y="1341438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2771775" y="2708275"/>
            <a:ext cx="4968875" cy="3254375"/>
          </a:xfrm>
          <a:prstGeom prst="parallelogram">
            <a:avLst>
              <a:gd name="adj" fmla="val 38171"/>
            </a:avLst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24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8" name="Freeform 27"/>
          <p:cNvSpPr>
            <a:spLocks noChangeArrowheads="1"/>
          </p:cNvSpPr>
          <p:nvPr/>
        </p:nvSpPr>
        <p:spPr bwMode="auto">
          <a:xfrm>
            <a:off x="3995738" y="2708275"/>
            <a:ext cx="2473325" cy="3252788"/>
          </a:xfrm>
          <a:custGeom>
            <a:avLst/>
            <a:gdLst>
              <a:gd name="T0" fmla="*/ 0 w 1558"/>
              <a:gd name="T1" fmla="*/ 0 h 2049"/>
              <a:gd name="T2" fmla="*/ 2147483647 w 1558"/>
              <a:gd name="T3" fmla="*/ 2147483647 h 2049"/>
              <a:gd name="T4" fmla="*/ 0 60000 65536"/>
              <a:gd name="T5" fmla="*/ 0 60000 65536"/>
              <a:gd name="T6" fmla="*/ 0 w 1558"/>
              <a:gd name="T7" fmla="*/ 0 h 2049"/>
              <a:gd name="T8" fmla="*/ 1558 w 1558"/>
              <a:gd name="T9" fmla="*/ 2049 h 20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58" h="2049">
                <a:moveTo>
                  <a:pt x="0" y="0"/>
                </a:moveTo>
                <a:lnTo>
                  <a:pt x="1558" y="2049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9" name="Freeform 28"/>
          <p:cNvSpPr>
            <a:spLocks noChangeArrowheads="1"/>
          </p:cNvSpPr>
          <p:nvPr/>
        </p:nvSpPr>
        <p:spPr bwMode="auto">
          <a:xfrm>
            <a:off x="2797175" y="2716213"/>
            <a:ext cx="4935538" cy="3254375"/>
          </a:xfrm>
          <a:custGeom>
            <a:avLst/>
            <a:gdLst>
              <a:gd name="T0" fmla="*/ 2147483647 w 3109"/>
              <a:gd name="T1" fmla="*/ 0 h 2050"/>
              <a:gd name="T2" fmla="*/ 0 w 3109"/>
              <a:gd name="T3" fmla="*/ 2147483647 h 2050"/>
              <a:gd name="T4" fmla="*/ 0 60000 65536"/>
              <a:gd name="T5" fmla="*/ 0 60000 65536"/>
              <a:gd name="T6" fmla="*/ 0 w 3109"/>
              <a:gd name="T7" fmla="*/ 0 h 2050"/>
              <a:gd name="T8" fmla="*/ 3109 w 3109"/>
              <a:gd name="T9" fmla="*/ 2050 h 20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9" h="2050">
                <a:moveTo>
                  <a:pt x="3109" y="0"/>
                </a:moveTo>
                <a:lnTo>
                  <a:pt x="0" y="2050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0" name="Text Box 29"/>
          <p:cNvSpPr txBox="1">
            <a:spLocks noChangeArrowheads="1"/>
          </p:cNvSpPr>
          <p:nvPr/>
        </p:nvSpPr>
        <p:spPr bwMode="auto">
          <a:xfrm>
            <a:off x="5003800" y="4365625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</a:t>
            </a:r>
          </a:p>
        </p:txBody>
      </p:sp>
      <p:grpSp>
        <p:nvGrpSpPr>
          <p:cNvPr id="40981" name="Group 30"/>
          <p:cNvGrpSpPr>
            <a:grpSpLocks/>
          </p:cNvGrpSpPr>
          <p:nvPr/>
        </p:nvGrpSpPr>
        <p:grpSpPr bwMode="auto">
          <a:xfrm>
            <a:off x="503238" y="1189038"/>
            <a:ext cx="5254625" cy="815975"/>
            <a:chOff x="295" y="799"/>
            <a:chExt cx="3310" cy="514"/>
          </a:xfrm>
        </p:grpSpPr>
        <p:sp>
          <p:nvSpPr>
            <p:cNvPr id="40991" name="Rectangle 31"/>
            <p:cNvSpPr>
              <a:spLocks noChangeArrowheads="1"/>
            </p:cNvSpPr>
            <p:nvPr/>
          </p:nvSpPr>
          <p:spPr bwMode="auto">
            <a:xfrm>
              <a:off x="295" y="79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0992" name="Object 32"/>
            <p:cNvGraphicFramePr>
              <a:graphicFrameLocks noChangeAspect="1"/>
            </p:cNvGraphicFramePr>
            <p:nvPr/>
          </p:nvGraphicFramePr>
          <p:xfrm>
            <a:off x="1595" y="865"/>
            <a:ext cx="756" cy="449"/>
          </p:xfrm>
          <a:graphic>
            <a:graphicData uri="http://schemas.openxmlformats.org/presentationml/2006/ole">
              <p:oleObj spid="_x0000_s40992" r:id="rId4" imgW="420978" imgH="252587" progId="">
                <p:embed/>
              </p:oleObj>
            </a:graphicData>
          </a:graphic>
        </p:graphicFrame>
      </p:grpSp>
      <p:grpSp>
        <p:nvGrpSpPr>
          <p:cNvPr id="40982" name="Group 33"/>
          <p:cNvGrpSpPr>
            <a:grpSpLocks/>
          </p:cNvGrpSpPr>
          <p:nvPr/>
        </p:nvGrpSpPr>
        <p:grpSpPr bwMode="auto">
          <a:xfrm>
            <a:off x="2843213" y="692150"/>
            <a:ext cx="5254625" cy="790575"/>
            <a:chOff x="1791" y="436"/>
            <a:chExt cx="3310" cy="498"/>
          </a:xfrm>
        </p:grpSpPr>
        <p:sp>
          <p:nvSpPr>
            <p:cNvPr id="40989" name="Rectangle 34"/>
            <p:cNvSpPr>
              <a:spLocks noChangeArrowheads="1"/>
            </p:cNvSpPr>
            <p:nvPr/>
          </p:nvSpPr>
          <p:spPr bwMode="auto">
            <a:xfrm>
              <a:off x="1791" y="436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0990" name="Object 35"/>
            <p:cNvGraphicFramePr>
              <a:graphicFrameLocks noChangeAspect="1"/>
            </p:cNvGraphicFramePr>
            <p:nvPr/>
          </p:nvGraphicFramePr>
          <p:xfrm>
            <a:off x="2093" y="539"/>
            <a:ext cx="2754" cy="374"/>
          </p:xfrm>
          <a:graphic>
            <a:graphicData uri="http://schemas.openxmlformats.org/presentationml/2006/ole">
              <p:oleObj spid="_x0000_s40990" r:id="rId5" imgW="509543" imgH="197491" progId="">
                <p:embed/>
              </p:oleObj>
            </a:graphicData>
          </a:graphic>
        </p:graphicFrame>
      </p:grpSp>
      <p:grpSp>
        <p:nvGrpSpPr>
          <p:cNvPr id="30" name="Group 36"/>
          <p:cNvGrpSpPr>
            <a:grpSpLocks/>
          </p:cNvGrpSpPr>
          <p:nvPr/>
        </p:nvGrpSpPr>
        <p:grpSpPr bwMode="auto">
          <a:xfrm>
            <a:off x="1331913" y="6165850"/>
            <a:ext cx="3603625" cy="488950"/>
            <a:chOff x="839" y="3884"/>
            <a:chExt cx="2270" cy="308"/>
          </a:xfrm>
        </p:grpSpPr>
        <p:sp>
          <p:nvSpPr>
            <p:cNvPr id="40987" name="Rectangle 37"/>
            <p:cNvSpPr>
              <a:spLocks noChangeArrowheads="1"/>
            </p:cNvSpPr>
            <p:nvPr/>
          </p:nvSpPr>
          <p:spPr bwMode="auto">
            <a:xfrm>
              <a:off x="1654" y="3918"/>
              <a:ext cx="762" cy="249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0988" name="Object 38"/>
            <p:cNvGraphicFramePr>
              <a:graphicFrameLocks noChangeAspect="1"/>
            </p:cNvGraphicFramePr>
            <p:nvPr/>
          </p:nvGraphicFramePr>
          <p:xfrm>
            <a:off x="839" y="3884"/>
            <a:ext cx="2271" cy="309"/>
          </p:xfrm>
          <a:graphic>
            <a:graphicData uri="http://schemas.openxmlformats.org/presentationml/2006/ole">
              <p:oleObj spid="_x0000_s40988" r:id="rId6" imgW="545898" imgH="197471" progId="">
                <p:embed/>
              </p:oleObj>
            </a:graphicData>
          </a:graphic>
        </p:graphicFrame>
      </p:grpSp>
      <p:sp>
        <p:nvSpPr>
          <p:cNvPr id="40984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5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6" name="AutoShape 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41987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41988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41989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0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1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2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3" name="AutoShape 15"/>
          <p:cNvSpPr>
            <a:spLocks noChangeArrowheads="1"/>
          </p:cNvSpPr>
          <p:nvPr/>
        </p:nvSpPr>
        <p:spPr bwMode="auto">
          <a:xfrm flipH="1">
            <a:off x="900113" y="1773238"/>
            <a:ext cx="5184775" cy="3024187"/>
          </a:xfrm>
          <a:prstGeom prst="parallelogram">
            <a:avLst>
              <a:gd name="adj" fmla="val 51227"/>
            </a:avLst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4" name="Text Box 16"/>
          <p:cNvSpPr txBox="1">
            <a:spLocks noChangeArrowheads="1"/>
          </p:cNvSpPr>
          <p:nvPr/>
        </p:nvSpPr>
        <p:spPr bwMode="auto">
          <a:xfrm>
            <a:off x="2051050" y="4797425"/>
            <a:ext cx="10810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</a:t>
            </a:r>
          </a:p>
        </p:txBody>
      </p:sp>
      <p:sp>
        <p:nvSpPr>
          <p:cNvPr id="41995" name="Text Box 17"/>
          <p:cNvSpPr txBox="1">
            <a:spLocks noChangeArrowheads="1"/>
          </p:cNvSpPr>
          <p:nvPr/>
        </p:nvSpPr>
        <p:spPr bwMode="auto">
          <a:xfrm>
            <a:off x="539750" y="15573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41996" name="Text Box 18"/>
          <p:cNvSpPr txBox="1">
            <a:spLocks noChangeArrowheads="1"/>
          </p:cNvSpPr>
          <p:nvPr/>
        </p:nvSpPr>
        <p:spPr bwMode="auto">
          <a:xfrm>
            <a:off x="6156325" y="4513263"/>
            <a:ext cx="3603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</a:t>
            </a:r>
          </a:p>
        </p:txBody>
      </p:sp>
      <p:grpSp>
        <p:nvGrpSpPr>
          <p:cNvPr id="41997" name="Group 19"/>
          <p:cNvGrpSpPr>
            <a:grpSpLocks/>
          </p:cNvGrpSpPr>
          <p:nvPr/>
        </p:nvGrpSpPr>
        <p:grpSpPr bwMode="auto">
          <a:xfrm>
            <a:off x="1524000" y="188913"/>
            <a:ext cx="4943475" cy="790575"/>
            <a:chOff x="960" y="119"/>
            <a:chExt cx="3114" cy="498"/>
          </a:xfrm>
        </p:grpSpPr>
        <p:sp>
          <p:nvSpPr>
            <p:cNvPr id="42010" name="Rectangle 20"/>
            <p:cNvSpPr>
              <a:spLocks noChangeArrowheads="1"/>
            </p:cNvSpPr>
            <p:nvPr/>
          </p:nvSpPr>
          <p:spPr bwMode="auto">
            <a:xfrm>
              <a:off x="960" y="119"/>
              <a:ext cx="3115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2011" name="Object 21"/>
            <p:cNvGraphicFramePr>
              <a:graphicFrameLocks noChangeAspect="1"/>
            </p:cNvGraphicFramePr>
            <p:nvPr/>
          </p:nvGraphicFramePr>
          <p:xfrm>
            <a:off x="1232" y="210"/>
            <a:ext cx="2615" cy="399"/>
          </p:xfrm>
          <a:graphic>
            <a:graphicData uri="http://schemas.openxmlformats.org/presentationml/2006/ole">
              <p:oleObj spid="_x0000_s42011" r:id="rId3" imgW="507979" imgH="210016" progId="">
                <p:embed/>
              </p:oleObj>
            </a:graphicData>
          </a:graphic>
        </p:graphicFrame>
      </p:grpSp>
      <p:grpSp>
        <p:nvGrpSpPr>
          <p:cNvPr id="41998" name="Group 22"/>
          <p:cNvGrpSpPr>
            <a:grpSpLocks/>
          </p:cNvGrpSpPr>
          <p:nvPr/>
        </p:nvGrpSpPr>
        <p:grpSpPr bwMode="auto">
          <a:xfrm>
            <a:off x="971550" y="981075"/>
            <a:ext cx="5503863" cy="1041400"/>
            <a:chOff x="612" y="618"/>
            <a:chExt cx="3467" cy="656"/>
          </a:xfrm>
        </p:grpSpPr>
        <p:sp>
          <p:nvSpPr>
            <p:cNvPr id="42008" name="Rectangle 23"/>
            <p:cNvSpPr>
              <a:spLocks noChangeArrowheads="1"/>
            </p:cNvSpPr>
            <p:nvPr/>
          </p:nvSpPr>
          <p:spPr bwMode="auto">
            <a:xfrm>
              <a:off x="769" y="776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2009" name="Object 24"/>
            <p:cNvGraphicFramePr>
              <a:graphicFrameLocks noChangeAspect="1"/>
            </p:cNvGraphicFramePr>
            <p:nvPr/>
          </p:nvGraphicFramePr>
          <p:xfrm>
            <a:off x="612" y="618"/>
            <a:ext cx="1608" cy="363"/>
          </p:xfrm>
          <a:graphic>
            <a:graphicData uri="http://schemas.openxmlformats.org/presentationml/2006/ole">
              <p:oleObj spid="_x0000_s42009" r:id="rId4" imgW="481923" imgH="199244" progId="">
                <p:embed/>
              </p:oleObj>
            </a:graphicData>
          </a:graphic>
        </p:graphicFrame>
      </p:grpSp>
      <p:sp>
        <p:nvSpPr>
          <p:cNvPr id="41999" name="Text Box 25"/>
          <p:cNvSpPr txBox="1">
            <a:spLocks noChangeArrowheads="1"/>
          </p:cNvSpPr>
          <p:nvPr/>
        </p:nvSpPr>
        <p:spPr bwMode="auto">
          <a:xfrm>
            <a:off x="4572000" y="1268413"/>
            <a:ext cx="6477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  <a:cs typeface="Arial" charset="0"/>
              </a:rPr>
              <a:t>К</a:t>
            </a: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 rot="1260000" flipH="1">
            <a:off x="1169988" y="1801813"/>
            <a:ext cx="215900" cy="363537"/>
          </a:xfrm>
          <a:prstGeom prst="moon">
            <a:avLst>
              <a:gd name="adj" fmla="val 24259"/>
            </a:avLst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1" name="Text Box 28"/>
          <p:cNvSpPr txBox="1">
            <a:spLocks noChangeArrowheads="1"/>
          </p:cNvSpPr>
          <p:nvPr/>
        </p:nvSpPr>
        <p:spPr bwMode="auto">
          <a:xfrm>
            <a:off x="1331913" y="1989138"/>
            <a:ext cx="866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30°</a:t>
            </a:r>
          </a:p>
        </p:txBody>
      </p:sp>
      <p:sp>
        <p:nvSpPr>
          <p:cNvPr id="42002" name="Text Box 29"/>
          <p:cNvSpPr txBox="1">
            <a:spLocks noChangeArrowheads="1"/>
          </p:cNvSpPr>
          <p:nvPr/>
        </p:nvSpPr>
        <p:spPr bwMode="auto">
          <a:xfrm>
            <a:off x="1116013" y="3357563"/>
            <a:ext cx="800100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>
                <a:solidFill>
                  <a:srgbClr val="000000"/>
                </a:solidFill>
                <a:cs typeface="Arial" charset="0"/>
              </a:rPr>
              <a:t>10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Freeform 30"/>
          <p:cNvSpPr>
            <a:spLocks noChangeArrowheads="1"/>
          </p:cNvSpPr>
          <p:nvPr/>
        </p:nvSpPr>
        <p:spPr bwMode="auto">
          <a:xfrm flipH="1">
            <a:off x="2409825" y="1773238"/>
            <a:ext cx="73025" cy="3024187"/>
          </a:xfrm>
          <a:custGeom>
            <a:avLst/>
            <a:gdLst>
              <a:gd name="T0" fmla="*/ 2147483647 w 3575"/>
              <a:gd name="T1" fmla="*/ 0 h 1889"/>
              <a:gd name="T2" fmla="*/ 0 w 3575"/>
              <a:gd name="T3" fmla="*/ 2147483647 h 1889"/>
              <a:gd name="T4" fmla="*/ 0 60000 65536"/>
              <a:gd name="T5" fmla="*/ 0 60000 65536"/>
              <a:gd name="T6" fmla="*/ 0 w 3575"/>
              <a:gd name="T7" fmla="*/ 0 h 1889"/>
              <a:gd name="T8" fmla="*/ 3575 w 3575"/>
              <a:gd name="T9" fmla="*/ 1889 h 1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75" h="1889">
                <a:moveTo>
                  <a:pt x="3575" y="0"/>
                </a:moveTo>
                <a:lnTo>
                  <a:pt x="0" y="1889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5" name="Object 31"/>
          <p:cNvGraphicFramePr>
            <a:graphicFrameLocks noChangeAspect="1"/>
          </p:cNvGraphicFramePr>
          <p:nvPr/>
        </p:nvGraphicFramePr>
        <p:xfrm>
          <a:off x="1403350" y="6165850"/>
          <a:ext cx="4681538" cy="503238"/>
        </p:xfrm>
        <a:graphic>
          <a:graphicData uri="http://schemas.openxmlformats.org/presentationml/2006/ole">
            <p:oleObj spid="_x0000_s42004" r:id="rId5" imgW="555905" imgH="229830" progId="">
              <p:embed/>
            </p:oleObj>
          </a:graphicData>
        </a:graphic>
      </p:graphicFrame>
      <p:sp>
        <p:nvSpPr>
          <p:cNvPr id="42005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6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7" name="AutoShap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43011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43012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43013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4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5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6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7" name="Text Box 16"/>
          <p:cNvSpPr txBox="1">
            <a:spLocks noChangeArrowheads="1"/>
          </p:cNvSpPr>
          <p:nvPr/>
        </p:nvSpPr>
        <p:spPr bwMode="auto">
          <a:xfrm>
            <a:off x="2411413" y="5516563"/>
            <a:ext cx="7207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43018" name="Text Box 17"/>
          <p:cNvSpPr txBox="1">
            <a:spLocks noChangeArrowheads="1"/>
          </p:cNvSpPr>
          <p:nvPr/>
        </p:nvSpPr>
        <p:spPr bwMode="auto">
          <a:xfrm>
            <a:off x="3635375" y="22050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43019" name="Text Box 18"/>
          <p:cNvSpPr txBox="1">
            <a:spLocks noChangeArrowheads="1"/>
          </p:cNvSpPr>
          <p:nvPr/>
        </p:nvSpPr>
        <p:spPr bwMode="auto">
          <a:xfrm>
            <a:off x="7740650" y="220503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43020" name="Text Box 19"/>
          <p:cNvSpPr txBox="1">
            <a:spLocks noChangeArrowheads="1"/>
          </p:cNvSpPr>
          <p:nvPr/>
        </p:nvSpPr>
        <p:spPr bwMode="auto">
          <a:xfrm>
            <a:off x="6372225" y="5516563"/>
            <a:ext cx="7207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43021" name="AutoShape 20"/>
          <p:cNvSpPr>
            <a:spLocks noChangeArrowheads="1"/>
          </p:cNvSpPr>
          <p:nvPr/>
        </p:nvSpPr>
        <p:spPr bwMode="auto">
          <a:xfrm rot="14520000" flipH="1">
            <a:off x="2671763" y="5056188"/>
            <a:ext cx="277812" cy="582612"/>
          </a:xfrm>
          <a:prstGeom prst="moon">
            <a:avLst>
              <a:gd name="adj" fmla="val 22750"/>
            </a:avLst>
          </a:prstGeom>
          <a:solidFill>
            <a:srgbClr val="333399"/>
          </a:solidFill>
          <a:ln w="9360">
            <a:solidFill>
              <a:srgbClr val="CC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2" name="AutoShape 21"/>
          <p:cNvSpPr>
            <a:spLocks noChangeArrowheads="1"/>
          </p:cNvSpPr>
          <p:nvPr/>
        </p:nvSpPr>
        <p:spPr bwMode="auto">
          <a:xfrm>
            <a:off x="2987675" y="2708275"/>
            <a:ext cx="4752975" cy="2809875"/>
          </a:xfrm>
          <a:prstGeom prst="parallelogram">
            <a:avLst>
              <a:gd name="adj" fmla="val 38161"/>
            </a:avLst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3" name="Freeform 22"/>
          <p:cNvSpPr>
            <a:spLocks noChangeArrowheads="1"/>
          </p:cNvSpPr>
          <p:nvPr/>
        </p:nvSpPr>
        <p:spPr bwMode="auto">
          <a:xfrm>
            <a:off x="4067175" y="2708275"/>
            <a:ext cx="3168650" cy="1368425"/>
          </a:xfrm>
          <a:custGeom>
            <a:avLst/>
            <a:gdLst>
              <a:gd name="T0" fmla="*/ 0 w 2126"/>
              <a:gd name="T1" fmla="*/ 0 h 643"/>
              <a:gd name="T2" fmla="*/ 2147483647 w 2126"/>
              <a:gd name="T3" fmla="*/ 2147483647 h 643"/>
              <a:gd name="T4" fmla="*/ 0 60000 65536"/>
              <a:gd name="T5" fmla="*/ 0 60000 65536"/>
              <a:gd name="T6" fmla="*/ 0 w 2126"/>
              <a:gd name="T7" fmla="*/ 0 h 643"/>
              <a:gd name="T8" fmla="*/ 2126 w 2126"/>
              <a:gd name="T9" fmla="*/ 643 h 6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26" h="643">
                <a:moveTo>
                  <a:pt x="0" y="0"/>
                </a:moveTo>
                <a:lnTo>
                  <a:pt x="2126" y="643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4" name="Text Box 23"/>
          <p:cNvSpPr txBox="1">
            <a:spLocks noChangeArrowheads="1"/>
          </p:cNvSpPr>
          <p:nvPr/>
        </p:nvSpPr>
        <p:spPr bwMode="auto">
          <a:xfrm>
            <a:off x="1908175" y="4724400"/>
            <a:ext cx="9350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150°</a:t>
            </a:r>
          </a:p>
        </p:txBody>
      </p:sp>
      <p:sp>
        <p:nvSpPr>
          <p:cNvPr id="43025" name="Freeform 24"/>
          <p:cNvSpPr>
            <a:spLocks noChangeArrowheads="1"/>
          </p:cNvSpPr>
          <p:nvPr/>
        </p:nvSpPr>
        <p:spPr bwMode="auto">
          <a:xfrm rot="1320000">
            <a:off x="6789738" y="3986213"/>
            <a:ext cx="360362" cy="360362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147483647 h 237"/>
              <a:gd name="T4" fmla="*/ 2147483647 w 212"/>
              <a:gd name="T5" fmla="*/ 2147483647 h 237"/>
              <a:gd name="T6" fmla="*/ 0 60000 65536"/>
              <a:gd name="T7" fmla="*/ 0 60000 65536"/>
              <a:gd name="T8" fmla="*/ 0 60000 65536"/>
              <a:gd name="T9" fmla="*/ 0 w 212"/>
              <a:gd name="T10" fmla="*/ 0 h 237"/>
              <a:gd name="T11" fmla="*/ 212 w 212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6" name="Text Box 25"/>
          <p:cNvSpPr txBox="1">
            <a:spLocks noChangeArrowheads="1"/>
          </p:cNvSpPr>
          <p:nvPr/>
        </p:nvSpPr>
        <p:spPr bwMode="auto">
          <a:xfrm>
            <a:off x="7308850" y="3933825"/>
            <a:ext cx="5032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6588125" y="1052513"/>
            <a:ext cx="1584325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54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54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028" name="Freeform 27"/>
          <p:cNvSpPr>
            <a:spLocks noChangeArrowheads="1"/>
          </p:cNvSpPr>
          <p:nvPr/>
        </p:nvSpPr>
        <p:spPr bwMode="auto">
          <a:xfrm>
            <a:off x="395288" y="5472113"/>
            <a:ext cx="3455987" cy="44450"/>
          </a:xfrm>
          <a:custGeom>
            <a:avLst/>
            <a:gdLst>
              <a:gd name="T0" fmla="*/ 0 w 3541"/>
              <a:gd name="T1" fmla="*/ 0 h 9"/>
              <a:gd name="T2" fmla="*/ 2147483647 w 3541"/>
              <a:gd name="T3" fmla="*/ 2147483647 h 9"/>
              <a:gd name="T4" fmla="*/ 0 60000 65536"/>
              <a:gd name="T5" fmla="*/ 0 60000 65536"/>
              <a:gd name="T6" fmla="*/ 0 w 3541"/>
              <a:gd name="T7" fmla="*/ 0 h 9"/>
              <a:gd name="T8" fmla="*/ 3541 w 3541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41" h="9">
                <a:moveTo>
                  <a:pt x="0" y="0"/>
                </a:moveTo>
                <a:lnTo>
                  <a:pt x="3541" y="9"/>
                </a:lnTo>
              </a:path>
            </a:pathLst>
          </a:custGeom>
          <a:noFill/>
          <a:ln w="4428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9" name="Rectangle 28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grpSp>
        <p:nvGrpSpPr>
          <p:cNvPr id="43030" name="Group 29"/>
          <p:cNvGrpSpPr>
            <a:grpSpLocks/>
          </p:cNvGrpSpPr>
          <p:nvPr/>
        </p:nvGrpSpPr>
        <p:grpSpPr bwMode="auto">
          <a:xfrm>
            <a:off x="2195513" y="188913"/>
            <a:ext cx="5300662" cy="847725"/>
            <a:chOff x="1383" y="119"/>
            <a:chExt cx="3339" cy="534"/>
          </a:xfrm>
        </p:grpSpPr>
        <p:sp>
          <p:nvSpPr>
            <p:cNvPr id="43042" name="Rectangle 30"/>
            <p:cNvSpPr>
              <a:spLocks noChangeArrowheads="1"/>
            </p:cNvSpPr>
            <p:nvPr/>
          </p:nvSpPr>
          <p:spPr bwMode="auto">
            <a:xfrm>
              <a:off x="1383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3043" name="Object 31"/>
            <p:cNvGraphicFramePr>
              <a:graphicFrameLocks noChangeAspect="1"/>
            </p:cNvGraphicFramePr>
            <p:nvPr/>
          </p:nvGraphicFramePr>
          <p:xfrm>
            <a:off x="1741" y="255"/>
            <a:ext cx="2982" cy="399"/>
          </p:xfrm>
          <a:graphic>
            <a:graphicData uri="http://schemas.openxmlformats.org/presentationml/2006/ole">
              <p:oleObj spid="_x0000_s43043" r:id="rId3" imgW="485036" imgH="200531" progId="">
                <p:embed/>
              </p:oleObj>
            </a:graphicData>
          </a:graphic>
        </p:graphicFrame>
      </p:grpSp>
      <p:sp>
        <p:nvSpPr>
          <p:cNvPr id="43031" name="Rectangle 32"/>
          <p:cNvSpPr>
            <a:spLocks noChangeArrowheads="1"/>
          </p:cNvSpPr>
          <p:nvPr/>
        </p:nvSpPr>
        <p:spPr bwMode="auto">
          <a:xfrm>
            <a:off x="395288" y="1341438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Нати:</a:t>
            </a:r>
          </a:p>
        </p:txBody>
      </p:sp>
      <p:sp>
        <p:nvSpPr>
          <p:cNvPr id="43032" name="Rectangle 33"/>
          <p:cNvSpPr>
            <a:spLocks noChangeArrowheads="1"/>
          </p:cNvSpPr>
          <p:nvPr/>
        </p:nvSpPr>
        <p:spPr bwMode="auto">
          <a:xfrm>
            <a:off x="539750" y="1196975"/>
            <a:ext cx="5256213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1549400" y="6134100"/>
            <a:ext cx="3309938" cy="511175"/>
            <a:chOff x="930" y="3838"/>
            <a:chExt cx="2085" cy="322"/>
          </a:xfrm>
        </p:grpSpPr>
        <p:sp>
          <p:nvSpPr>
            <p:cNvPr id="43040" name="Rectangle 36"/>
            <p:cNvSpPr>
              <a:spLocks noChangeArrowheads="1"/>
            </p:cNvSpPr>
            <p:nvPr/>
          </p:nvSpPr>
          <p:spPr bwMode="auto">
            <a:xfrm>
              <a:off x="1638" y="3929"/>
              <a:ext cx="654" cy="232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3041" name="Object 37"/>
            <p:cNvGraphicFramePr>
              <a:graphicFrameLocks noChangeAspect="1"/>
            </p:cNvGraphicFramePr>
            <p:nvPr/>
          </p:nvGraphicFramePr>
          <p:xfrm>
            <a:off x="930" y="3838"/>
            <a:ext cx="2086" cy="288"/>
          </p:xfrm>
          <a:graphic>
            <a:graphicData uri="http://schemas.openxmlformats.org/presentationml/2006/ole">
              <p:oleObj spid="_x0000_s43041" r:id="rId4" imgW="542832" imgH="196362" progId="">
                <p:embed/>
              </p:oleObj>
            </a:graphicData>
          </a:graphic>
        </p:graphicFrame>
      </p:grpSp>
      <p:sp>
        <p:nvSpPr>
          <p:cNvPr id="43034" name="Text Box 38"/>
          <p:cNvSpPr txBox="1">
            <a:spLocks noChangeArrowheads="1"/>
          </p:cNvSpPr>
          <p:nvPr/>
        </p:nvSpPr>
        <p:spPr bwMode="auto">
          <a:xfrm>
            <a:off x="2124075" y="1773238"/>
            <a:ext cx="1841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pic>
        <p:nvPicPr>
          <p:cNvPr id="43035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9475" y="1196975"/>
            <a:ext cx="1223963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36" name="Text Box 40"/>
          <p:cNvSpPr txBox="1">
            <a:spLocks noChangeArrowheads="1"/>
          </p:cNvSpPr>
          <p:nvPr/>
        </p:nvSpPr>
        <p:spPr bwMode="auto">
          <a:xfrm>
            <a:off x="4859338" y="3141663"/>
            <a:ext cx="6477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>
                <a:solidFill>
                  <a:srgbClr val="000000"/>
                </a:solidFill>
                <a:cs typeface="Arial" charset="0"/>
              </a:rPr>
              <a:t>10</a:t>
            </a:r>
          </a:p>
        </p:txBody>
      </p:sp>
      <p:sp>
        <p:nvSpPr>
          <p:cNvPr id="43037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59788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8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9" name="AutoShap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12"/>
          <p:cNvSpPr>
            <a:spLocks noChangeArrowheads="1" noChangeShapeType="1" noTextEdit="1"/>
          </p:cNvSpPr>
          <p:nvPr/>
        </p:nvSpPr>
        <p:spPr bwMode="auto">
          <a:xfrm>
            <a:off x="1481138" y="693738"/>
            <a:ext cx="504031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Трапеция</a:t>
            </a:r>
          </a:p>
        </p:txBody>
      </p:sp>
      <p:cxnSp>
        <p:nvCxnSpPr>
          <p:cNvPr id="44035" name="AutoShape 13"/>
          <p:cNvCxnSpPr>
            <a:cxnSpLocks noChangeShapeType="1"/>
          </p:cNvCxnSpPr>
          <p:nvPr/>
        </p:nvCxnSpPr>
        <p:spPr bwMode="auto">
          <a:xfrm>
            <a:off x="839788" y="6477000"/>
            <a:ext cx="1587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44036" name="AutoShape 14"/>
          <p:cNvCxnSpPr>
            <a:cxnSpLocks noChangeShapeType="1"/>
          </p:cNvCxnSpPr>
          <p:nvPr/>
        </p:nvCxnSpPr>
        <p:spPr bwMode="auto">
          <a:xfrm>
            <a:off x="839788" y="6477000"/>
            <a:ext cx="1587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44037" name="Line 15"/>
          <p:cNvSpPr>
            <a:spLocks noChangeShapeType="1"/>
          </p:cNvSpPr>
          <p:nvPr/>
        </p:nvSpPr>
        <p:spPr bwMode="auto">
          <a:xfrm>
            <a:off x="1066800" y="6094413"/>
            <a:ext cx="1588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8" name="Line 16"/>
          <p:cNvSpPr>
            <a:spLocks noChangeShapeType="1"/>
          </p:cNvSpPr>
          <p:nvPr/>
        </p:nvSpPr>
        <p:spPr bwMode="auto">
          <a:xfrm>
            <a:off x="4903788" y="4332288"/>
            <a:ext cx="15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9" name="Line 17"/>
          <p:cNvSpPr>
            <a:spLocks noChangeShapeType="1"/>
          </p:cNvSpPr>
          <p:nvPr/>
        </p:nvSpPr>
        <p:spPr bwMode="auto">
          <a:xfrm>
            <a:off x="4827588" y="4332288"/>
            <a:ext cx="15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0" name="Line 18"/>
          <p:cNvSpPr>
            <a:spLocks noChangeShapeType="1"/>
          </p:cNvSpPr>
          <p:nvPr/>
        </p:nvSpPr>
        <p:spPr bwMode="auto">
          <a:xfrm>
            <a:off x="4827588" y="4332288"/>
            <a:ext cx="15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0" y="2679700"/>
            <a:ext cx="4129088" cy="2011363"/>
            <a:chOff x="0" y="873"/>
            <a:chExt cx="2601" cy="1267"/>
          </a:xfrm>
        </p:grpSpPr>
        <p:sp>
          <p:nvSpPr>
            <p:cNvPr id="44061" name="Text Box 20"/>
            <p:cNvSpPr txBox="1">
              <a:spLocks noChangeArrowheads="1"/>
            </p:cNvSpPr>
            <p:nvPr/>
          </p:nvSpPr>
          <p:spPr bwMode="auto">
            <a:xfrm>
              <a:off x="0" y="1850"/>
              <a:ext cx="144" cy="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44062" name="Text Box 21"/>
            <p:cNvSpPr txBox="1">
              <a:spLocks noChangeArrowheads="1"/>
            </p:cNvSpPr>
            <p:nvPr/>
          </p:nvSpPr>
          <p:spPr bwMode="auto">
            <a:xfrm>
              <a:off x="359" y="873"/>
              <a:ext cx="144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44063" name="Text Box 22"/>
            <p:cNvSpPr txBox="1">
              <a:spLocks noChangeArrowheads="1"/>
            </p:cNvSpPr>
            <p:nvPr/>
          </p:nvSpPr>
          <p:spPr bwMode="auto">
            <a:xfrm>
              <a:off x="1798" y="873"/>
              <a:ext cx="144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44064" name="Text Box 23"/>
            <p:cNvSpPr txBox="1">
              <a:spLocks noChangeArrowheads="1"/>
            </p:cNvSpPr>
            <p:nvPr/>
          </p:nvSpPr>
          <p:spPr bwMode="auto">
            <a:xfrm>
              <a:off x="2457" y="1848"/>
              <a:ext cx="145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44065" name="Text Box 24"/>
            <p:cNvSpPr txBox="1">
              <a:spLocks noChangeArrowheads="1"/>
            </p:cNvSpPr>
            <p:nvPr/>
          </p:nvSpPr>
          <p:spPr bwMode="auto">
            <a:xfrm>
              <a:off x="120" y="1401"/>
              <a:ext cx="145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44066" name="Text Box 25"/>
            <p:cNvSpPr txBox="1">
              <a:spLocks noChangeArrowheads="1"/>
            </p:cNvSpPr>
            <p:nvPr/>
          </p:nvSpPr>
          <p:spPr bwMode="auto">
            <a:xfrm>
              <a:off x="2217" y="1416"/>
              <a:ext cx="144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</p:grpSp>
      <p:sp>
        <p:nvSpPr>
          <p:cNvPr id="44042" name="Freeform 26"/>
          <p:cNvSpPr>
            <a:spLocks noChangeArrowheads="1"/>
          </p:cNvSpPr>
          <p:nvPr/>
        </p:nvSpPr>
        <p:spPr bwMode="auto">
          <a:xfrm flipV="1">
            <a:off x="506413" y="3548063"/>
            <a:ext cx="2663825" cy="10080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442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Text Box 27"/>
          <p:cNvSpPr txBox="1">
            <a:spLocks noChangeArrowheads="1"/>
          </p:cNvSpPr>
          <p:nvPr/>
        </p:nvSpPr>
        <p:spPr bwMode="auto">
          <a:xfrm>
            <a:off x="8243888" y="6738938"/>
            <a:ext cx="184150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44044" name="Text Box 28"/>
          <p:cNvSpPr txBox="1">
            <a:spLocks noChangeArrowheads="1"/>
          </p:cNvSpPr>
          <p:nvPr/>
        </p:nvSpPr>
        <p:spPr bwMode="auto">
          <a:xfrm>
            <a:off x="2665413" y="4411663"/>
            <a:ext cx="576262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45" name="Text Box 29"/>
          <p:cNvSpPr txBox="1">
            <a:spLocks noChangeArrowheads="1"/>
          </p:cNvSpPr>
          <p:nvPr/>
        </p:nvSpPr>
        <p:spPr bwMode="auto">
          <a:xfrm>
            <a:off x="935038" y="3070225"/>
            <a:ext cx="28733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44046" name="Text Box 30"/>
          <p:cNvSpPr txBox="1">
            <a:spLocks noChangeArrowheads="1"/>
          </p:cNvSpPr>
          <p:nvPr/>
        </p:nvSpPr>
        <p:spPr bwMode="auto">
          <a:xfrm>
            <a:off x="288925" y="4411663"/>
            <a:ext cx="627063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47" name="Text Box 31"/>
          <p:cNvSpPr txBox="1">
            <a:spLocks noChangeArrowheads="1"/>
          </p:cNvSpPr>
          <p:nvPr/>
        </p:nvSpPr>
        <p:spPr bwMode="auto">
          <a:xfrm>
            <a:off x="2305050" y="3209925"/>
            <a:ext cx="50482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48" name="Line 32"/>
          <p:cNvSpPr>
            <a:spLocks noChangeShapeType="1"/>
          </p:cNvSpPr>
          <p:nvPr/>
        </p:nvSpPr>
        <p:spPr bwMode="auto">
          <a:xfrm>
            <a:off x="865188" y="4052888"/>
            <a:ext cx="1944687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049" name="Text Box 34"/>
          <p:cNvSpPr txBox="1">
            <a:spLocks noChangeArrowheads="1"/>
          </p:cNvSpPr>
          <p:nvPr/>
        </p:nvSpPr>
        <p:spPr bwMode="auto">
          <a:xfrm flipH="1">
            <a:off x="2809875" y="3859213"/>
            <a:ext cx="11826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N</a:t>
            </a:r>
          </a:p>
        </p:txBody>
      </p:sp>
      <p:sp>
        <p:nvSpPr>
          <p:cNvPr id="44050" name="Text Box 35"/>
          <p:cNvSpPr txBox="1">
            <a:spLocks noChangeArrowheads="1"/>
          </p:cNvSpPr>
          <p:nvPr/>
        </p:nvSpPr>
        <p:spPr bwMode="auto">
          <a:xfrm>
            <a:off x="433388" y="3763963"/>
            <a:ext cx="431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cs typeface="Arial" charset="0"/>
              </a:rPr>
              <a:t>М</a:t>
            </a:r>
          </a:p>
        </p:txBody>
      </p:sp>
      <p:sp>
        <p:nvSpPr>
          <p:cNvPr id="44051" name="Text Box 36"/>
          <p:cNvSpPr txBox="1">
            <a:spLocks noChangeArrowheads="1"/>
          </p:cNvSpPr>
          <p:nvPr/>
        </p:nvSpPr>
        <p:spPr bwMode="auto">
          <a:xfrm>
            <a:off x="6521450" y="3267075"/>
            <a:ext cx="21145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Равнобедренная</a:t>
            </a:r>
          </a:p>
        </p:txBody>
      </p:sp>
      <p:sp>
        <p:nvSpPr>
          <p:cNvPr id="44052" name="Text Box 38"/>
          <p:cNvSpPr txBox="1">
            <a:spLocks noChangeArrowheads="1"/>
          </p:cNvSpPr>
          <p:nvPr/>
        </p:nvSpPr>
        <p:spPr bwMode="auto">
          <a:xfrm>
            <a:off x="9612313" y="4297363"/>
            <a:ext cx="144462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44053" name="Freeform 39"/>
          <p:cNvSpPr>
            <a:spLocks noChangeArrowheads="1"/>
          </p:cNvSpPr>
          <p:nvPr/>
        </p:nvSpPr>
        <p:spPr bwMode="auto">
          <a:xfrm>
            <a:off x="4205288" y="4895850"/>
            <a:ext cx="2082800" cy="576263"/>
          </a:xfrm>
          <a:custGeom>
            <a:avLst/>
            <a:gdLst>
              <a:gd name="T0" fmla="*/ 2147483647 w 3994"/>
              <a:gd name="T1" fmla="*/ 2147483647 h 1807"/>
              <a:gd name="T2" fmla="*/ 2147483647 w 3994"/>
              <a:gd name="T3" fmla="*/ 2147483647 h 1807"/>
              <a:gd name="T4" fmla="*/ 2147483647 w 3994"/>
              <a:gd name="T5" fmla="*/ 0 h 1807"/>
              <a:gd name="T6" fmla="*/ 2147483647 w 3994"/>
              <a:gd name="T7" fmla="*/ 2147483647 h 1807"/>
              <a:gd name="T8" fmla="*/ 0 w 3994"/>
              <a:gd name="T9" fmla="*/ 2147483647 h 18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94"/>
              <a:gd name="T16" fmla="*/ 0 h 1807"/>
              <a:gd name="T17" fmla="*/ 3994 w 3994"/>
              <a:gd name="T18" fmla="*/ 1807 h 18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94" h="1807">
                <a:moveTo>
                  <a:pt x="17" y="1807"/>
                </a:moveTo>
                <a:lnTo>
                  <a:pt x="3994" y="1795"/>
                </a:lnTo>
                <a:lnTo>
                  <a:pt x="3986" y="0"/>
                </a:lnTo>
                <a:lnTo>
                  <a:pt x="1931" y="29"/>
                </a:lnTo>
                <a:lnTo>
                  <a:pt x="0" y="1807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4" name="Text Box 40"/>
          <p:cNvSpPr txBox="1">
            <a:spLocks noChangeArrowheads="1"/>
          </p:cNvSpPr>
          <p:nvPr/>
        </p:nvSpPr>
        <p:spPr bwMode="auto">
          <a:xfrm>
            <a:off x="6288088" y="4895850"/>
            <a:ext cx="23479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Прямоугольная</a:t>
            </a:r>
          </a:p>
        </p:txBody>
      </p:sp>
      <p:sp>
        <p:nvSpPr>
          <p:cNvPr id="44055" name="Rectangle 42"/>
          <p:cNvSpPr>
            <a:spLocks noChangeArrowheads="1"/>
          </p:cNvSpPr>
          <p:nvPr/>
        </p:nvSpPr>
        <p:spPr bwMode="auto">
          <a:xfrm>
            <a:off x="0" y="2281238"/>
            <a:ext cx="1841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6" name="Text Box 44"/>
          <p:cNvSpPr txBox="1">
            <a:spLocks noChangeArrowheads="1"/>
          </p:cNvSpPr>
          <p:nvPr/>
        </p:nvSpPr>
        <p:spPr bwMode="auto">
          <a:xfrm>
            <a:off x="5226050" y="4203700"/>
            <a:ext cx="184150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44057" name="Freeform 45"/>
          <p:cNvSpPr>
            <a:spLocks noChangeArrowheads="1"/>
          </p:cNvSpPr>
          <p:nvPr/>
        </p:nvSpPr>
        <p:spPr bwMode="auto">
          <a:xfrm flipV="1">
            <a:off x="4649788" y="3124200"/>
            <a:ext cx="1871662" cy="9350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442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8" name="Line 46"/>
          <p:cNvSpPr>
            <a:spLocks noChangeShapeType="1"/>
          </p:cNvSpPr>
          <p:nvPr/>
        </p:nvSpPr>
        <p:spPr bwMode="auto">
          <a:xfrm>
            <a:off x="4792663" y="3556000"/>
            <a:ext cx="217487" cy="1428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059" name="Line 47"/>
          <p:cNvSpPr>
            <a:spLocks noChangeShapeType="1"/>
          </p:cNvSpPr>
          <p:nvPr/>
        </p:nvSpPr>
        <p:spPr bwMode="auto">
          <a:xfrm flipV="1">
            <a:off x="6161088" y="3479800"/>
            <a:ext cx="215900" cy="777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060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-36513" y="3333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45059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45060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45061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2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3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4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5" name="Rectangle 14"/>
          <p:cNvSpPr>
            <a:spLocks noChangeArrowheads="1"/>
          </p:cNvSpPr>
          <p:nvPr/>
        </p:nvSpPr>
        <p:spPr bwMode="auto">
          <a:xfrm>
            <a:off x="971550" y="1341438"/>
            <a:ext cx="23050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sp>
        <p:nvSpPr>
          <p:cNvPr id="45066" name="Rectangle 15"/>
          <p:cNvSpPr>
            <a:spLocks noChangeArrowheads="1"/>
          </p:cNvSpPr>
          <p:nvPr/>
        </p:nvSpPr>
        <p:spPr bwMode="auto">
          <a:xfrm>
            <a:off x="1116013" y="333375"/>
            <a:ext cx="1800225" cy="574675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grpSp>
        <p:nvGrpSpPr>
          <p:cNvPr id="43" name="Group 16"/>
          <p:cNvGrpSpPr>
            <a:grpSpLocks/>
          </p:cNvGrpSpPr>
          <p:nvPr/>
        </p:nvGrpSpPr>
        <p:grpSpPr bwMode="auto">
          <a:xfrm>
            <a:off x="2484438" y="188913"/>
            <a:ext cx="5254625" cy="790575"/>
            <a:chOff x="1565" y="119"/>
            <a:chExt cx="3310" cy="498"/>
          </a:xfrm>
        </p:grpSpPr>
        <p:sp>
          <p:nvSpPr>
            <p:cNvPr id="45086" name="Rectangle 17"/>
            <p:cNvSpPr>
              <a:spLocks noChangeArrowheads="1"/>
            </p:cNvSpPr>
            <p:nvPr/>
          </p:nvSpPr>
          <p:spPr bwMode="auto">
            <a:xfrm>
              <a:off x="1565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5087" name="Object 18"/>
            <p:cNvGraphicFramePr>
              <a:graphicFrameLocks noChangeAspect="1"/>
            </p:cNvGraphicFramePr>
            <p:nvPr/>
          </p:nvGraphicFramePr>
          <p:xfrm>
            <a:off x="2018" y="210"/>
            <a:ext cx="2451" cy="399"/>
          </p:xfrm>
          <a:graphic>
            <a:graphicData uri="http://schemas.openxmlformats.org/presentationml/2006/ole">
              <p:oleObj spid="_x0000_s45087" r:id="rId3" imgW="502181" imgH="207619" progId="">
                <p:embed/>
              </p:oleObj>
            </a:graphicData>
          </a:graphic>
        </p:graphicFrame>
      </p:grpSp>
      <p:sp>
        <p:nvSpPr>
          <p:cNvPr id="45068" name="Text Box 19"/>
          <p:cNvSpPr txBox="1">
            <a:spLocks noChangeArrowheads="1"/>
          </p:cNvSpPr>
          <p:nvPr/>
        </p:nvSpPr>
        <p:spPr bwMode="auto">
          <a:xfrm>
            <a:off x="1403350" y="5229225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45069" name="Text Box 20"/>
          <p:cNvSpPr txBox="1">
            <a:spLocks noChangeArrowheads="1"/>
          </p:cNvSpPr>
          <p:nvPr/>
        </p:nvSpPr>
        <p:spPr bwMode="auto">
          <a:xfrm>
            <a:off x="4500563" y="2060575"/>
            <a:ext cx="71913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45070" name="Text Box 21"/>
          <p:cNvSpPr txBox="1">
            <a:spLocks noChangeArrowheads="1"/>
          </p:cNvSpPr>
          <p:nvPr/>
        </p:nvSpPr>
        <p:spPr bwMode="auto">
          <a:xfrm>
            <a:off x="7740650" y="2060575"/>
            <a:ext cx="5762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45071" name="Text Box 22"/>
          <p:cNvSpPr txBox="1">
            <a:spLocks noChangeArrowheads="1"/>
          </p:cNvSpPr>
          <p:nvPr/>
        </p:nvSpPr>
        <p:spPr bwMode="auto">
          <a:xfrm>
            <a:off x="8388350" y="5157788"/>
            <a:ext cx="4206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45072" name="Freeform 23"/>
          <p:cNvSpPr>
            <a:spLocks noChangeArrowheads="1"/>
          </p:cNvSpPr>
          <p:nvPr/>
        </p:nvSpPr>
        <p:spPr bwMode="auto">
          <a:xfrm>
            <a:off x="1835150" y="2349500"/>
            <a:ext cx="6575425" cy="2849563"/>
          </a:xfrm>
          <a:custGeom>
            <a:avLst/>
            <a:gdLst>
              <a:gd name="T0" fmla="*/ 2147483647 w 4142"/>
              <a:gd name="T1" fmla="*/ 2147483647 h 1795"/>
              <a:gd name="T2" fmla="*/ 2147483647 w 4142"/>
              <a:gd name="T3" fmla="*/ 2147483647 h 1795"/>
              <a:gd name="T4" fmla="*/ 2147483647 w 4142"/>
              <a:gd name="T5" fmla="*/ 0 h 1795"/>
              <a:gd name="T6" fmla="*/ 2147483647 w 4142"/>
              <a:gd name="T7" fmla="*/ 2147483647 h 1795"/>
              <a:gd name="T8" fmla="*/ 0 w 4142"/>
              <a:gd name="T9" fmla="*/ 2147483647 h 17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42"/>
              <a:gd name="T16" fmla="*/ 0 h 1795"/>
              <a:gd name="T17" fmla="*/ 4142 w 4142"/>
              <a:gd name="T18" fmla="*/ 1795 h 17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42" h="1795">
                <a:moveTo>
                  <a:pt x="17" y="1795"/>
                </a:moveTo>
                <a:lnTo>
                  <a:pt x="4142" y="1778"/>
                </a:lnTo>
                <a:lnTo>
                  <a:pt x="3786" y="0"/>
                </a:lnTo>
                <a:lnTo>
                  <a:pt x="1931" y="17"/>
                </a:lnTo>
                <a:lnTo>
                  <a:pt x="0" y="1795"/>
                </a:lnTo>
              </a:path>
            </a:pathLst>
          </a:custGeom>
          <a:noFill/>
          <a:ln w="4428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3" name="Freeform 24"/>
          <p:cNvSpPr>
            <a:spLocks noChangeArrowheads="1"/>
          </p:cNvSpPr>
          <p:nvPr/>
        </p:nvSpPr>
        <p:spPr bwMode="auto">
          <a:xfrm>
            <a:off x="1908175" y="2349500"/>
            <a:ext cx="5970588" cy="2851150"/>
          </a:xfrm>
          <a:custGeom>
            <a:avLst/>
            <a:gdLst>
              <a:gd name="T0" fmla="*/ 2147483647 w 3761"/>
              <a:gd name="T1" fmla="*/ 0 h 1796"/>
              <a:gd name="T2" fmla="*/ 0 w 3761"/>
              <a:gd name="T3" fmla="*/ 2147483647 h 1796"/>
              <a:gd name="T4" fmla="*/ 0 60000 65536"/>
              <a:gd name="T5" fmla="*/ 0 60000 65536"/>
              <a:gd name="T6" fmla="*/ 0 w 3761"/>
              <a:gd name="T7" fmla="*/ 0 h 1796"/>
              <a:gd name="T8" fmla="*/ 3761 w 3761"/>
              <a:gd name="T9" fmla="*/ 1796 h 17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61" h="1796">
                <a:moveTo>
                  <a:pt x="3761" y="0"/>
                </a:moveTo>
                <a:lnTo>
                  <a:pt x="0" y="1796"/>
                </a:lnTo>
              </a:path>
            </a:pathLst>
          </a:custGeom>
          <a:noFill/>
          <a:ln w="4428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4" name="Freeform 25"/>
          <p:cNvSpPr>
            <a:spLocks noChangeArrowheads="1"/>
          </p:cNvSpPr>
          <p:nvPr/>
        </p:nvSpPr>
        <p:spPr bwMode="auto">
          <a:xfrm>
            <a:off x="4859338" y="2420938"/>
            <a:ext cx="3522662" cy="2770187"/>
          </a:xfrm>
          <a:custGeom>
            <a:avLst/>
            <a:gdLst>
              <a:gd name="T0" fmla="*/ 0 w 2219"/>
              <a:gd name="T1" fmla="*/ 0 h 1745"/>
              <a:gd name="T2" fmla="*/ 2147483647 w 2219"/>
              <a:gd name="T3" fmla="*/ 2147483647 h 1745"/>
              <a:gd name="T4" fmla="*/ 0 60000 65536"/>
              <a:gd name="T5" fmla="*/ 0 60000 65536"/>
              <a:gd name="T6" fmla="*/ 0 w 2219"/>
              <a:gd name="T7" fmla="*/ 0 h 1745"/>
              <a:gd name="T8" fmla="*/ 2219 w 2219"/>
              <a:gd name="T9" fmla="*/ 1745 h 17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19" h="1745">
                <a:moveTo>
                  <a:pt x="0" y="0"/>
                </a:moveTo>
                <a:lnTo>
                  <a:pt x="2219" y="1745"/>
                </a:lnTo>
              </a:path>
            </a:pathLst>
          </a:custGeom>
          <a:noFill/>
          <a:ln w="4428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5" name="Text Box 26"/>
          <p:cNvSpPr txBox="1">
            <a:spLocks noChangeArrowheads="1"/>
          </p:cNvSpPr>
          <p:nvPr/>
        </p:nvSpPr>
        <p:spPr bwMode="auto">
          <a:xfrm>
            <a:off x="6227763" y="3068638"/>
            <a:ext cx="4365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</a:t>
            </a:r>
          </a:p>
        </p:txBody>
      </p:sp>
      <p:sp>
        <p:nvSpPr>
          <p:cNvPr id="45076" name="Text Box 27"/>
          <p:cNvSpPr txBox="1">
            <a:spLocks noChangeArrowheads="1"/>
          </p:cNvSpPr>
          <p:nvPr/>
        </p:nvSpPr>
        <p:spPr bwMode="auto">
          <a:xfrm>
            <a:off x="6227763" y="1844675"/>
            <a:ext cx="4508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45077" name="Text Box 28"/>
          <p:cNvSpPr txBox="1">
            <a:spLocks noChangeArrowheads="1"/>
          </p:cNvSpPr>
          <p:nvPr/>
        </p:nvSpPr>
        <p:spPr bwMode="auto">
          <a:xfrm>
            <a:off x="4932363" y="5229225"/>
            <a:ext cx="7921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56" name="Freeform 29"/>
          <p:cNvSpPr>
            <a:spLocks noChangeArrowheads="1"/>
          </p:cNvSpPr>
          <p:nvPr/>
        </p:nvSpPr>
        <p:spPr bwMode="auto">
          <a:xfrm>
            <a:off x="1763713" y="2349500"/>
            <a:ext cx="6624637" cy="2879725"/>
          </a:xfrm>
          <a:custGeom>
            <a:avLst/>
            <a:gdLst>
              <a:gd name="T0" fmla="*/ 2147483647 w 4142"/>
              <a:gd name="T1" fmla="*/ 2147483647 h 1804"/>
              <a:gd name="T2" fmla="*/ 2147483647 w 4142"/>
              <a:gd name="T3" fmla="*/ 2147483647 h 1804"/>
              <a:gd name="T4" fmla="*/ 2147483647 w 4142"/>
              <a:gd name="T5" fmla="*/ 0 h 1804"/>
              <a:gd name="T6" fmla="*/ 0 w 4142"/>
              <a:gd name="T7" fmla="*/ 2147483647 h 1804"/>
              <a:gd name="T8" fmla="*/ 2147483647 w 4142"/>
              <a:gd name="T9" fmla="*/ 2147483647 h 1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42"/>
              <a:gd name="T16" fmla="*/ 0 h 1804"/>
              <a:gd name="T17" fmla="*/ 4142 w 4142"/>
              <a:gd name="T18" fmla="*/ 1804 h 1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42" h="1804">
                <a:moveTo>
                  <a:pt x="4142" y="1779"/>
                </a:moveTo>
                <a:lnTo>
                  <a:pt x="1914" y="26"/>
                </a:lnTo>
                <a:lnTo>
                  <a:pt x="3795" y="0"/>
                </a:lnTo>
                <a:lnTo>
                  <a:pt x="0" y="1804"/>
                </a:lnTo>
                <a:lnTo>
                  <a:pt x="4134" y="177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4428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5079" name="Object 30"/>
          <p:cNvGraphicFramePr>
            <a:graphicFrameLocks noChangeAspect="1"/>
          </p:cNvGraphicFramePr>
          <p:nvPr/>
        </p:nvGraphicFramePr>
        <p:xfrm>
          <a:off x="3419475" y="1125538"/>
          <a:ext cx="1120775" cy="1349375"/>
        </p:xfrm>
        <a:graphic>
          <a:graphicData uri="http://schemas.openxmlformats.org/presentationml/2006/ole">
            <p:oleObj spid="_x0000_s45079" r:id="rId4" imgW="398648" imgH="484071" progId="">
              <p:embed/>
            </p:oleObj>
          </a:graphicData>
        </a:graphic>
      </p:graphicFrame>
      <p:grpSp>
        <p:nvGrpSpPr>
          <p:cNvPr id="58" name="Group 31"/>
          <p:cNvGrpSpPr>
            <a:grpSpLocks/>
          </p:cNvGrpSpPr>
          <p:nvPr/>
        </p:nvGrpSpPr>
        <p:grpSpPr bwMode="auto">
          <a:xfrm>
            <a:off x="2268538" y="6216650"/>
            <a:ext cx="1712912" cy="466725"/>
            <a:chOff x="1209" y="3916"/>
            <a:chExt cx="1299" cy="294"/>
          </a:xfrm>
        </p:grpSpPr>
        <p:sp>
          <p:nvSpPr>
            <p:cNvPr id="45084" name="Rectangle 32"/>
            <p:cNvSpPr>
              <a:spLocks noChangeArrowheads="1"/>
            </p:cNvSpPr>
            <p:nvPr/>
          </p:nvSpPr>
          <p:spPr bwMode="auto">
            <a:xfrm>
              <a:off x="1469" y="3924"/>
              <a:ext cx="930" cy="28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5085" name="Object 33"/>
            <p:cNvGraphicFramePr>
              <a:graphicFrameLocks noChangeAspect="1"/>
            </p:cNvGraphicFramePr>
            <p:nvPr/>
          </p:nvGraphicFramePr>
          <p:xfrm>
            <a:off x="1209" y="3916"/>
            <a:ext cx="1299" cy="291"/>
          </p:xfrm>
          <a:graphic>
            <a:graphicData uri="http://schemas.openxmlformats.org/presentationml/2006/ole">
              <p:oleObj spid="_x0000_s45085" name="Формула" r:id="rId5" imgW="520474" imgH="152334" progId="Equation.3">
                <p:embed/>
              </p:oleObj>
            </a:graphicData>
          </a:graphic>
        </p:graphicFrame>
      </p:grpSp>
      <p:sp>
        <p:nvSpPr>
          <p:cNvPr id="45081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2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468313" y="333375"/>
            <a:ext cx="360362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3" name="AutoShap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46083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46084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46085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6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7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8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9" name="Rectangle 15"/>
          <p:cNvSpPr>
            <a:spLocks noChangeArrowheads="1"/>
          </p:cNvSpPr>
          <p:nvPr/>
        </p:nvSpPr>
        <p:spPr bwMode="auto">
          <a:xfrm>
            <a:off x="395288" y="1341438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Найти:</a:t>
            </a:r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1547813" y="1196975"/>
            <a:ext cx="5254625" cy="795338"/>
            <a:chOff x="975" y="754"/>
            <a:chExt cx="3310" cy="501"/>
          </a:xfrm>
        </p:grpSpPr>
        <p:sp>
          <p:nvSpPr>
            <p:cNvPr id="46116" name="Rectangle 17"/>
            <p:cNvSpPr>
              <a:spLocks noChangeArrowheads="1"/>
            </p:cNvSpPr>
            <p:nvPr/>
          </p:nvSpPr>
          <p:spPr bwMode="auto">
            <a:xfrm>
              <a:off x="975" y="754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6117" name="Object 18"/>
            <p:cNvGraphicFramePr>
              <a:graphicFrameLocks noChangeAspect="1"/>
            </p:cNvGraphicFramePr>
            <p:nvPr/>
          </p:nvGraphicFramePr>
          <p:xfrm>
            <a:off x="2539" y="832"/>
            <a:ext cx="227" cy="424"/>
          </p:xfrm>
          <a:graphic>
            <a:graphicData uri="http://schemas.openxmlformats.org/presentationml/2006/ole">
              <p:oleObj spid="_x0000_s46117" r:id="rId3" imgW="106321" imgH="200823" progId="">
                <p:embed/>
              </p:oleObj>
            </a:graphicData>
          </a:graphic>
        </p:graphicFrame>
      </p:grpSp>
      <p:sp>
        <p:nvSpPr>
          <p:cNvPr id="46091" name="Text Box 19"/>
          <p:cNvSpPr txBox="1">
            <a:spLocks noChangeArrowheads="1"/>
          </p:cNvSpPr>
          <p:nvPr/>
        </p:nvSpPr>
        <p:spPr bwMode="auto">
          <a:xfrm>
            <a:off x="2195513" y="5516563"/>
            <a:ext cx="420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46092" name="Text Box 20"/>
          <p:cNvSpPr txBox="1">
            <a:spLocks noChangeArrowheads="1"/>
          </p:cNvSpPr>
          <p:nvPr/>
        </p:nvSpPr>
        <p:spPr bwMode="auto">
          <a:xfrm>
            <a:off x="3636963" y="2636838"/>
            <a:ext cx="41751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46093" name="Text Box 21"/>
          <p:cNvSpPr txBox="1">
            <a:spLocks noChangeArrowheads="1"/>
          </p:cNvSpPr>
          <p:nvPr/>
        </p:nvSpPr>
        <p:spPr bwMode="auto">
          <a:xfrm>
            <a:off x="6805613" y="2565400"/>
            <a:ext cx="41751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46094" name="Freeform 22"/>
          <p:cNvSpPr>
            <a:spLocks noChangeArrowheads="1"/>
          </p:cNvSpPr>
          <p:nvPr/>
        </p:nvSpPr>
        <p:spPr bwMode="auto">
          <a:xfrm flipV="1">
            <a:off x="2627313" y="3068638"/>
            <a:ext cx="5616575" cy="2449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442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5" name="Freeform 23"/>
          <p:cNvSpPr>
            <a:spLocks noChangeArrowheads="1"/>
          </p:cNvSpPr>
          <p:nvPr/>
        </p:nvSpPr>
        <p:spPr bwMode="auto">
          <a:xfrm>
            <a:off x="2622550" y="3065463"/>
            <a:ext cx="4208463" cy="2460625"/>
          </a:xfrm>
          <a:custGeom>
            <a:avLst/>
            <a:gdLst>
              <a:gd name="T0" fmla="*/ 2147483647 w 2651"/>
              <a:gd name="T1" fmla="*/ 0 h 1550"/>
              <a:gd name="T2" fmla="*/ 0 w 2651"/>
              <a:gd name="T3" fmla="*/ 2147483647 h 1550"/>
              <a:gd name="T4" fmla="*/ 0 60000 65536"/>
              <a:gd name="T5" fmla="*/ 0 60000 65536"/>
              <a:gd name="T6" fmla="*/ 0 w 2651"/>
              <a:gd name="T7" fmla="*/ 0 h 1550"/>
              <a:gd name="T8" fmla="*/ 2651 w 2651"/>
              <a:gd name="T9" fmla="*/ 1550 h 15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51" h="1550">
                <a:moveTo>
                  <a:pt x="2651" y="0"/>
                </a:moveTo>
                <a:lnTo>
                  <a:pt x="0" y="1550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6" name="Text Box 24"/>
          <p:cNvSpPr txBox="1">
            <a:spLocks noChangeArrowheads="1"/>
          </p:cNvSpPr>
          <p:nvPr/>
        </p:nvSpPr>
        <p:spPr bwMode="auto">
          <a:xfrm>
            <a:off x="8243888" y="5445125"/>
            <a:ext cx="1841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46097" name="Text Box 25"/>
          <p:cNvSpPr txBox="1">
            <a:spLocks noChangeArrowheads="1"/>
          </p:cNvSpPr>
          <p:nvPr/>
        </p:nvSpPr>
        <p:spPr bwMode="auto">
          <a:xfrm>
            <a:off x="8245475" y="5373688"/>
            <a:ext cx="4365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46098" name="Freeform 26"/>
          <p:cNvSpPr>
            <a:spLocks noChangeArrowheads="1"/>
          </p:cNvSpPr>
          <p:nvPr/>
        </p:nvSpPr>
        <p:spPr bwMode="auto">
          <a:xfrm rot="-1980000">
            <a:off x="6588125" y="3144838"/>
            <a:ext cx="336550" cy="376237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147483647 h 237"/>
              <a:gd name="T4" fmla="*/ 2147483647 w 212"/>
              <a:gd name="T5" fmla="*/ 2147483647 h 237"/>
              <a:gd name="T6" fmla="*/ 0 60000 65536"/>
              <a:gd name="T7" fmla="*/ 0 60000 65536"/>
              <a:gd name="T8" fmla="*/ 0 60000 65536"/>
              <a:gd name="T9" fmla="*/ 0 w 212"/>
              <a:gd name="T10" fmla="*/ 0 h 237"/>
              <a:gd name="T11" fmla="*/ 212 w 212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9" name="Freeform 27"/>
          <p:cNvSpPr>
            <a:spLocks noChangeArrowheads="1"/>
          </p:cNvSpPr>
          <p:nvPr/>
        </p:nvSpPr>
        <p:spPr bwMode="auto">
          <a:xfrm>
            <a:off x="7380288" y="4221163"/>
            <a:ext cx="241300" cy="122237"/>
          </a:xfrm>
          <a:custGeom>
            <a:avLst/>
            <a:gdLst>
              <a:gd name="T0" fmla="*/ 0 w 152"/>
              <a:gd name="T1" fmla="*/ 2147483647 h 77"/>
              <a:gd name="T2" fmla="*/ 2147483647 w 152"/>
              <a:gd name="T3" fmla="*/ 0 h 77"/>
              <a:gd name="T4" fmla="*/ 0 60000 65536"/>
              <a:gd name="T5" fmla="*/ 0 60000 65536"/>
              <a:gd name="T6" fmla="*/ 0 w 152"/>
              <a:gd name="T7" fmla="*/ 0 h 77"/>
              <a:gd name="T8" fmla="*/ 152 w 152"/>
              <a:gd name="T9" fmla="*/ 77 h 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77">
                <a:moveTo>
                  <a:pt x="0" y="77"/>
                </a:moveTo>
                <a:lnTo>
                  <a:pt x="152" y="0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00" name="Freeform 28"/>
          <p:cNvSpPr>
            <a:spLocks noChangeArrowheads="1"/>
          </p:cNvSpPr>
          <p:nvPr/>
        </p:nvSpPr>
        <p:spPr bwMode="auto">
          <a:xfrm>
            <a:off x="3213100" y="4154488"/>
            <a:ext cx="255588" cy="95250"/>
          </a:xfrm>
          <a:custGeom>
            <a:avLst/>
            <a:gdLst>
              <a:gd name="T0" fmla="*/ 0 w 161"/>
              <a:gd name="T1" fmla="*/ 0 h 60"/>
              <a:gd name="T2" fmla="*/ 2147483647 w 161"/>
              <a:gd name="T3" fmla="*/ 2147483647 h 60"/>
              <a:gd name="T4" fmla="*/ 0 60000 65536"/>
              <a:gd name="T5" fmla="*/ 0 60000 65536"/>
              <a:gd name="T6" fmla="*/ 0 w 161"/>
              <a:gd name="T7" fmla="*/ 0 h 60"/>
              <a:gd name="T8" fmla="*/ 161 w 161"/>
              <a:gd name="T9" fmla="*/ 60 h 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" h="60">
                <a:moveTo>
                  <a:pt x="0" y="0"/>
                </a:moveTo>
                <a:lnTo>
                  <a:pt x="161" y="60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01" name="Freeform 29"/>
          <p:cNvSpPr>
            <a:spLocks noChangeArrowheads="1"/>
          </p:cNvSpPr>
          <p:nvPr/>
        </p:nvSpPr>
        <p:spPr bwMode="auto">
          <a:xfrm>
            <a:off x="5364163" y="2924175"/>
            <a:ext cx="1587" cy="280988"/>
          </a:xfrm>
          <a:custGeom>
            <a:avLst/>
            <a:gdLst>
              <a:gd name="T0" fmla="*/ 0 w 1"/>
              <a:gd name="T1" fmla="*/ 0 h 177"/>
              <a:gd name="T2" fmla="*/ 0 w 1"/>
              <a:gd name="T3" fmla="*/ 2147483647 h 177"/>
              <a:gd name="T4" fmla="*/ 0 60000 65536"/>
              <a:gd name="T5" fmla="*/ 0 60000 65536"/>
              <a:gd name="T6" fmla="*/ 0 w 1"/>
              <a:gd name="T7" fmla="*/ 0 h 177"/>
              <a:gd name="T8" fmla="*/ 1 w 1"/>
              <a:gd name="T9" fmla="*/ 177 h 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77">
                <a:moveTo>
                  <a:pt x="0" y="0"/>
                </a:moveTo>
                <a:lnTo>
                  <a:pt x="0" y="177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02" name="Rectangle 30"/>
          <p:cNvSpPr>
            <a:spLocks noChangeArrowheads="1"/>
          </p:cNvSpPr>
          <p:nvPr/>
        </p:nvSpPr>
        <p:spPr bwMode="auto">
          <a:xfrm>
            <a:off x="1258888" y="260350"/>
            <a:ext cx="1873250" cy="647700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Дано:</a:t>
            </a:r>
          </a:p>
        </p:txBody>
      </p:sp>
      <p:grpSp>
        <p:nvGrpSpPr>
          <p:cNvPr id="46103" name="Group 31"/>
          <p:cNvGrpSpPr>
            <a:grpSpLocks/>
          </p:cNvGrpSpPr>
          <p:nvPr/>
        </p:nvGrpSpPr>
        <p:grpSpPr bwMode="auto">
          <a:xfrm>
            <a:off x="2627313" y="188913"/>
            <a:ext cx="5254625" cy="790575"/>
            <a:chOff x="1655" y="119"/>
            <a:chExt cx="3310" cy="498"/>
          </a:xfrm>
        </p:grpSpPr>
        <p:sp>
          <p:nvSpPr>
            <p:cNvPr id="46114" name="Rectangle 32"/>
            <p:cNvSpPr>
              <a:spLocks noChangeArrowheads="1"/>
            </p:cNvSpPr>
            <p:nvPr/>
          </p:nvSpPr>
          <p:spPr bwMode="auto">
            <a:xfrm>
              <a:off x="1655" y="119"/>
              <a:ext cx="331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6115" name="Object 33"/>
            <p:cNvGraphicFramePr>
              <a:graphicFrameLocks noChangeAspect="1"/>
            </p:cNvGraphicFramePr>
            <p:nvPr/>
          </p:nvGraphicFramePr>
          <p:xfrm>
            <a:off x="2108" y="210"/>
            <a:ext cx="2451" cy="399"/>
          </p:xfrm>
          <a:graphic>
            <a:graphicData uri="http://schemas.openxmlformats.org/presentationml/2006/ole">
              <p:oleObj spid="_x0000_s46115" r:id="rId4" imgW="502181" imgH="207619" progId="">
                <p:embed/>
              </p:oleObj>
            </a:graphicData>
          </a:graphic>
        </p:graphicFrame>
      </p:grpSp>
      <p:grpSp>
        <p:nvGrpSpPr>
          <p:cNvPr id="29" name="Group 35"/>
          <p:cNvGrpSpPr>
            <a:grpSpLocks/>
          </p:cNvGrpSpPr>
          <p:nvPr/>
        </p:nvGrpSpPr>
        <p:grpSpPr bwMode="auto">
          <a:xfrm>
            <a:off x="1785938" y="6159500"/>
            <a:ext cx="1685925" cy="577850"/>
            <a:chOff x="1180" y="3880"/>
            <a:chExt cx="1359" cy="364"/>
          </a:xfrm>
        </p:grpSpPr>
        <p:sp>
          <p:nvSpPr>
            <p:cNvPr id="46112" name="Rectangle 36"/>
            <p:cNvSpPr>
              <a:spLocks noChangeArrowheads="1"/>
            </p:cNvSpPr>
            <p:nvPr/>
          </p:nvSpPr>
          <p:spPr bwMode="auto">
            <a:xfrm>
              <a:off x="1468" y="3924"/>
              <a:ext cx="930" cy="28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46113" name="Object 37"/>
            <p:cNvGraphicFramePr>
              <a:graphicFrameLocks noChangeAspect="1"/>
            </p:cNvGraphicFramePr>
            <p:nvPr/>
          </p:nvGraphicFramePr>
          <p:xfrm>
            <a:off x="1180" y="3880"/>
            <a:ext cx="1359" cy="364"/>
          </p:xfrm>
          <a:graphic>
            <a:graphicData uri="http://schemas.openxmlformats.org/presentationml/2006/ole">
              <p:oleObj spid="_x0000_s46113" name="Формула" r:id="rId5" imgW="558800" imgH="190500" progId="Equation.3">
                <p:embed/>
              </p:oleObj>
            </a:graphicData>
          </a:graphic>
        </p:graphicFrame>
      </p:grpSp>
      <p:graphicFrame>
        <p:nvGraphicFramePr>
          <p:cNvPr id="46105" name="Object 38"/>
          <p:cNvGraphicFramePr>
            <a:graphicFrameLocks noChangeAspect="1"/>
          </p:cNvGraphicFramePr>
          <p:nvPr/>
        </p:nvGraphicFramePr>
        <p:xfrm>
          <a:off x="2339975" y="1412875"/>
          <a:ext cx="1466850" cy="714375"/>
        </p:xfrm>
        <a:graphic>
          <a:graphicData uri="http://schemas.openxmlformats.org/presentationml/2006/ole">
            <p:oleObj spid="_x0000_s46105" r:id="rId6" imgW="420978" imgH="252587" progId="">
              <p:embed/>
            </p:oleObj>
          </a:graphicData>
        </a:graphic>
      </p:graphicFrame>
      <p:sp>
        <p:nvSpPr>
          <p:cNvPr id="46106" name="Text Box 39"/>
          <p:cNvSpPr txBox="1">
            <a:spLocks noChangeArrowheads="1"/>
          </p:cNvSpPr>
          <p:nvPr/>
        </p:nvSpPr>
        <p:spPr bwMode="auto">
          <a:xfrm>
            <a:off x="4859338" y="5589588"/>
            <a:ext cx="9366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20</a:t>
            </a:r>
          </a:p>
        </p:txBody>
      </p:sp>
      <p:sp>
        <p:nvSpPr>
          <p:cNvPr id="46107" name="Text Box 40"/>
          <p:cNvSpPr txBox="1">
            <a:spLocks noChangeArrowheads="1"/>
          </p:cNvSpPr>
          <p:nvPr/>
        </p:nvSpPr>
        <p:spPr bwMode="auto">
          <a:xfrm>
            <a:off x="3492500" y="5013325"/>
            <a:ext cx="9382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30°</a:t>
            </a:r>
          </a:p>
        </p:txBody>
      </p:sp>
      <p:graphicFrame>
        <p:nvGraphicFramePr>
          <p:cNvPr id="35" name="Object 28"/>
          <p:cNvGraphicFramePr>
            <a:graphicFrameLocks noChangeAspect="1"/>
          </p:cNvGraphicFramePr>
          <p:nvPr/>
        </p:nvGraphicFramePr>
        <p:xfrm>
          <a:off x="3419475" y="6092825"/>
          <a:ext cx="2089150" cy="576263"/>
        </p:xfrm>
        <a:graphic>
          <a:graphicData uri="http://schemas.openxmlformats.org/presentationml/2006/ole">
            <p:oleObj spid="_x0000_s46108" name="Формула" r:id="rId7" imgW="698500" imgH="228600" progId="Equation.3">
              <p:embed/>
            </p:oleObj>
          </a:graphicData>
        </a:graphic>
      </p:graphicFrame>
      <p:sp>
        <p:nvSpPr>
          <p:cNvPr id="46109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10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11" name="AutoShape 2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47107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47108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47109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0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1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3" name="AutoShape 2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TextBox 13"/>
          <p:cNvSpPr txBox="1">
            <a:spLocks noChangeArrowheads="1"/>
          </p:cNvSpPr>
          <p:nvPr/>
        </p:nvSpPr>
        <p:spPr bwMode="auto">
          <a:xfrm>
            <a:off x="611188" y="1125538"/>
            <a:ext cx="81375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i="1">
                <a:solidFill>
                  <a:srgbClr val="002060"/>
                </a:solidFill>
                <a:cs typeface="Arial" charset="0"/>
              </a:rPr>
              <a:t>Площадь четырехугольника ,</a:t>
            </a:r>
          </a:p>
          <a:p>
            <a:r>
              <a:rPr lang="ru-RU" sz="3000" b="1" i="1">
                <a:solidFill>
                  <a:srgbClr val="002060"/>
                </a:solidFill>
                <a:cs typeface="Arial" charset="0"/>
              </a:rPr>
              <a:t> около которого можно описать окружность, можно найти по формуле: </a:t>
            </a:r>
          </a:p>
        </p:txBody>
      </p:sp>
      <p:sp>
        <p:nvSpPr>
          <p:cNvPr id="471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118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7119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708275"/>
            <a:ext cx="741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0" name="Rectangle 2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7121" name="TextBox 21"/>
          <p:cNvSpPr txBox="1">
            <a:spLocks noChangeArrowheads="1"/>
          </p:cNvSpPr>
          <p:nvPr/>
        </p:nvSpPr>
        <p:spPr bwMode="auto">
          <a:xfrm>
            <a:off x="1187450" y="3429000"/>
            <a:ext cx="59055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cs typeface="Arial" charset="0"/>
            </a:endParaRPr>
          </a:p>
          <a:p>
            <a:r>
              <a:rPr lang="ru-RU" sz="2800" b="1" i="1">
                <a:solidFill>
                  <a:srgbClr val="002060"/>
                </a:solidFill>
                <a:cs typeface="Arial" charset="0"/>
              </a:rPr>
              <a:t>где   </a:t>
            </a:r>
            <a:r>
              <a:rPr lang="ru-RU" sz="2800" b="1" i="1">
                <a:solidFill>
                  <a:srgbClr val="C00000"/>
                </a:solidFill>
                <a:cs typeface="Arial" charset="0"/>
              </a:rPr>
              <a:t>р</a:t>
            </a:r>
            <a:r>
              <a:rPr lang="ru-RU" sz="2800" b="1" i="1">
                <a:solidFill>
                  <a:srgbClr val="002060"/>
                </a:solidFill>
                <a:cs typeface="Arial" charset="0"/>
              </a:rPr>
              <a:t>-полупериметр, </a:t>
            </a:r>
          </a:p>
          <a:p>
            <a:r>
              <a:rPr lang="ru-RU" sz="2800" b="1" i="1">
                <a:solidFill>
                  <a:srgbClr val="002060"/>
                </a:solidFill>
                <a:cs typeface="Arial" charset="0"/>
              </a:rPr>
              <a:t>  </a:t>
            </a:r>
            <a:r>
              <a:rPr lang="ru-RU" sz="2800" b="1" i="1">
                <a:solidFill>
                  <a:srgbClr val="C00000"/>
                </a:solidFill>
                <a:cs typeface="Arial" charset="0"/>
              </a:rPr>
              <a:t>α,b,c,d</a:t>
            </a:r>
            <a:r>
              <a:rPr lang="ru-RU" sz="2800" b="1" i="1">
                <a:solidFill>
                  <a:srgbClr val="002060"/>
                </a:solidFill>
                <a:cs typeface="Arial" charset="0"/>
              </a:rPr>
              <a:t>-длины сторон.</a:t>
            </a:r>
            <a:endParaRPr lang="ru-RU" sz="280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47122" name="Group 7"/>
          <p:cNvGrpSpPr>
            <a:grpSpLocks/>
          </p:cNvGrpSpPr>
          <p:nvPr/>
        </p:nvGrpSpPr>
        <p:grpSpPr bwMode="auto">
          <a:xfrm>
            <a:off x="5580063" y="3789363"/>
            <a:ext cx="2808287" cy="2733675"/>
            <a:chOff x="431" y="346"/>
            <a:chExt cx="2086" cy="2086"/>
          </a:xfrm>
        </p:grpSpPr>
        <p:sp>
          <p:nvSpPr>
            <p:cNvPr id="47125" name="Oval 8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6" name="Oval 9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123" name="Freeform 13"/>
          <p:cNvSpPr>
            <a:spLocks/>
          </p:cNvSpPr>
          <p:nvPr/>
        </p:nvSpPr>
        <p:spPr bwMode="auto">
          <a:xfrm>
            <a:off x="5580063" y="4076700"/>
            <a:ext cx="2663825" cy="1728788"/>
          </a:xfrm>
          <a:custGeom>
            <a:avLst/>
            <a:gdLst>
              <a:gd name="T0" fmla="*/ 2147483647 w 2380"/>
              <a:gd name="T1" fmla="*/ 2147483647 h 2168"/>
              <a:gd name="T2" fmla="*/ 2147483647 w 2380"/>
              <a:gd name="T3" fmla="*/ 2147483647 h 2168"/>
              <a:gd name="T4" fmla="*/ 0 w 2380"/>
              <a:gd name="T5" fmla="*/ 2147483647 h 2168"/>
              <a:gd name="T6" fmla="*/ 2147483647 w 2380"/>
              <a:gd name="T7" fmla="*/ 2147483647 h 2168"/>
              <a:gd name="T8" fmla="*/ 2147483647 w 2380"/>
              <a:gd name="T9" fmla="*/ 0 h 2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0"/>
              <a:gd name="T16" fmla="*/ 0 h 2168"/>
              <a:gd name="T17" fmla="*/ 2380 w 2380"/>
              <a:gd name="T18" fmla="*/ 2168 h 2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0" h="2168">
                <a:moveTo>
                  <a:pt x="2024" y="8"/>
                </a:moveTo>
                <a:lnTo>
                  <a:pt x="2380" y="2168"/>
                </a:lnTo>
                <a:lnTo>
                  <a:pt x="0" y="1838"/>
                </a:lnTo>
                <a:lnTo>
                  <a:pt x="449" y="84"/>
                </a:lnTo>
                <a:lnTo>
                  <a:pt x="2016" y="0"/>
                </a:lnTo>
              </a:path>
            </a:pathLst>
          </a:custGeom>
          <a:noFill/>
          <a:ln w="444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24" name="TextBox 24"/>
          <p:cNvSpPr txBox="1">
            <a:spLocks noChangeArrowheads="1"/>
          </p:cNvSpPr>
          <p:nvPr/>
        </p:nvSpPr>
        <p:spPr bwMode="auto">
          <a:xfrm>
            <a:off x="6732588" y="4941888"/>
            <a:ext cx="431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2060"/>
                </a:solidFill>
                <a:cs typeface="Arial" charset="0"/>
              </a:rPr>
              <a:t>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11267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1268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1269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2313" y="3108325"/>
            <a:ext cx="182562" cy="20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56" name="Group 15"/>
          <p:cNvGraphicFramePr>
            <a:graphicFrameLocks noGrp="1"/>
          </p:cNvGraphicFramePr>
          <p:nvPr/>
        </p:nvGraphicFramePr>
        <p:xfrm>
          <a:off x="323850" y="765175"/>
          <a:ext cx="8642350" cy="6134123"/>
        </p:xfrm>
        <a:graphic>
          <a:graphicData uri="http://schemas.openxmlformats.org/drawingml/2006/table">
            <a:tbl>
              <a:tblPr/>
              <a:tblGrid>
                <a:gridCol w="5597525"/>
                <a:gridCol w="941388"/>
                <a:gridCol w="901700"/>
                <a:gridCol w="1201737"/>
              </a:tblGrid>
              <a:tr h="81544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6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Отрезок соединяющий середины диагоналей равен полуразности оснований</a:t>
                      </a:r>
                    </a:p>
                  </a:txBody>
                  <a:tcPr marL="90000" marR="90000" marT="46790" marB="4679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82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52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Точка 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пересечения диагоналей, точки пересечения продолжения боковых сторон и середины оснований лежат на одной прямой.</a:t>
                      </a:r>
                    </a:p>
                  </a:txBody>
                  <a:tcPr marL="90000" marR="90000" marT="46790" marB="4679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3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Биссектрисы противоположных  углов параллельны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L="90000" marR="90000" marT="46790" marB="4679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9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Биссектрисы соседних  углов перпендикулярны. </a:t>
                      </a:r>
                    </a:p>
                  </a:txBody>
                  <a:tcPr marL="90000" marR="90000" marT="46790" marB="4679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4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Биссектриса отсекает равнобедренный         треугольник.</a:t>
                      </a:r>
                    </a:p>
                  </a:txBody>
                  <a:tcPr marL="90000" marR="90000" marT="46790" marB="46790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0" marB="4679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1" name="Rectangle 98"/>
          <p:cNvSpPr>
            <a:spLocks noChangeArrowheads="1"/>
          </p:cNvSpPr>
          <p:nvPr/>
        </p:nvSpPr>
        <p:spPr bwMode="auto">
          <a:xfrm>
            <a:off x="7019925" y="981075"/>
            <a:ext cx="647700" cy="360363"/>
          </a:xfrm>
          <a:prstGeom prst="rect">
            <a:avLst/>
          </a:prstGeom>
          <a:solidFill>
            <a:srgbClr val="FE0000"/>
          </a:solidFill>
          <a:ln w="9360">
            <a:solidFill>
              <a:srgbClr val="240C7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2" name="AutoShape 99"/>
          <p:cNvSpPr>
            <a:spLocks noChangeArrowheads="1"/>
          </p:cNvSpPr>
          <p:nvPr/>
        </p:nvSpPr>
        <p:spPr bwMode="auto">
          <a:xfrm>
            <a:off x="5867400" y="981075"/>
            <a:ext cx="935038" cy="360363"/>
          </a:xfrm>
          <a:prstGeom prst="parallelogram">
            <a:avLst>
              <a:gd name="adj" fmla="val 74850"/>
            </a:avLst>
          </a:prstGeom>
          <a:solidFill>
            <a:srgbClr val="128826"/>
          </a:solidFill>
          <a:ln w="9360">
            <a:solidFill>
              <a:srgbClr val="240C7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3" name="Freeform 100"/>
          <p:cNvSpPr>
            <a:spLocks noChangeArrowheads="1"/>
          </p:cNvSpPr>
          <p:nvPr/>
        </p:nvSpPr>
        <p:spPr bwMode="auto">
          <a:xfrm>
            <a:off x="7885113" y="981075"/>
            <a:ext cx="698500" cy="431800"/>
          </a:xfrm>
          <a:custGeom>
            <a:avLst/>
            <a:gdLst>
              <a:gd name="T0" fmla="*/ 349250 w 698500"/>
              <a:gd name="T1" fmla="*/ 0 h 431800"/>
              <a:gd name="T2" fmla="*/ 53975 w 698500"/>
              <a:gd name="T3" fmla="*/ 215900 h 431800"/>
              <a:gd name="T4" fmla="*/ 349250 w 698500"/>
              <a:gd name="T5" fmla="*/ 431800 h 431800"/>
              <a:gd name="T6" fmla="*/ 644525 w 698500"/>
              <a:gd name="T7" fmla="*/ 215900 h 431800"/>
              <a:gd name="T8" fmla="*/ 0 60000 65536"/>
              <a:gd name="T9" fmla="*/ 0 60000 65536"/>
              <a:gd name="T10" fmla="*/ 0 60000 65536"/>
              <a:gd name="T11" fmla="*/ 0 60000 65536"/>
              <a:gd name="T12" fmla="*/ 71967 w 698500"/>
              <a:gd name="T13" fmla="*/ 44488 h 431800"/>
              <a:gd name="T14" fmla="*/ 626533 w 698500"/>
              <a:gd name="T15" fmla="*/ 431800 h 43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8500" h="431800">
                <a:moveTo>
                  <a:pt x="0" y="431800"/>
                </a:moveTo>
                <a:lnTo>
                  <a:pt x="107950" y="0"/>
                </a:lnTo>
                <a:lnTo>
                  <a:pt x="590550" y="0"/>
                </a:lnTo>
                <a:lnTo>
                  <a:pt x="698500" y="431800"/>
                </a:lnTo>
                <a:lnTo>
                  <a:pt x="0" y="431800"/>
                </a:lnTo>
                <a:close/>
              </a:path>
            </a:pathLst>
          </a:custGeom>
          <a:solidFill>
            <a:srgbClr val="FFFF00"/>
          </a:solidFill>
          <a:ln w="25560">
            <a:solidFill>
              <a:srgbClr val="6F95B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Text Box 102"/>
          <p:cNvSpPr txBox="1">
            <a:spLocks noChangeArrowheads="1"/>
          </p:cNvSpPr>
          <p:nvPr/>
        </p:nvSpPr>
        <p:spPr bwMode="auto">
          <a:xfrm>
            <a:off x="611188" y="333375"/>
            <a:ext cx="76327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b="1" i="1" smtClean="0">
                <a:solidFill>
                  <a:srgbClr val="175A6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Теоретическая  самостоятельная работа.</a:t>
            </a:r>
          </a:p>
          <a:p>
            <a:pPr eaLnBrk="1" hangingPunct="1">
              <a:defRPr/>
            </a:pPr>
            <a:endParaRPr lang="ru-RU" b="1" i="1" smtClean="0">
              <a:solidFill>
                <a:srgbClr val="175A6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i="1" smtClean="0">
                <a:solidFill>
                  <a:srgbClr val="175A6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Заполнить таблицу: +(да), -(нет).</a:t>
            </a:r>
          </a:p>
        </p:txBody>
      </p:sp>
      <p:sp>
        <p:nvSpPr>
          <p:cNvPr id="11315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59788" y="6453188"/>
            <a:ext cx="360362" cy="404812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6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3333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7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39975" y="6497638"/>
            <a:ext cx="647700" cy="360362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4"/>
          <p:cNvSpPr>
            <a:spLocks noChangeArrowheads="1" noChangeShapeType="1" noTextEdit="1"/>
          </p:cNvSpPr>
          <p:nvPr/>
        </p:nvSpPr>
        <p:spPr bwMode="auto">
          <a:xfrm>
            <a:off x="1187450" y="1700213"/>
            <a:ext cx="6480175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Дома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индивидуальные задания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49155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49156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49157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" name="Group 15"/>
          <p:cNvGraphicFramePr>
            <a:graphicFrameLocks noGrp="1"/>
          </p:cNvGraphicFramePr>
          <p:nvPr/>
        </p:nvGraphicFramePr>
        <p:xfrm>
          <a:off x="611188" y="1268413"/>
          <a:ext cx="7994650" cy="4752975"/>
        </p:xfrm>
        <a:graphic>
          <a:graphicData uri="http://schemas.openxmlformats.org/drawingml/2006/table">
            <a:tbl>
              <a:tblPr/>
              <a:tblGrid>
                <a:gridCol w="7994650"/>
              </a:tblGrid>
              <a:tr h="4752975">
                <a:tc>
                  <a:txBody>
                    <a:bodyPr/>
                    <a:lstStyle/>
                    <a:p>
                      <a:pPr marL="342900" marR="0" lvl="0" indent="-339725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1.Самостоятельные и контрольные работы 8класс,</a:t>
                      </a: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А.И. Ершова,  В.В. Голобородько. «Илекса 2008»</a:t>
                      </a:r>
                    </a:p>
                    <a:p>
                      <a:pPr marL="342900" marR="0" lvl="0" indent="-339725" algn="just" defTabSz="449263" rtl="0" eaLnBrk="1" fontAlgn="base" latinLnBrk="0" hangingPunct="1">
                        <a:lnSpc>
                          <a:spcPts val="975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39725" algn="just" defTabSz="449263" rtl="0" eaLnBrk="1" fontAlgn="base" latinLnBrk="0" hangingPunct="1">
                        <a:lnSpc>
                          <a:spcPts val="975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975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975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975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2.Л.С. Атанасян .  Геометрия 7-9,»Просвещение 2008г.</a:t>
                      </a: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3.  Ф.Ф. Лысенко.  Геометрия. Текстовые задачи.</a:t>
                      </a: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4. Мельникова Н.Б. Тематический контроль</a:t>
                      </a: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по геометрии , 8  класс,   2009 г.</a:t>
                      </a: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39725" algn="l" defTabSz="449263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5.   Интернет</a:t>
                      </a:r>
                    </a:p>
                  </a:txBody>
                  <a:tcPr marL="114480" marR="114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63" name="WordArt 17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37449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Литература</a:t>
            </a:r>
          </a:p>
        </p:txBody>
      </p:sp>
      <p:pic>
        <p:nvPicPr>
          <p:cNvPr id="4916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6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605588"/>
            <a:ext cx="9144000" cy="7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66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7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8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30175" y="696913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12291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2292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2293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29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2313" y="3108325"/>
            <a:ext cx="182562" cy="20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8" name="Group 15"/>
          <p:cNvGraphicFramePr>
            <a:graphicFrameLocks noGrp="1"/>
          </p:cNvGraphicFramePr>
          <p:nvPr/>
        </p:nvGraphicFramePr>
        <p:xfrm>
          <a:off x="130175" y="963613"/>
          <a:ext cx="8589963" cy="5994401"/>
        </p:xfrm>
        <a:graphic>
          <a:graphicData uri="http://schemas.openxmlformats.org/drawingml/2006/table">
            <a:tbl>
              <a:tblPr/>
              <a:tblGrid>
                <a:gridCol w="5596572"/>
                <a:gridCol w="941228"/>
                <a:gridCol w="901546"/>
                <a:gridCol w="1150617"/>
              </a:tblGrid>
              <a:tr h="8154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6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Отрезок соединяющий середины диагоналей равен полуразности оснований</a:t>
                      </a:r>
                    </a:p>
                  </a:txBody>
                  <a:tcPr marL="89985" marR="89985" marT="46795" marB="46795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C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833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52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Точка 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пересечения диагоналей, точки пересечения продолжения боковых сторон и середины оснований лежат на одной прямой.</a:t>
                      </a:r>
                    </a:p>
                  </a:txBody>
                  <a:tcPr marL="89985" marR="89985" marT="46795" marB="46795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C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47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Биссектрисы противоположных  углов параллельны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L="89985" marR="89985" marT="46795" marB="46795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C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C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96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Биссектрисы соседних  углов перпендикулярны. </a:t>
                      </a:r>
                    </a:p>
                  </a:txBody>
                  <a:tcPr marL="89985" marR="89985" marT="46795" marB="46795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C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C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5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Биссектриса отсекает равнобедренный         треугольник.</a:t>
                      </a:r>
                    </a:p>
                  </a:txBody>
                  <a:tcPr marL="89985" marR="89985" marT="46795" marB="46795" horzOverflow="overflow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C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C7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0C7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9985" marR="89985" marT="46795" marB="4679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5" name="Rectangle 98"/>
          <p:cNvSpPr>
            <a:spLocks noChangeArrowheads="1"/>
          </p:cNvSpPr>
          <p:nvPr/>
        </p:nvSpPr>
        <p:spPr bwMode="auto">
          <a:xfrm>
            <a:off x="7019925" y="981075"/>
            <a:ext cx="647700" cy="360363"/>
          </a:xfrm>
          <a:prstGeom prst="rect">
            <a:avLst/>
          </a:prstGeom>
          <a:solidFill>
            <a:srgbClr val="FE0000"/>
          </a:solidFill>
          <a:ln w="9360">
            <a:solidFill>
              <a:srgbClr val="240C7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6" name="AutoShape 99"/>
          <p:cNvSpPr>
            <a:spLocks noChangeArrowheads="1"/>
          </p:cNvSpPr>
          <p:nvPr/>
        </p:nvSpPr>
        <p:spPr bwMode="auto">
          <a:xfrm>
            <a:off x="5867400" y="981075"/>
            <a:ext cx="935038" cy="360363"/>
          </a:xfrm>
          <a:prstGeom prst="parallelogram">
            <a:avLst>
              <a:gd name="adj" fmla="val 74850"/>
            </a:avLst>
          </a:prstGeom>
          <a:solidFill>
            <a:srgbClr val="128826"/>
          </a:solidFill>
          <a:ln w="9360">
            <a:solidFill>
              <a:srgbClr val="240C7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7" name="Freeform 100"/>
          <p:cNvSpPr>
            <a:spLocks noChangeArrowheads="1"/>
          </p:cNvSpPr>
          <p:nvPr/>
        </p:nvSpPr>
        <p:spPr bwMode="auto">
          <a:xfrm>
            <a:off x="7885113" y="981075"/>
            <a:ext cx="698500" cy="431800"/>
          </a:xfrm>
          <a:custGeom>
            <a:avLst/>
            <a:gdLst>
              <a:gd name="T0" fmla="*/ 349250 w 698500"/>
              <a:gd name="T1" fmla="*/ 0 h 431800"/>
              <a:gd name="T2" fmla="*/ 53975 w 698500"/>
              <a:gd name="T3" fmla="*/ 215900 h 431800"/>
              <a:gd name="T4" fmla="*/ 349250 w 698500"/>
              <a:gd name="T5" fmla="*/ 431800 h 431800"/>
              <a:gd name="T6" fmla="*/ 644525 w 698500"/>
              <a:gd name="T7" fmla="*/ 215900 h 431800"/>
              <a:gd name="T8" fmla="*/ 0 60000 65536"/>
              <a:gd name="T9" fmla="*/ 0 60000 65536"/>
              <a:gd name="T10" fmla="*/ 0 60000 65536"/>
              <a:gd name="T11" fmla="*/ 0 60000 65536"/>
              <a:gd name="T12" fmla="*/ 71967 w 698500"/>
              <a:gd name="T13" fmla="*/ 44488 h 431800"/>
              <a:gd name="T14" fmla="*/ 626533 w 698500"/>
              <a:gd name="T15" fmla="*/ 431800 h 43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8500" h="431800">
                <a:moveTo>
                  <a:pt x="0" y="431800"/>
                </a:moveTo>
                <a:lnTo>
                  <a:pt x="107950" y="0"/>
                </a:lnTo>
                <a:lnTo>
                  <a:pt x="590550" y="0"/>
                </a:lnTo>
                <a:lnTo>
                  <a:pt x="698500" y="431800"/>
                </a:lnTo>
                <a:lnTo>
                  <a:pt x="0" y="431800"/>
                </a:lnTo>
                <a:close/>
              </a:path>
            </a:pathLst>
          </a:custGeom>
          <a:solidFill>
            <a:srgbClr val="FFFF00"/>
          </a:solidFill>
          <a:ln w="25560">
            <a:solidFill>
              <a:srgbClr val="6F95B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 Box 102"/>
          <p:cNvSpPr txBox="1">
            <a:spLocks noChangeArrowheads="1"/>
          </p:cNvSpPr>
          <p:nvPr/>
        </p:nvSpPr>
        <p:spPr bwMode="auto">
          <a:xfrm>
            <a:off x="374650" y="144463"/>
            <a:ext cx="76327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rgbClr val="175A6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Теоретическая  самостоятельная работа.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175A6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Заполнить таблицу: +(да), -(нет).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13315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3316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WordArt 14"/>
          <p:cNvSpPr>
            <a:spLocks noChangeArrowheads="1" noChangeShapeType="1" noTextEdit="1"/>
          </p:cNvSpPr>
          <p:nvPr/>
        </p:nvSpPr>
        <p:spPr bwMode="auto">
          <a:xfrm>
            <a:off x="1187450" y="304800"/>
            <a:ext cx="4464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Параллелограмм</a:t>
            </a:r>
          </a:p>
        </p:txBody>
      </p:sp>
      <p:sp>
        <p:nvSpPr>
          <p:cNvPr id="13322" name="AutoShape 15"/>
          <p:cNvSpPr>
            <a:spLocks noChangeArrowheads="1"/>
          </p:cNvSpPr>
          <p:nvPr/>
        </p:nvSpPr>
        <p:spPr bwMode="auto">
          <a:xfrm>
            <a:off x="395288" y="1052513"/>
            <a:ext cx="4321175" cy="1296987"/>
          </a:xfrm>
          <a:prstGeom prst="parallelogram">
            <a:avLst>
              <a:gd name="adj" fmla="val 81781"/>
            </a:avLst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327025" y="2349500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А</a:t>
            </a:r>
          </a:p>
        </p:txBody>
      </p:sp>
      <p:sp>
        <p:nvSpPr>
          <p:cNvPr id="13324" name="Text Box 17"/>
          <p:cNvSpPr txBox="1">
            <a:spLocks noChangeArrowheads="1"/>
          </p:cNvSpPr>
          <p:nvPr/>
        </p:nvSpPr>
        <p:spPr bwMode="auto">
          <a:xfrm>
            <a:off x="974725" y="765175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В</a:t>
            </a:r>
          </a:p>
        </p:txBody>
      </p:sp>
      <p:sp>
        <p:nvSpPr>
          <p:cNvPr id="13325" name="Text Box 18"/>
          <p:cNvSpPr txBox="1">
            <a:spLocks noChangeArrowheads="1"/>
          </p:cNvSpPr>
          <p:nvPr/>
        </p:nvSpPr>
        <p:spPr bwMode="auto">
          <a:xfrm>
            <a:off x="4791075" y="908050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С</a:t>
            </a:r>
          </a:p>
        </p:txBody>
      </p:sp>
      <p:sp>
        <p:nvSpPr>
          <p:cNvPr id="13326" name="Text Box 19"/>
          <p:cNvSpPr txBox="1">
            <a:spLocks noChangeArrowheads="1"/>
          </p:cNvSpPr>
          <p:nvPr/>
        </p:nvSpPr>
        <p:spPr bwMode="auto">
          <a:xfrm>
            <a:off x="3854450" y="2205038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D</a:t>
            </a:r>
          </a:p>
        </p:txBody>
      </p:sp>
      <p:sp>
        <p:nvSpPr>
          <p:cNvPr id="13327" name="Text Box 20"/>
          <p:cNvSpPr txBox="1">
            <a:spLocks noChangeArrowheads="1"/>
          </p:cNvSpPr>
          <p:nvPr/>
        </p:nvSpPr>
        <p:spPr bwMode="auto">
          <a:xfrm>
            <a:off x="5049838" y="1700213"/>
            <a:ext cx="34131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i="1">
                <a:solidFill>
                  <a:srgbClr val="000000"/>
                </a:solidFill>
                <a:cs typeface="Arial" charset="0"/>
              </a:rPr>
              <a:t>ABCD-</a:t>
            </a:r>
            <a:r>
              <a:rPr lang="ru-RU" sz="2200" b="1" i="1">
                <a:solidFill>
                  <a:srgbClr val="000000"/>
                </a:solidFill>
                <a:cs typeface="Arial" charset="0"/>
              </a:rPr>
              <a:t>параллелограмм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4213" y="2708275"/>
            <a:ext cx="8208962" cy="310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marL="454025" indent="-454025" eaLnBrk="0" hangingPunct="0">
              <a:tabLst>
                <a:tab pos="4540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540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540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540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540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  <a:tab pos="94376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AutoNum type="arabicPeriod"/>
              <a:defRPr/>
            </a:pPr>
            <a:r>
              <a:rPr lang="ru-RU" sz="2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Противолежащие стороны параллельны и равны.</a:t>
            </a:r>
          </a:p>
          <a:p>
            <a:pPr eaLnBrk="1" hangingPunct="1">
              <a:defRPr/>
            </a:pPr>
            <a:r>
              <a:rPr lang="en-US" sz="2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</a:t>
            </a:r>
            <a:r>
              <a:rPr lang="ru-RU" sz="2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Противолежащие углы равны, сумма соседних углов равна 180.</a:t>
            </a:r>
          </a:p>
          <a:p>
            <a:pPr eaLnBrk="1" hangingPunct="1">
              <a:defRPr/>
            </a:pPr>
            <a:r>
              <a:rPr lang="en-US" sz="2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ru-RU" sz="2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 Диагонали пересекаются и точкой пересечения делятся пополам.</a:t>
            </a:r>
          </a:p>
          <a:p>
            <a:pPr eaLnBrk="1" hangingPunct="1">
              <a:defRPr/>
            </a:pPr>
            <a:r>
              <a:rPr lang="en-US" sz="2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Биссектриса отсекает равнобедренный         треугольник.</a:t>
            </a:r>
          </a:p>
          <a:p>
            <a:pPr eaLnBrk="1" hangingPunct="1">
              <a:defRPr/>
            </a:pPr>
            <a:r>
              <a:rPr lang="en-US" sz="2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</a:t>
            </a:r>
            <a:r>
              <a:rPr lang="ru-RU" sz="2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Биссектрисы противоположных углов параллельны</a:t>
            </a:r>
          </a:p>
          <a:p>
            <a:pPr eaLnBrk="1" hangingPunct="1">
              <a:defRPr/>
            </a:pPr>
            <a:r>
              <a:rPr lang="en-US" sz="2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6.</a:t>
            </a:r>
            <a:r>
              <a:rPr lang="ru-RU" sz="22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Биссектрисы соседних углов перпендикулярны.</a:t>
            </a:r>
          </a:p>
        </p:txBody>
      </p:sp>
      <p:sp>
        <p:nvSpPr>
          <p:cNvPr id="13329" name="Line 22"/>
          <p:cNvSpPr>
            <a:spLocks noChangeShapeType="1"/>
          </p:cNvSpPr>
          <p:nvPr/>
        </p:nvSpPr>
        <p:spPr bwMode="auto">
          <a:xfrm flipV="1">
            <a:off x="395288" y="1049338"/>
            <a:ext cx="3097212" cy="130333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330" name="Line 23"/>
          <p:cNvSpPr>
            <a:spLocks noChangeShapeType="1"/>
          </p:cNvSpPr>
          <p:nvPr/>
        </p:nvSpPr>
        <p:spPr bwMode="auto">
          <a:xfrm flipH="1">
            <a:off x="1831975" y="1125538"/>
            <a:ext cx="2887663" cy="1223962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331" name="Line 24"/>
          <p:cNvSpPr>
            <a:spLocks noChangeShapeType="1"/>
          </p:cNvSpPr>
          <p:nvPr/>
        </p:nvSpPr>
        <p:spPr bwMode="auto">
          <a:xfrm>
            <a:off x="1476375" y="1052513"/>
            <a:ext cx="719138" cy="15128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332" name="Line 25"/>
          <p:cNvSpPr>
            <a:spLocks noChangeShapeType="1"/>
          </p:cNvSpPr>
          <p:nvPr/>
        </p:nvSpPr>
        <p:spPr bwMode="auto">
          <a:xfrm>
            <a:off x="900113" y="1557338"/>
            <a:ext cx="215900" cy="71437"/>
          </a:xfrm>
          <a:prstGeom prst="line">
            <a:avLst/>
          </a:prstGeom>
          <a:noFill/>
          <a:ln w="936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26"/>
          <p:cNvSpPr>
            <a:spLocks noChangeShapeType="1"/>
          </p:cNvSpPr>
          <p:nvPr/>
        </p:nvSpPr>
        <p:spPr bwMode="auto">
          <a:xfrm>
            <a:off x="2268538" y="981075"/>
            <a:ext cx="1587" cy="144463"/>
          </a:xfrm>
          <a:prstGeom prst="line">
            <a:avLst/>
          </a:prstGeom>
          <a:noFill/>
          <a:ln w="9360">
            <a:solidFill>
              <a:srgbClr val="00152E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Text Box 27"/>
          <p:cNvSpPr txBox="1">
            <a:spLocks noChangeArrowheads="1"/>
          </p:cNvSpPr>
          <p:nvPr/>
        </p:nvSpPr>
        <p:spPr bwMode="auto">
          <a:xfrm>
            <a:off x="684213" y="5732463"/>
            <a:ext cx="4365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cs typeface="Arial" charset="0"/>
              </a:rPr>
              <a:t>7.  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S=ah</a:t>
            </a:r>
            <a:r>
              <a:rPr lang="ru-RU" sz="2800" b="1">
                <a:solidFill>
                  <a:srgbClr val="000000"/>
                </a:solidFill>
                <a:cs typeface="Arial" charset="0"/>
              </a:rPr>
              <a:t> ;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S=absin </a:t>
            </a:r>
            <a:r>
              <a:rPr lang="el-GR" sz="2800" b="1">
                <a:solidFill>
                  <a:srgbClr val="000000"/>
                </a:solidFill>
                <a:cs typeface="Arial" charset="0"/>
              </a:rPr>
              <a:t>φ</a:t>
            </a:r>
            <a:endParaRPr lang="ru-RU" sz="2800" b="1">
              <a:solidFill>
                <a:srgbClr val="000000"/>
              </a:solidFill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35" name="Line 30"/>
          <p:cNvSpPr>
            <a:spLocks noChangeShapeType="1"/>
          </p:cNvSpPr>
          <p:nvPr/>
        </p:nvSpPr>
        <p:spPr bwMode="auto">
          <a:xfrm>
            <a:off x="1476375" y="1125538"/>
            <a:ext cx="1588" cy="1223962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336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8" name="AutoShape 2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6092825"/>
            <a:ext cx="647700" cy="360363"/>
          </a:xfrm>
          <a:prstGeom prst="actionButtonBackPrevious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646113" y="804863"/>
            <a:ext cx="1079500" cy="1008062"/>
          </a:xfrm>
          <a:prstGeom prst="rect">
            <a:avLst/>
          </a:prstGeom>
          <a:solidFill>
            <a:srgbClr val="008000"/>
          </a:solidFill>
          <a:ln w="936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14339" name="WordArt 9"/>
          <p:cNvSpPr>
            <a:spLocks noChangeArrowheads="1" noChangeShapeType="1" noTextEdit="1"/>
          </p:cNvSpPr>
          <p:nvPr/>
        </p:nvSpPr>
        <p:spPr bwMode="auto">
          <a:xfrm>
            <a:off x="1293813" y="230188"/>
            <a:ext cx="31654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квадрат</a:t>
            </a:r>
          </a:p>
        </p:txBody>
      </p:sp>
      <p:cxnSp>
        <p:nvCxnSpPr>
          <p:cNvPr id="14340" name="AutoShape 10"/>
          <p:cNvCxnSpPr>
            <a:cxnSpLocks noChangeShapeType="1"/>
          </p:cNvCxnSpPr>
          <p:nvPr/>
        </p:nvCxnSpPr>
        <p:spPr bwMode="auto">
          <a:xfrm>
            <a:off x="801688" y="5080000"/>
            <a:ext cx="0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4341" name="AutoShape 11"/>
          <p:cNvCxnSpPr>
            <a:cxnSpLocks noChangeShapeType="1"/>
          </p:cNvCxnSpPr>
          <p:nvPr/>
        </p:nvCxnSpPr>
        <p:spPr bwMode="auto">
          <a:xfrm>
            <a:off x="801688" y="5080000"/>
            <a:ext cx="0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4342" name="Line 12"/>
          <p:cNvSpPr>
            <a:spLocks noChangeShapeType="1"/>
          </p:cNvSpPr>
          <p:nvPr/>
        </p:nvSpPr>
        <p:spPr bwMode="auto">
          <a:xfrm>
            <a:off x="1027113" y="4697413"/>
            <a:ext cx="317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13"/>
          <p:cNvSpPr>
            <a:spLocks noChangeShapeType="1"/>
          </p:cNvSpPr>
          <p:nvPr/>
        </p:nvSpPr>
        <p:spPr bwMode="auto">
          <a:xfrm>
            <a:off x="5446713" y="3554413"/>
            <a:ext cx="317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Line 14"/>
          <p:cNvSpPr>
            <a:spLocks noChangeShapeType="1"/>
          </p:cNvSpPr>
          <p:nvPr/>
        </p:nvSpPr>
        <p:spPr bwMode="auto">
          <a:xfrm>
            <a:off x="5370513" y="3554413"/>
            <a:ext cx="317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5"/>
          <p:cNvSpPr>
            <a:spLocks noChangeShapeType="1"/>
          </p:cNvSpPr>
          <p:nvPr/>
        </p:nvSpPr>
        <p:spPr bwMode="auto">
          <a:xfrm>
            <a:off x="5370513" y="3554413"/>
            <a:ext cx="317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"/>
          <p:cNvSpPr>
            <a:spLocks noChangeShapeType="1"/>
          </p:cNvSpPr>
          <p:nvPr/>
        </p:nvSpPr>
        <p:spPr bwMode="auto">
          <a:xfrm flipH="1">
            <a:off x="646113" y="804863"/>
            <a:ext cx="1085850" cy="10080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7"/>
          <p:cNvSpPr>
            <a:spLocks noChangeShapeType="1"/>
          </p:cNvSpPr>
          <p:nvPr/>
        </p:nvSpPr>
        <p:spPr bwMode="auto">
          <a:xfrm>
            <a:off x="646113" y="804863"/>
            <a:ext cx="1079500" cy="10080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46113" y="1741488"/>
            <a:ext cx="8207375" cy="363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sz="2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Times New Roman" pitchFamily="18" charset="0"/>
              <a:buAutoNum type="arabicPeriod"/>
              <a:defRPr/>
            </a:pPr>
            <a:r>
              <a:rPr lang="ru-RU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Диагонали пересекаются и точкой пересечения делятся пополам.</a:t>
            </a:r>
          </a:p>
          <a:p>
            <a:pPr>
              <a:spcBef>
                <a:spcPts val="600"/>
              </a:spcBef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4.Диагонали равны</a:t>
            </a:r>
          </a:p>
          <a:p>
            <a:pPr>
              <a:spcBef>
                <a:spcPts val="600"/>
              </a:spcBef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5.Диагонали перпендикулярны.</a:t>
            </a:r>
          </a:p>
          <a:p>
            <a:pPr>
              <a:spcBef>
                <a:spcPts val="600"/>
              </a:spcBef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 .Диагонали являются  биссектрисами углов.</a:t>
            </a:r>
          </a:p>
          <a:p>
            <a:pPr>
              <a:spcBef>
                <a:spcPts val="600"/>
              </a:spcBef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 .Все углы прямые</a:t>
            </a:r>
          </a:p>
          <a:p>
            <a:pPr>
              <a:spcBef>
                <a:spcPts val="550"/>
              </a:spcBef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8.Стороны равны</a:t>
            </a:r>
            <a:r>
              <a:rPr lang="ru-RU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defRPr/>
            </a:pPr>
            <a:endParaRPr lang="ru-RU" sz="2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795463" y="733425"/>
            <a:ext cx="6985000" cy="177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 typeface="Times New Roman" pitchFamily="18" charset="0"/>
              <a:buAutoNum type="arabicPeriod"/>
              <a:defRPr/>
            </a:pPr>
            <a:r>
              <a:rPr lang="ru-RU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Противолежащие стороны параллельны и равны.</a:t>
            </a:r>
          </a:p>
          <a:p>
            <a:pPr>
              <a:defRPr/>
            </a:pPr>
            <a:r>
              <a:rPr lang="en-US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</a:t>
            </a:r>
            <a:r>
              <a:rPr lang="ru-RU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Противолежащие углы равны, сумма соседних углов равна 180.</a:t>
            </a:r>
          </a:p>
          <a:p>
            <a:pPr>
              <a:defRPr/>
            </a:pPr>
            <a:endParaRPr lang="ru-RU" sz="2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50" name="Text Box 20"/>
          <p:cNvSpPr txBox="1">
            <a:spLocks noChangeArrowheads="1"/>
          </p:cNvSpPr>
          <p:nvPr/>
        </p:nvSpPr>
        <p:spPr bwMode="auto">
          <a:xfrm>
            <a:off x="931863" y="4981575"/>
            <a:ext cx="223202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cs typeface="Arial" charset="0"/>
              </a:rPr>
              <a:t>S=ab=a</a:t>
            </a:r>
            <a:r>
              <a:rPr lang="en-US" sz="2800" b="1" baseline="30000">
                <a:solidFill>
                  <a:srgbClr val="000000"/>
                </a:solidFill>
                <a:cs typeface="Arial" charset="0"/>
              </a:rPr>
              <a:t>2</a:t>
            </a:r>
          </a:p>
          <a:p>
            <a:r>
              <a:rPr lang="en-US" sz="2800" b="1">
                <a:solidFill>
                  <a:srgbClr val="000000"/>
                </a:solidFill>
                <a:cs typeface="Arial" charset="0"/>
              </a:rPr>
              <a:t>S=(d</a:t>
            </a:r>
            <a:r>
              <a:rPr lang="en-US" sz="2800" b="1" baseline="-25000">
                <a:solidFill>
                  <a:srgbClr val="000000"/>
                </a:solidFill>
                <a:cs typeface="Arial" charset="0"/>
              </a:rPr>
              <a:t>1</a:t>
            </a:r>
            <a:r>
              <a:rPr lang="ru-RU" sz="2800" b="1" baseline="-2500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d</a:t>
            </a:r>
            <a:r>
              <a:rPr lang="ru-RU" sz="2800" b="1" baseline="-2500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)/2</a:t>
            </a:r>
          </a:p>
          <a:p>
            <a:endParaRPr lang="ru-RU" b="1">
              <a:solidFill>
                <a:srgbClr val="000000"/>
              </a:solidFill>
              <a:cs typeface="Arial" charset="0"/>
            </a:endParaRPr>
          </a:p>
          <a:p>
            <a:endParaRPr lang="ru-RU" b="1">
              <a:solidFill>
                <a:srgbClr val="000000"/>
              </a:solidFill>
              <a:cs typeface="Arial" charset="0"/>
            </a:endParaRPr>
          </a:p>
          <a:p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51" name="AutoShap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4163" y="6062663"/>
            <a:ext cx="793750" cy="431800"/>
          </a:xfrm>
          <a:prstGeom prst="actionButtonBackPrevious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14352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94713" y="6062663"/>
            <a:ext cx="358775" cy="404812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14353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57188" y="230188"/>
            <a:ext cx="358775" cy="360362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25146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cs typeface="Arial" charset="0"/>
              </a:rPr>
              <a:t>P</a:t>
            </a:r>
            <a:endParaRPr lang="ru-RU" sz="2800">
              <a:cs typeface="Arial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15364" name="WordArt 12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3744912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Трапеция</a:t>
            </a:r>
          </a:p>
        </p:txBody>
      </p:sp>
      <p:cxnSp>
        <p:nvCxnSpPr>
          <p:cNvPr id="15365" name="AutoShape 13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5366" name="AutoShape 14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5367" name="Line 15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Line 16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17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8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0" y="1385888"/>
            <a:ext cx="4129088" cy="2011362"/>
            <a:chOff x="0" y="873"/>
            <a:chExt cx="2601" cy="1267"/>
          </a:xfrm>
        </p:grpSpPr>
        <p:sp>
          <p:nvSpPr>
            <p:cNvPr id="15397" name="Text Box 20"/>
            <p:cNvSpPr txBox="1">
              <a:spLocks noChangeArrowheads="1"/>
            </p:cNvSpPr>
            <p:nvPr/>
          </p:nvSpPr>
          <p:spPr bwMode="auto">
            <a:xfrm>
              <a:off x="0" y="1850"/>
              <a:ext cx="144" cy="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5398" name="Text Box 21"/>
            <p:cNvSpPr txBox="1">
              <a:spLocks noChangeArrowheads="1"/>
            </p:cNvSpPr>
            <p:nvPr/>
          </p:nvSpPr>
          <p:spPr bwMode="auto">
            <a:xfrm>
              <a:off x="359" y="873"/>
              <a:ext cx="144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5399" name="Text Box 22"/>
            <p:cNvSpPr txBox="1">
              <a:spLocks noChangeArrowheads="1"/>
            </p:cNvSpPr>
            <p:nvPr/>
          </p:nvSpPr>
          <p:spPr bwMode="auto">
            <a:xfrm>
              <a:off x="1798" y="873"/>
              <a:ext cx="144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5400" name="Text Box 23"/>
            <p:cNvSpPr txBox="1">
              <a:spLocks noChangeArrowheads="1"/>
            </p:cNvSpPr>
            <p:nvPr/>
          </p:nvSpPr>
          <p:spPr bwMode="auto">
            <a:xfrm>
              <a:off x="2457" y="1848"/>
              <a:ext cx="145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5401" name="Text Box 24"/>
            <p:cNvSpPr txBox="1">
              <a:spLocks noChangeArrowheads="1"/>
            </p:cNvSpPr>
            <p:nvPr/>
          </p:nvSpPr>
          <p:spPr bwMode="auto">
            <a:xfrm>
              <a:off x="120" y="1401"/>
              <a:ext cx="145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5402" name="Text Box 25"/>
            <p:cNvSpPr txBox="1">
              <a:spLocks noChangeArrowheads="1"/>
            </p:cNvSpPr>
            <p:nvPr/>
          </p:nvSpPr>
          <p:spPr bwMode="auto">
            <a:xfrm>
              <a:off x="2217" y="1416"/>
              <a:ext cx="144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</p:grpSp>
      <p:sp>
        <p:nvSpPr>
          <p:cNvPr id="15372" name="Freeform 26"/>
          <p:cNvSpPr>
            <a:spLocks noChangeArrowheads="1"/>
          </p:cNvSpPr>
          <p:nvPr/>
        </p:nvSpPr>
        <p:spPr bwMode="auto">
          <a:xfrm flipV="1">
            <a:off x="468313" y="1052513"/>
            <a:ext cx="2663825" cy="10080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442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Text Box 27"/>
          <p:cNvSpPr txBox="1">
            <a:spLocks noChangeArrowheads="1"/>
          </p:cNvSpPr>
          <p:nvPr/>
        </p:nvSpPr>
        <p:spPr bwMode="auto">
          <a:xfrm>
            <a:off x="8243888" y="5445125"/>
            <a:ext cx="1841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15374" name="Text Box 28"/>
          <p:cNvSpPr txBox="1">
            <a:spLocks noChangeArrowheads="1"/>
          </p:cNvSpPr>
          <p:nvPr/>
        </p:nvSpPr>
        <p:spPr bwMode="auto">
          <a:xfrm>
            <a:off x="2627313" y="1916113"/>
            <a:ext cx="576262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75" name="Text Box 29"/>
          <p:cNvSpPr txBox="1">
            <a:spLocks noChangeArrowheads="1"/>
          </p:cNvSpPr>
          <p:nvPr/>
        </p:nvSpPr>
        <p:spPr bwMode="auto">
          <a:xfrm>
            <a:off x="684213" y="765175"/>
            <a:ext cx="28733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15376" name="Text Box 30"/>
          <p:cNvSpPr txBox="1">
            <a:spLocks noChangeArrowheads="1"/>
          </p:cNvSpPr>
          <p:nvPr/>
        </p:nvSpPr>
        <p:spPr bwMode="auto">
          <a:xfrm>
            <a:off x="250825" y="1916113"/>
            <a:ext cx="627063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77" name="Text Box 31"/>
          <p:cNvSpPr txBox="1">
            <a:spLocks noChangeArrowheads="1"/>
          </p:cNvSpPr>
          <p:nvPr/>
        </p:nvSpPr>
        <p:spPr bwMode="auto">
          <a:xfrm>
            <a:off x="2411413" y="692150"/>
            <a:ext cx="50482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78" name="Line 32"/>
          <p:cNvSpPr>
            <a:spLocks noChangeShapeType="1"/>
          </p:cNvSpPr>
          <p:nvPr/>
        </p:nvSpPr>
        <p:spPr bwMode="auto">
          <a:xfrm>
            <a:off x="827088" y="1557338"/>
            <a:ext cx="1944687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379" name="Rectangle 33"/>
          <p:cNvSpPr>
            <a:spLocks noChangeArrowheads="1"/>
          </p:cNvSpPr>
          <p:nvPr/>
        </p:nvSpPr>
        <p:spPr bwMode="auto">
          <a:xfrm>
            <a:off x="323850" y="2276475"/>
            <a:ext cx="4176713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ABCD-</a:t>
            </a:r>
            <a:r>
              <a:rPr lang="ru-RU" b="1">
                <a:solidFill>
                  <a:srgbClr val="000000"/>
                </a:solidFill>
              </a:rPr>
              <a:t>трапеция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ru-RU" b="1">
                <a:solidFill>
                  <a:srgbClr val="000000"/>
                </a:solidFill>
              </a:rPr>
              <a:t>:</a:t>
            </a:r>
            <a:r>
              <a:rPr lang="en-US" b="1">
                <a:solidFill>
                  <a:srgbClr val="000000"/>
                </a:solidFill>
              </a:rPr>
              <a:t>AD ||</a:t>
            </a:r>
            <a:r>
              <a:rPr lang="ru-RU" b="1">
                <a:solidFill>
                  <a:srgbClr val="000000"/>
                </a:solidFill>
              </a:rPr>
              <a:t>ВС</a:t>
            </a:r>
          </a:p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02F08"/>
                </a:solidFill>
              </a:rPr>
              <a:t>1.М</a:t>
            </a:r>
            <a:r>
              <a:rPr lang="en-US" b="1">
                <a:solidFill>
                  <a:srgbClr val="F02F08"/>
                </a:solidFill>
              </a:rPr>
              <a:t>N</a:t>
            </a:r>
            <a:r>
              <a:rPr lang="en-US" b="1">
                <a:solidFill>
                  <a:srgbClr val="C00000"/>
                </a:solidFill>
              </a:rPr>
              <a:t>||AD ||</a:t>
            </a:r>
            <a:r>
              <a:rPr lang="ru-RU" b="1">
                <a:solidFill>
                  <a:srgbClr val="C00000"/>
                </a:solidFill>
              </a:rPr>
              <a:t>ВС  </a:t>
            </a:r>
            <a:r>
              <a:rPr lang="ru-RU" b="1">
                <a:solidFill>
                  <a:srgbClr val="000000"/>
                </a:solidFill>
              </a:rPr>
              <a:t>2.М</a:t>
            </a:r>
            <a:r>
              <a:rPr lang="en-US" b="1">
                <a:solidFill>
                  <a:srgbClr val="000000"/>
                </a:solidFill>
              </a:rPr>
              <a:t>N</a:t>
            </a:r>
            <a:r>
              <a:rPr lang="ru-RU" b="1">
                <a:solidFill>
                  <a:srgbClr val="000000"/>
                </a:solidFill>
              </a:rPr>
              <a:t>=</a:t>
            </a:r>
            <a:r>
              <a:rPr lang="en-US" b="1">
                <a:solidFill>
                  <a:srgbClr val="000000"/>
                </a:solidFill>
              </a:rPr>
              <a:t>1/2 </a:t>
            </a:r>
            <a:r>
              <a:rPr lang="ru-RU" b="1">
                <a:solidFill>
                  <a:srgbClr val="000000"/>
                </a:solidFill>
              </a:rPr>
              <a:t>(А</a:t>
            </a:r>
            <a:r>
              <a:rPr lang="en-US" b="1">
                <a:solidFill>
                  <a:srgbClr val="000000"/>
                </a:solidFill>
              </a:rPr>
              <a:t>D+BC)</a:t>
            </a:r>
          </a:p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М</a:t>
            </a:r>
            <a:r>
              <a:rPr lang="en-US" b="1">
                <a:solidFill>
                  <a:srgbClr val="000000"/>
                </a:solidFill>
              </a:rPr>
              <a:t>N-</a:t>
            </a:r>
            <a:r>
              <a:rPr lang="ru-RU" b="1">
                <a:solidFill>
                  <a:srgbClr val="000000"/>
                </a:solidFill>
              </a:rPr>
              <a:t>средняя линия трапеции</a:t>
            </a:r>
          </a:p>
        </p:txBody>
      </p:sp>
      <p:sp>
        <p:nvSpPr>
          <p:cNvPr id="15380" name="Text Box 34"/>
          <p:cNvSpPr txBox="1">
            <a:spLocks noChangeArrowheads="1"/>
          </p:cNvSpPr>
          <p:nvPr/>
        </p:nvSpPr>
        <p:spPr bwMode="auto">
          <a:xfrm flipH="1">
            <a:off x="2771775" y="1341438"/>
            <a:ext cx="16875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N</a:t>
            </a:r>
          </a:p>
        </p:txBody>
      </p:sp>
      <p:sp>
        <p:nvSpPr>
          <p:cNvPr id="15381" name="Text Box 35"/>
          <p:cNvSpPr txBox="1">
            <a:spLocks noChangeArrowheads="1"/>
          </p:cNvSpPr>
          <p:nvPr/>
        </p:nvSpPr>
        <p:spPr bwMode="auto">
          <a:xfrm>
            <a:off x="395288" y="1268413"/>
            <a:ext cx="431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cs typeface="Arial" charset="0"/>
              </a:rPr>
              <a:t>М</a:t>
            </a:r>
          </a:p>
        </p:txBody>
      </p:sp>
      <p:sp>
        <p:nvSpPr>
          <p:cNvPr id="15382" name="Text Box 36"/>
          <p:cNvSpPr txBox="1">
            <a:spLocks noChangeArrowheads="1"/>
          </p:cNvSpPr>
          <p:nvPr/>
        </p:nvSpPr>
        <p:spPr bwMode="auto">
          <a:xfrm>
            <a:off x="6588125" y="476250"/>
            <a:ext cx="21145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Равнобедренная</a:t>
            </a:r>
          </a:p>
        </p:txBody>
      </p:sp>
      <p:sp>
        <p:nvSpPr>
          <p:cNvPr id="15383" name="Text Box 37"/>
          <p:cNvSpPr txBox="1">
            <a:spLocks noChangeArrowheads="1"/>
          </p:cNvSpPr>
          <p:nvPr/>
        </p:nvSpPr>
        <p:spPr bwMode="auto">
          <a:xfrm>
            <a:off x="4932363" y="1125538"/>
            <a:ext cx="4211637" cy="283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00"/>
              </a:solidFill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00000"/>
                </a:solidFill>
                <a:cs typeface="Arial" charset="0"/>
              </a:rPr>
              <a:t>1.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Углы при основании равны.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00000"/>
                </a:solidFill>
                <a:cs typeface="Arial" charset="0"/>
              </a:rPr>
              <a:t>2.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Боковые стороны равны.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00000"/>
                </a:solidFill>
                <a:cs typeface="Arial" charset="0"/>
              </a:rPr>
              <a:t>3.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Диагонали равны.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664D"/>
                </a:solidFill>
                <a:cs typeface="Arial" charset="0"/>
              </a:rPr>
              <a:t>4.Проекции боковой стороны на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664D"/>
                </a:solidFill>
                <a:cs typeface="Arial" charset="0"/>
              </a:rPr>
              <a:t>основоние равна полуразности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664D"/>
                </a:solidFill>
                <a:cs typeface="Arial" charset="0"/>
              </a:rPr>
              <a:t>оснований.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00000"/>
                </a:solidFill>
                <a:cs typeface="Arial" charset="0"/>
              </a:rPr>
              <a:t>5.Проекция диогонали на основание  равна полусумме  оснований.</a:t>
            </a:r>
          </a:p>
        </p:txBody>
      </p:sp>
      <p:sp>
        <p:nvSpPr>
          <p:cNvPr id="15384" name="Freeform 39"/>
          <p:cNvSpPr>
            <a:spLocks noChangeArrowheads="1"/>
          </p:cNvSpPr>
          <p:nvPr/>
        </p:nvSpPr>
        <p:spPr bwMode="auto">
          <a:xfrm>
            <a:off x="4787900" y="4221163"/>
            <a:ext cx="2016125" cy="576262"/>
          </a:xfrm>
          <a:custGeom>
            <a:avLst/>
            <a:gdLst>
              <a:gd name="T0" fmla="*/ 2147483647 w 3994"/>
              <a:gd name="T1" fmla="*/ 2147483647 h 1807"/>
              <a:gd name="T2" fmla="*/ 2147483647 w 3994"/>
              <a:gd name="T3" fmla="*/ 2147483647 h 1807"/>
              <a:gd name="T4" fmla="*/ 2147483647 w 3994"/>
              <a:gd name="T5" fmla="*/ 0 h 1807"/>
              <a:gd name="T6" fmla="*/ 2147483647 w 3994"/>
              <a:gd name="T7" fmla="*/ 2147483647 h 1807"/>
              <a:gd name="T8" fmla="*/ 0 w 3994"/>
              <a:gd name="T9" fmla="*/ 2147483647 h 18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94"/>
              <a:gd name="T16" fmla="*/ 0 h 1807"/>
              <a:gd name="T17" fmla="*/ 3994 w 3994"/>
              <a:gd name="T18" fmla="*/ 1807 h 18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94" h="1807">
                <a:moveTo>
                  <a:pt x="17" y="1807"/>
                </a:moveTo>
                <a:lnTo>
                  <a:pt x="3994" y="1795"/>
                </a:lnTo>
                <a:lnTo>
                  <a:pt x="3986" y="0"/>
                </a:lnTo>
                <a:lnTo>
                  <a:pt x="1931" y="29"/>
                </a:lnTo>
                <a:lnTo>
                  <a:pt x="0" y="1807"/>
                </a:lnTo>
              </a:path>
            </a:pathLst>
          </a:custGeom>
          <a:noFill/>
          <a:ln w="4428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5" name="Text Box 40"/>
          <p:cNvSpPr txBox="1">
            <a:spLocks noChangeArrowheads="1"/>
          </p:cNvSpPr>
          <p:nvPr/>
        </p:nvSpPr>
        <p:spPr bwMode="auto">
          <a:xfrm>
            <a:off x="6870700" y="4221163"/>
            <a:ext cx="22733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Прямоугольная</a:t>
            </a:r>
          </a:p>
        </p:txBody>
      </p:sp>
      <p:sp>
        <p:nvSpPr>
          <p:cNvPr id="15386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7" name="Rectangle 42"/>
          <p:cNvSpPr>
            <a:spLocks noChangeArrowheads="1"/>
          </p:cNvSpPr>
          <p:nvPr/>
        </p:nvSpPr>
        <p:spPr bwMode="auto">
          <a:xfrm>
            <a:off x="0" y="987425"/>
            <a:ext cx="1841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8" name="Text Box 43"/>
          <p:cNvSpPr txBox="1">
            <a:spLocks noChangeArrowheads="1"/>
          </p:cNvSpPr>
          <p:nvPr/>
        </p:nvSpPr>
        <p:spPr bwMode="auto">
          <a:xfrm>
            <a:off x="250825" y="3500438"/>
            <a:ext cx="4249738" cy="283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32946A"/>
                </a:solidFill>
                <a:cs typeface="Arial" charset="0"/>
              </a:rPr>
              <a:t>2.Точка пересечения диагоналей трапеции, точки пересечения продолжения боковых сторон и середины оснований лежат на одной прямой.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C00000"/>
              </a:solidFill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00"/>
                </a:solidFill>
                <a:cs typeface="Arial" charset="0"/>
              </a:rPr>
              <a:t>3.Отрезок соединяющий середины диагоналей  трапеции равен полуразности оснований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89" name="Text Box 44"/>
          <p:cNvSpPr txBox="1">
            <a:spLocks noChangeArrowheads="1"/>
          </p:cNvSpPr>
          <p:nvPr/>
        </p:nvSpPr>
        <p:spPr bwMode="auto">
          <a:xfrm>
            <a:off x="5292725" y="1412875"/>
            <a:ext cx="184150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15390" name="Freeform 45"/>
          <p:cNvSpPr>
            <a:spLocks noChangeArrowheads="1"/>
          </p:cNvSpPr>
          <p:nvPr/>
        </p:nvSpPr>
        <p:spPr bwMode="auto">
          <a:xfrm flipV="1">
            <a:off x="4716463" y="333375"/>
            <a:ext cx="1871662" cy="9350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442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1" name="Line 46"/>
          <p:cNvSpPr>
            <a:spLocks noChangeShapeType="1"/>
          </p:cNvSpPr>
          <p:nvPr/>
        </p:nvSpPr>
        <p:spPr bwMode="auto">
          <a:xfrm>
            <a:off x="4859338" y="765175"/>
            <a:ext cx="217487" cy="1428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392" name="Line 47"/>
          <p:cNvSpPr>
            <a:spLocks noChangeShapeType="1"/>
          </p:cNvSpPr>
          <p:nvPr/>
        </p:nvSpPr>
        <p:spPr bwMode="auto">
          <a:xfrm flipV="1">
            <a:off x="6227763" y="688975"/>
            <a:ext cx="215900" cy="777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graphicFrame>
        <p:nvGraphicFramePr>
          <p:cNvPr id="15393" name="Object 48"/>
          <p:cNvGraphicFramePr>
            <a:graphicFrameLocks noChangeAspect="1"/>
          </p:cNvGraphicFramePr>
          <p:nvPr/>
        </p:nvGraphicFramePr>
        <p:xfrm>
          <a:off x="4716463" y="5013325"/>
          <a:ext cx="2736850" cy="865188"/>
        </p:xfrm>
        <a:graphic>
          <a:graphicData uri="http://schemas.openxmlformats.org/presentationml/2006/ole">
            <p:oleObj spid="_x0000_s15393" r:id="rId3" imgW="457193" imgH="378025" progId="">
              <p:embed/>
            </p:oleObj>
          </a:graphicData>
        </a:graphic>
      </p:graphicFrame>
      <p:sp>
        <p:nvSpPr>
          <p:cNvPr id="15394" name="AutoShape 4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5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6" name="AutoShape 4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0" y="765175"/>
            <a:ext cx="360363" cy="360363"/>
          </a:xfrm>
          <a:prstGeom prst="actionButtonBackPrevious">
            <a:avLst/>
          </a:prstGeom>
          <a:solidFill>
            <a:srgbClr val="FFFF00"/>
          </a:solidFill>
          <a:ln w="9360">
            <a:solidFill>
              <a:srgbClr val="8F985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cxnSp>
        <p:nvCxnSpPr>
          <p:cNvPr id="16387" name="AutoShape 8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6388" name="AutoShape 9"/>
          <p:cNvCxnSpPr>
            <a:cxnSpLocks noChangeShapeType="1"/>
          </p:cNvCxnSpPr>
          <p:nvPr/>
        </p:nvCxnSpPr>
        <p:spPr bwMode="auto">
          <a:xfrm>
            <a:off x="839788" y="5183188"/>
            <a:ext cx="158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6389" name="Line 10"/>
          <p:cNvSpPr>
            <a:spLocks noChangeShapeType="1"/>
          </p:cNvSpPr>
          <p:nvPr/>
        </p:nvSpPr>
        <p:spPr bwMode="auto">
          <a:xfrm>
            <a:off x="1066800" y="4800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11"/>
          <p:cNvSpPr>
            <a:spLocks noChangeShapeType="1"/>
          </p:cNvSpPr>
          <p:nvPr/>
        </p:nvSpPr>
        <p:spPr bwMode="auto">
          <a:xfrm>
            <a:off x="54864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12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3"/>
          <p:cNvSpPr>
            <a:spLocks noChangeShapeType="1"/>
          </p:cNvSpPr>
          <p:nvPr/>
        </p:nvSpPr>
        <p:spPr bwMode="auto">
          <a:xfrm>
            <a:off x="5410200" y="3657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WordArt 24"/>
          <p:cNvSpPr>
            <a:spLocks noChangeArrowheads="1" noChangeShapeType="1" noTextEdit="1"/>
          </p:cNvSpPr>
          <p:nvPr/>
        </p:nvSpPr>
        <p:spPr bwMode="auto">
          <a:xfrm>
            <a:off x="1101725" y="120650"/>
            <a:ext cx="374491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Треугольник</a:t>
            </a:r>
          </a:p>
        </p:txBody>
      </p:sp>
      <p:cxnSp>
        <p:nvCxnSpPr>
          <p:cNvPr id="16394" name="AutoShape 25"/>
          <p:cNvCxnSpPr>
            <a:cxnSpLocks noChangeShapeType="1"/>
          </p:cNvCxnSpPr>
          <p:nvPr/>
        </p:nvCxnSpPr>
        <p:spPr bwMode="auto">
          <a:xfrm>
            <a:off x="1114425" y="5114925"/>
            <a:ext cx="1588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6395" name="AutoShape 26"/>
          <p:cNvCxnSpPr>
            <a:cxnSpLocks noChangeShapeType="1"/>
          </p:cNvCxnSpPr>
          <p:nvPr/>
        </p:nvCxnSpPr>
        <p:spPr bwMode="auto">
          <a:xfrm>
            <a:off x="1114425" y="5114925"/>
            <a:ext cx="1588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6396" name="Line 27"/>
          <p:cNvSpPr>
            <a:spLocks noChangeShapeType="1"/>
          </p:cNvSpPr>
          <p:nvPr/>
        </p:nvSpPr>
        <p:spPr bwMode="auto">
          <a:xfrm>
            <a:off x="1341438" y="4732338"/>
            <a:ext cx="15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28"/>
          <p:cNvSpPr>
            <a:spLocks noChangeShapeType="1"/>
          </p:cNvSpPr>
          <p:nvPr/>
        </p:nvSpPr>
        <p:spPr bwMode="auto">
          <a:xfrm>
            <a:off x="5761038" y="3589338"/>
            <a:ext cx="15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29"/>
          <p:cNvSpPr>
            <a:spLocks noChangeShapeType="1"/>
          </p:cNvSpPr>
          <p:nvPr/>
        </p:nvSpPr>
        <p:spPr bwMode="auto">
          <a:xfrm>
            <a:off x="5684838" y="3589338"/>
            <a:ext cx="15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30"/>
          <p:cNvSpPr>
            <a:spLocks noChangeShapeType="1"/>
          </p:cNvSpPr>
          <p:nvPr/>
        </p:nvSpPr>
        <p:spPr bwMode="auto">
          <a:xfrm>
            <a:off x="5684838" y="3589338"/>
            <a:ext cx="15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274638" y="1317625"/>
            <a:ext cx="4129087" cy="2011363"/>
            <a:chOff x="173" y="830"/>
            <a:chExt cx="2601" cy="1267"/>
          </a:xfrm>
        </p:grpSpPr>
        <p:sp>
          <p:nvSpPr>
            <p:cNvPr id="16431" name="Text Box 32"/>
            <p:cNvSpPr txBox="1">
              <a:spLocks noChangeArrowheads="1"/>
            </p:cNvSpPr>
            <p:nvPr/>
          </p:nvSpPr>
          <p:spPr bwMode="auto">
            <a:xfrm>
              <a:off x="173" y="1807"/>
              <a:ext cx="144" cy="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6432" name="Text Box 33"/>
            <p:cNvSpPr txBox="1">
              <a:spLocks noChangeArrowheads="1"/>
            </p:cNvSpPr>
            <p:nvPr/>
          </p:nvSpPr>
          <p:spPr bwMode="auto">
            <a:xfrm>
              <a:off x="532" y="830"/>
              <a:ext cx="144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6433" name="Text Box 34"/>
            <p:cNvSpPr txBox="1">
              <a:spLocks noChangeArrowheads="1"/>
            </p:cNvSpPr>
            <p:nvPr/>
          </p:nvSpPr>
          <p:spPr bwMode="auto">
            <a:xfrm>
              <a:off x="1971" y="830"/>
              <a:ext cx="144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6434" name="Text Box 35"/>
            <p:cNvSpPr txBox="1">
              <a:spLocks noChangeArrowheads="1"/>
            </p:cNvSpPr>
            <p:nvPr/>
          </p:nvSpPr>
          <p:spPr bwMode="auto">
            <a:xfrm>
              <a:off x="2630" y="1805"/>
              <a:ext cx="145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6435" name="Text Box 36"/>
            <p:cNvSpPr txBox="1">
              <a:spLocks noChangeArrowheads="1"/>
            </p:cNvSpPr>
            <p:nvPr/>
          </p:nvSpPr>
          <p:spPr bwMode="auto">
            <a:xfrm>
              <a:off x="293" y="1358"/>
              <a:ext cx="145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6436" name="Text Box 37"/>
            <p:cNvSpPr txBox="1">
              <a:spLocks noChangeArrowheads="1"/>
            </p:cNvSpPr>
            <p:nvPr/>
          </p:nvSpPr>
          <p:spPr bwMode="auto">
            <a:xfrm>
              <a:off x="2390" y="1373"/>
              <a:ext cx="144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</p:grpSp>
      <p:sp>
        <p:nvSpPr>
          <p:cNvPr id="16401" name="Text Box 38"/>
          <p:cNvSpPr txBox="1">
            <a:spLocks noChangeArrowheads="1"/>
          </p:cNvSpPr>
          <p:nvPr/>
        </p:nvSpPr>
        <p:spPr bwMode="auto">
          <a:xfrm>
            <a:off x="8518525" y="5376863"/>
            <a:ext cx="184150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16402" name="Text Box 39"/>
          <p:cNvSpPr txBox="1">
            <a:spLocks noChangeArrowheads="1"/>
          </p:cNvSpPr>
          <p:nvPr/>
        </p:nvSpPr>
        <p:spPr bwMode="auto">
          <a:xfrm>
            <a:off x="2901950" y="1847850"/>
            <a:ext cx="576263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403" name="Text Box 40"/>
          <p:cNvSpPr txBox="1">
            <a:spLocks noChangeArrowheads="1"/>
          </p:cNvSpPr>
          <p:nvPr/>
        </p:nvSpPr>
        <p:spPr bwMode="auto">
          <a:xfrm>
            <a:off x="1619250" y="692150"/>
            <a:ext cx="2873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16404" name="Text Box 41"/>
          <p:cNvSpPr txBox="1">
            <a:spLocks noChangeArrowheads="1"/>
          </p:cNvSpPr>
          <p:nvPr/>
        </p:nvSpPr>
        <p:spPr bwMode="auto">
          <a:xfrm>
            <a:off x="2916238" y="2420938"/>
            <a:ext cx="50482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405" name="Rectangle 42"/>
          <p:cNvSpPr>
            <a:spLocks noChangeArrowheads="1"/>
          </p:cNvSpPr>
          <p:nvPr/>
        </p:nvSpPr>
        <p:spPr bwMode="auto">
          <a:xfrm>
            <a:off x="539750" y="3357563"/>
            <a:ext cx="4176713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ABC-</a:t>
            </a:r>
            <a:r>
              <a:rPr lang="ru-RU" b="1">
                <a:solidFill>
                  <a:srgbClr val="000000"/>
                </a:solidFill>
              </a:rPr>
              <a:t>треугольник</a:t>
            </a:r>
          </a:p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02F08"/>
                </a:solidFill>
              </a:rPr>
              <a:t>1.М</a:t>
            </a:r>
            <a:r>
              <a:rPr lang="en-US" b="1">
                <a:solidFill>
                  <a:srgbClr val="F02F08"/>
                </a:solidFill>
              </a:rPr>
              <a:t>N</a:t>
            </a:r>
            <a:r>
              <a:rPr lang="en-US" b="1">
                <a:solidFill>
                  <a:srgbClr val="C00000"/>
                </a:solidFill>
              </a:rPr>
              <a:t>||A</a:t>
            </a:r>
            <a:r>
              <a:rPr lang="ru-RU" b="1">
                <a:solidFill>
                  <a:srgbClr val="C00000"/>
                </a:solidFill>
              </a:rPr>
              <a:t>С  </a:t>
            </a:r>
            <a:r>
              <a:rPr lang="ru-RU" b="1">
                <a:solidFill>
                  <a:srgbClr val="000000"/>
                </a:solidFill>
              </a:rPr>
              <a:t>2.М</a:t>
            </a:r>
            <a:r>
              <a:rPr lang="en-US" b="1">
                <a:solidFill>
                  <a:srgbClr val="000000"/>
                </a:solidFill>
              </a:rPr>
              <a:t>N</a:t>
            </a:r>
            <a:r>
              <a:rPr lang="ru-RU" b="1">
                <a:solidFill>
                  <a:srgbClr val="000000"/>
                </a:solidFill>
              </a:rPr>
              <a:t>=</a:t>
            </a:r>
            <a:r>
              <a:rPr lang="en-US" b="1">
                <a:solidFill>
                  <a:srgbClr val="000000"/>
                </a:solidFill>
              </a:rPr>
              <a:t>1/2 </a:t>
            </a:r>
            <a:r>
              <a:rPr lang="ru-RU" b="1">
                <a:solidFill>
                  <a:srgbClr val="000000"/>
                </a:solidFill>
              </a:rPr>
              <a:t>АС</a:t>
            </a:r>
          </a:p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М</a:t>
            </a:r>
            <a:r>
              <a:rPr lang="en-US" b="1">
                <a:solidFill>
                  <a:srgbClr val="000000"/>
                </a:solidFill>
              </a:rPr>
              <a:t>N-</a:t>
            </a:r>
            <a:r>
              <a:rPr lang="ru-RU" b="1">
                <a:solidFill>
                  <a:srgbClr val="000000"/>
                </a:solidFill>
              </a:rPr>
              <a:t>средняя линия .</a:t>
            </a:r>
          </a:p>
        </p:txBody>
      </p:sp>
      <p:sp>
        <p:nvSpPr>
          <p:cNvPr id="16406" name="Text Box 43"/>
          <p:cNvSpPr txBox="1">
            <a:spLocks noChangeArrowheads="1"/>
          </p:cNvSpPr>
          <p:nvPr/>
        </p:nvSpPr>
        <p:spPr bwMode="auto">
          <a:xfrm flipH="1">
            <a:off x="2411413" y="1700213"/>
            <a:ext cx="5889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N</a:t>
            </a:r>
          </a:p>
        </p:txBody>
      </p:sp>
      <p:sp>
        <p:nvSpPr>
          <p:cNvPr id="16407" name="Text Box 44"/>
          <p:cNvSpPr txBox="1">
            <a:spLocks noChangeArrowheads="1"/>
          </p:cNvSpPr>
          <p:nvPr/>
        </p:nvSpPr>
        <p:spPr bwMode="auto">
          <a:xfrm>
            <a:off x="323850" y="2565400"/>
            <a:ext cx="77787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  <a:cs typeface="Arial" charset="0"/>
              </a:rPr>
              <a:t>А</a:t>
            </a:r>
          </a:p>
        </p:txBody>
      </p:sp>
      <p:sp>
        <p:nvSpPr>
          <p:cNvPr id="16408" name="Text Box 45"/>
          <p:cNvSpPr txBox="1">
            <a:spLocks noChangeArrowheads="1"/>
          </p:cNvSpPr>
          <p:nvPr/>
        </p:nvSpPr>
        <p:spPr bwMode="auto">
          <a:xfrm>
            <a:off x="6588125" y="407988"/>
            <a:ext cx="23891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Равнобедренный</a:t>
            </a:r>
          </a:p>
        </p:txBody>
      </p:sp>
      <p:sp>
        <p:nvSpPr>
          <p:cNvPr id="16409" name="Text Box 46"/>
          <p:cNvSpPr txBox="1">
            <a:spLocks noChangeArrowheads="1"/>
          </p:cNvSpPr>
          <p:nvPr/>
        </p:nvSpPr>
        <p:spPr bwMode="auto">
          <a:xfrm>
            <a:off x="5207000" y="1412875"/>
            <a:ext cx="4211638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00"/>
              </a:solidFill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00000"/>
                </a:solidFill>
                <a:cs typeface="Arial" charset="0"/>
              </a:rPr>
              <a:t>1.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Углы при основании равны.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00000"/>
                </a:solidFill>
                <a:cs typeface="Arial" charset="0"/>
              </a:rPr>
              <a:t>2.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Боковые стороны равны.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00000"/>
                </a:solidFill>
                <a:cs typeface="Arial" charset="0"/>
              </a:rPr>
              <a:t>3.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Высота - медиана и оснований.</a:t>
            </a:r>
          </a:p>
        </p:txBody>
      </p:sp>
      <p:sp>
        <p:nvSpPr>
          <p:cNvPr id="16410" name="Text Box 48"/>
          <p:cNvSpPr txBox="1">
            <a:spLocks noChangeArrowheads="1"/>
          </p:cNvSpPr>
          <p:nvPr/>
        </p:nvSpPr>
        <p:spPr bwMode="auto">
          <a:xfrm>
            <a:off x="6516688" y="2781300"/>
            <a:ext cx="24479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Прямоугольный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треугольник</a:t>
            </a:r>
          </a:p>
        </p:txBody>
      </p:sp>
      <p:sp>
        <p:nvSpPr>
          <p:cNvPr id="16411" name="Rectangle 49"/>
          <p:cNvSpPr>
            <a:spLocks noChangeArrowheads="1"/>
          </p:cNvSpPr>
          <p:nvPr/>
        </p:nvSpPr>
        <p:spPr bwMode="auto">
          <a:xfrm>
            <a:off x="274638" y="-68263"/>
            <a:ext cx="9144000" cy="457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2" name="Rectangle 50"/>
          <p:cNvSpPr>
            <a:spLocks noChangeArrowheads="1"/>
          </p:cNvSpPr>
          <p:nvPr/>
        </p:nvSpPr>
        <p:spPr bwMode="auto">
          <a:xfrm>
            <a:off x="274638" y="919163"/>
            <a:ext cx="1841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3" name="Text Box 51"/>
          <p:cNvSpPr txBox="1">
            <a:spLocks noChangeArrowheads="1"/>
          </p:cNvSpPr>
          <p:nvPr/>
        </p:nvSpPr>
        <p:spPr bwMode="auto">
          <a:xfrm>
            <a:off x="5567363" y="1344613"/>
            <a:ext cx="184150" cy="36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16414" name="Line 52"/>
          <p:cNvSpPr>
            <a:spLocks noChangeShapeType="1"/>
          </p:cNvSpPr>
          <p:nvPr/>
        </p:nvSpPr>
        <p:spPr bwMode="auto">
          <a:xfrm>
            <a:off x="5364163" y="981075"/>
            <a:ext cx="217487" cy="1428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6415" name="Line 53"/>
          <p:cNvSpPr>
            <a:spLocks noChangeShapeType="1"/>
          </p:cNvSpPr>
          <p:nvPr/>
        </p:nvSpPr>
        <p:spPr bwMode="auto">
          <a:xfrm flipV="1">
            <a:off x="6372225" y="977900"/>
            <a:ext cx="215900" cy="777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graphicFrame>
        <p:nvGraphicFramePr>
          <p:cNvPr id="16416" name="Object 54"/>
          <p:cNvGraphicFramePr>
            <a:graphicFrameLocks noChangeAspect="1"/>
          </p:cNvGraphicFramePr>
          <p:nvPr/>
        </p:nvGraphicFramePr>
        <p:xfrm>
          <a:off x="458788" y="4559300"/>
          <a:ext cx="1627187" cy="865188"/>
        </p:xfrm>
        <a:graphic>
          <a:graphicData uri="http://schemas.openxmlformats.org/presentationml/2006/ole">
            <p:oleObj spid="_x0000_s16416" r:id="rId3" imgW="457193" imgH="378025" progId="Equation.3">
              <p:embed/>
            </p:oleObj>
          </a:graphicData>
        </a:graphic>
      </p:graphicFrame>
      <p:sp>
        <p:nvSpPr>
          <p:cNvPr id="16417" name="AutoShape 57"/>
          <p:cNvSpPr>
            <a:spLocks noChangeArrowheads="1"/>
          </p:cNvSpPr>
          <p:nvPr/>
        </p:nvSpPr>
        <p:spPr bwMode="auto">
          <a:xfrm>
            <a:off x="684213" y="1125538"/>
            <a:ext cx="2232025" cy="1655762"/>
          </a:xfrm>
          <a:prstGeom prst="triangle">
            <a:avLst>
              <a:gd name="adj" fmla="val 50000"/>
            </a:avLst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8" name="Line 58"/>
          <p:cNvSpPr>
            <a:spLocks noChangeShapeType="1"/>
          </p:cNvSpPr>
          <p:nvPr/>
        </p:nvSpPr>
        <p:spPr bwMode="auto">
          <a:xfrm>
            <a:off x="1241425" y="1952625"/>
            <a:ext cx="1116013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6419" name="Text Box 59"/>
          <p:cNvSpPr txBox="1">
            <a:spLocks noChangeArrowheads="1"/>
          </p:cNvSpPr>
          <p:nvPr/>
        </p:nvSpPr>
        <p:spPr bwMode="auto">
          <a:xfrm>
            <a:off x="828675" y="1700213"/>
            <a:ext cx="3746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cs typeface="Arial" charset="0"/>
              </a:rPr>
              <a:t>М</a:t>
            </a:r>
          </a:p>
        </p:txBody>
      </p:sp>
      <p:sp>
        <p:nvSpPr>
          <p:cNvPr id="16420" name="AutoShape 60"/>
          <p:cNvSpPr>
            <a:spLocks noChangeArrowheads="1"/>
          </p:cNvSpPr>
          <p:nvPr/>
        </p:nvSpPr>
        <p:spPr bwMode="auto">
          <a:xfrm>
            <a:off x="5003800" y="260350"/>
            <a:ext cx="2016125" cy="1368425"/>
          </a:xfrm>
          <a:prstGeom prst="triangle">
            <a:avLst>
              <a:gd name="adj" fmla="val 47588"/>
            </a:avLst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21" name="Freeform 61"/>
          <p:cNvSpPr>
            <a:spLocks noChangeArrowheads="1"/>
          </p:cNvSpPr>
          <p:nvPr/>
        </p:nvSpPr>
        <p:spPr bwMode="auto">
          <a:xfrm rot="7800000">
            <a:off x="5350669" y="2890044"/>
            <a:ext cx="339725" cy="112713"/>
          </a:xfrm>
          <a:custGeom>
            <a:avLst/>
            <a:gdLst>
              <a:gd name="T0" fmla="*/ 0 w 455"/>
              <a:gd name="T1" fmla="*/ 2147483647 h 331"/>
              <a:gd name="T2" fmla="*/ 2147483647 w 455"/>
              <a:gd name="T3" fmla="*/ 2147483647 h 331"/>
              <a:gd name="T4" fmla="*/ 2147483647 w 455"/>
              <a:gd name="T5" fmla="*/ 2147483647 h 331"/>
              <a:gd name="T6" fmla="*/ 2147483647 w 455"/>
              <a:gd name="T7" fmla="*/ 2147483647 h 331"/>
              <a:gd name="T8" fmla="*/ 2147483647 w 455"/>
              <a:gd name="T9" fmla="*/ 2147483647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"/>
              <a:gd name="T16" fmla="*/ 0 h 331"/>
              <a:gd name="T17" fmla="*/ 455 w 455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422" name="Object 63"/>
          <p:cNvGraphicFramePr>
            <a:graphicFrameLocks noChangeAspect="1"/>
          </p:cNvGraphicFramePr>
          <p:nvPr/>
        </p:nvGraphicFramePr>
        <p:xfrm>
          <a:off x="5006975" y="5478463"/>
          <a:ext cx="3273425" cy="1146175"/>
        </p:xfrm>
        <a:graphic>
          <a:graphicData uri="http://schemas.openxmlformats.org/presentationml/2006/ole">
            <p:oleObj spid="_x0000_s16422" name="Формула" r:id="rId4" imgW="1002960" imgH="393480" progId="Equation.3">
              <p:embed/>
            </p:oleObj>
          </a:graphicData>
        </a:graphic>
      </p:graphicFrame>
      <p:sp>
        <p:nvSpPr>
          <p:cNvPr id="16423" name="AutoShape 64"/>
          <p:cNvSpPr>
            <a:spLocks noChangeArrowheads="1"/>
          </p:cNvSpPr>
          <p:nvPr/>
        </p:nvSpPr>
        <p:spPr bwMode="auto">
          <a:xfrm>
            <a:off x="5364163" y="2565400"/>
            <a:ext cx="1368425" cy="1511300"/>
          </a:xfrm>
          <a:prstGeom prst="rtTriangle">
            <a:avLst/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24" name="Text Box 65"/>
          <p:cNvSpPr txBox="1">
            <a:spLocks noChangeArrowheads="1"/>
          </p:cNvSpPr>
          <p:nvPr/>
        </p:nvSpPr>
        <p:spPr bwMode="auto">
          <a:xfrm>
            <a:off x="5435600" y="2924175"/>
            <a:ext cx="8651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30°</a:t>
            </a:r>
          </a:p>
        </p:txBody>
      </p:sp>
      <p:sp>
        <p:nvSpPr>
          <p:cNvPr id="16425" name="Line 66"/>
          <p:cNvSpPr>
            <a:spLocks noChangeShapeType="1"/>
          </p:cNvSpPr>
          <p:nvPr/>
        </p:nvSpPr>
        <p:spPr bwMode="auto">
          <a:xfrm>
            <a:off x="1800225" y="1125538"/>
            <a:ext cx="1588" cy="165576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6426" name="Text Box 67"/>
          <p:cNvSpPr txBox="1">
            <a:spLocks noChangeArrowheads="1"/>
          </p:cNvSpPr>
          <p:nvPr/>
        </p:nvSpPr>
        <p:spPr bwMode="auto">
          <a:xfrm>
            <a:off x="2630488" y="5934075"/>
            <a:ext cx="180975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6427" name="Picture 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589588"/>
            <a:ext cx="38195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428" name="Picture 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5229225"/>
            <a:ext cx="1724025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429" name="AutoShape 4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6165850"/>
            <a:ext cx="360362" cy="404813"/>
          </a:xfrm>
          <a:prstGeom prst="actionButtonForwardNex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430" name="Объект 76"/>
          <p:cNvGraphicFramePr>
            <a:graphicFrameLocks noChangeAspect="1"/>
          </p:cNvGraphicFramePr>
          <p:nvPr/>
        </p:nvGraphicFramePr>
        <p:xfrm>
          <a:off x="2514600" y="4559300"/>
          <a:ext cx="2190750" cy="922338"/>
        </p:xfrm>
        <a:graphic>
          <a:graphicData uri="http://schemas.openxmlformats.org/presentationml/2006/ole">
            <p:oleObj spid="_x0000_s16430" name="Формула" r:id="rId7" imgW="774364" imgH="393529" progId="Equation.3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CE4F0"/>
      </a:accent1>
      <a:accent2>
        <a:srgbClr val="8BA5CE"/>
      </a:accent2>
      <a:accent3>
        <a:srgbClr val="FFFFFF"/>
      </a:accent3>
      <a:accent4>
        <a:srgbClr val="000000"/>
      </a:accent4>
      <a:accent5>
        <a:srgbClr val="EBEFF6"/>
      </a:accent5>
      <a:accent6>
        <a:srgbClr val="7D95BA"/>
      </a:accent6>
      <a:hlink>
        <a:srgbClr val="3F598D"/>
      </a:hlink>
      <a:folHlink>
        <a:srgbClr val="4F70B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E4F0"/>
        </a:accent1>
        <a:accent2>
          <a:srgbClr val="8BA5CE"/>
        </a:accent2>
        <a:accent3>
          <a:srgbClr val="FFFFFF"/>
        </a:accent3>
        <a:accent4>
          <a:srgbClr val="000000"/>
        </a:accent4>
        <a:accent5>
          <a:srgbClr val="EBEFF6"/>
        </a:accent5>
        <a:accent6>
          <a:srgbClr val="7D95BA"/>
        </a:accent6>
        <a:hlink>
          <a:srgbClr val="3F598D"/>
        </a:hlink>
        <a:folHlink>
          <a:srgbClr val="4F70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871</Words>
  <Application>Microsoft Office PowerPoint</Application>
  <PresentationFormat>Экран (4:3)</PresentationFormat>
  <Paragraphs>371</Paragraphs>
  <Slides>41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Arial</vt:lpstr>
      <vt:lpstr>Calibri</vt:lpstr>
      <vt:lpstr>Times New Roman</vt:lpstr>
      <vt:lpstr>Georgia</vt:lpstr>
      <vt:lpstr>Default Design</vt:lpstr>
      <vt:lpstr>Специальное оформление</vt:lpstr>
      <vt:lpstr>1_Специальное оформление</vt:lpstr>
      <vt:lpstr>2_Специальное оформление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Book Template</dc:title>
  <dc:creator>Presentation Magazine</dc:creator>
  <cp:lastModifiedBy>re</cp:lastModifiedBy>
  <cp:revision>59</cp:revision>
  <dcterms:created xsi:type="dcterms:W3CDTF">2006-02-27T22:56:03Z</dcterms:created>
  <dcterms:modified xsi:type="dcterms:W3CDTF">2014-05-05T19:50:48Z</dcterms:modified>
</cp:coreProperties>
</file>