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82" r:id="rId10"/>
    <p:sldId id="264" r:id="rId11"/>
    <p:sldId id="276" r:id="rId12"/>
    <p:sldId id="274" r:id="rId13"/>
    <p:sldId id="275" r:id="rId14"/>
    <p:sldId id="277" r:id="rId15"/>
    <p:sldId id="266" r:id="rId16"/>
    <p:sldId id="265" r:id="rId17"/>
    <p:sldId id="267" r:id="rId18"/>
    <p:sldId id="268" r:id="rId19"/>
    <p:sldId id="269" r:id="rId20"/>
    <p:sldId id="270" r:id="rId21"/>
    <p:sldId id="271" r:id="rId22"/>
    <p:sldId id="284" r:id="rId23"/>
    <p:sldId id="272" r:id="rId24"/>
    <p:sldId id="278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10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5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8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9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sp>
          <p:nvSpPr>
            <p:cNvPr id="7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300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450" y="6553200"/>
            <a:ext cx="762000" cy="228600"/>
          </a:xfrm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9D1933FE-4529-4758-869B-0019A1699DC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81740-614F-4B38-BD3A-4D3675C9383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5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DF208-4FF7-41DE-872E-07902C090DF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2FD28-EB02-413A-BD96-DFA3A35108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025" y="6556375"/>
            <a:ext cx="16732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300" y="6556375"/>
            <a:ext cx="16732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275" y="6556375"/>
            <a:ext cx="762000" cy="228600"/>
          </a:xfrm>
        </p:spPr>
        <p:txBody>
          <a:bodyPr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7FF9E6E8-EE5F-4EA7-9C02-404E296F686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3CB2-ABDF-4787-9EBD-5A1005552EA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rtlCol="0" anchor="ctr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3121E-8D35-4014-AB38-6A500F0AD80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4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5CCA2-23B0-4468-9122-196B222744D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3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60860-E514-4998-8C0C-FC3E6BD9DF9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7F449-5D9F-4EF8-8916-94BFE5A1699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4195D-EDBB-4C9D-99DF-890BFFF4238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38400" y="2286000"/>
            <a:ext cx="62484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5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cap="small" baseline="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small" baseline="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cap="small" baseline="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5346A827-F198-4BAB-8CFB-B2E53A9B9AB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89" r:id="rId2"/>
    <p:sldLayoutId id="2147483796" r:id="rId3"/>
    <p:sldLayoutId id="2147483790" r:id="rId4"/>
    <p:sldLayoutId id="2147483791" r:id="rId5"/>
    <p:sldLayoutId id="2147483797" r:id="rId6"/>
    <p:sldLayoutId id="2147483798" r:id="rId7"/>
    <p:sldLayoutId id="2147483792" r:id="rId8"/>
    <p:sldLayoutId id="2147483793" r:id="rId9"/>
    <p:sldLayoutId id="2147483794" r:id="rId10"/>
    <p:sldLayoutId id="214748379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kern="1200" cap="small" spc="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457200" indent="-457200" algn="l" rtl="0" eaLnBrk="0" fontAlgn="base" hangingPunct="0"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ts val="18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eaLnBrk="0" fontAlgn="base" hangingPunct="0">
        <a:spcBef>
          <a:spcPts val="1200"/>
        </a:spcBef>
        <a:spcAft>
          <a:spcPct val="0"/>
        </a:spcAft>
        <a:buClr>
          <a:srgbClr val="9BBB59"/>
        </a:buClr>
        <a:buSzPct val="8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rtl="0" eaLnBrk="0" fontAlgn="base" hangingPunct="0">
        <a:spcBef>
          <a:spcPts val="1200"/>
        </a:spcBef>
        <a:spcAft>
          <a:spcPct val="0"/>
        </a:spcAft>
        <a:buClr>
          <a:srgbClr val="8064A2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rtl="0" eaLnBrk="0" fontAlgn="base" hangingPunct="0">
        <a:spcBef>
          <a:spcPts val="1200"/>
        </a:spcBef>
        <a:spcAft>
          <a:spcPct val="0"/>
        </a:spcAft>
        <a:buClr>
          <a:srgbClr val="4BACC6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ru.wikipedia.org/wiki/%D0%A4%D0%B0%D0%B9%D0%BB:Ob_river_basin.png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31640" y="4653136"/>
            <a:ext cx="7488832" cy="1368152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Татьяна Михайловна Бескоровайная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учитель географии МБОУ «Романовская СОШ»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2014 г.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124075" y="1412875"/>
            <a:ext cx="6769100" cy="187166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Западно-Сибирская</a:t>
            </a:r>
            <a:r>
              <a:rPr lang="ru-RU" dirty="0" smtClean="0"/>
              <a:t> равнина. Природные условия и ресурсы.</a:t>
            </a:r>
            <a:endParaRPr lang="ru-RU" dirty="0"/>
          </a:p>
        </p:txBody>
      </p:sp>
      <p:pic>
        <p:nvPicPr>
          <p:cNvPr id="7172" name="Picture 4" descr="C:\Users\татьяна\Desktop\Рисунки к уроку болота Западной Сибири\350px-Западная_Сибирь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412875"/>
            <a:ext cx="1871662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39750" y="260350"/>
            <a:ext cx="8353425" cy="1296988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sz="4800" dirty="0" smtClean="0"/>
              <a:t>Современные факторы </a:t>
            </a:r>
            <a:r>
              <a:rPr lang="ru-RU" sz="4800" dirty="0" err="1" smtClean="0"/>
              <a:t>рельефообразования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50825" y="1989138"/>
            <a:ext cx="3529013" cy="424815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400" b="1" dirty="0" smtClean="0"/>
              <a:t>1. Глубинное строение</a:t>
            </a:r>
          </a:p>
          <a:p>
            <a:pPr>
              <a:defRPr/>
            </a:pPr>
            <a:r>
              <a:rPr lang="ru-RU" sz="2400" b="1" dirty="0" smtClean="0"/>
              <a:t>2. Деятельность четвертичных ледников</a:t>
            </a:r>
          </a:p>
          <a:p>
            <a:pPr>
              <a:defRPr/>
            </a:pPr>
            <a:r>
              <a:rPr lang="ru-RU" sz="2400" b="1" dirty="0" smtClean="0"/>
              <a:t>3. Реки</a:t>
            </a:r>
          </a:p>
          <a:p>
            <a:pPr>
              <a:defRPr/>
            </a:pPr>
            <a:r>
              <a:rPr lang="ru-RU" sz="2400" b="1" dirty="0" smtClean="0"/>
              <a:t>4. Неотектонические движения.</a:t>
            </a:r>
          </a:p>
          <a:p>
            <a:pPr>
              <a:defRPr/>
            </a:pPr>
            <a:endParaRPr lang="ru-RU" sz="2400" b="1" dirty="0" smtClean="0"/>
          </a:p>
          <a:p>
            <a:pPr>
              <a:defRPr/>
            </a:pPr>
            <a:endParaRPr lang="ru-RU" sz="24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284663" y="5805488"/>
            <a:ext cx="4267200" cy="6477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Рис. 1.Неотектонические движения</a:t>
            </a:r>
            <a:endParaRPr lang="ru-RU" dirty="0"/>
          </a:p>
        </p:txBody>
      </p:sp>
      <p:pic>
        <p:nvPicPr>
          <p:cNvPr id="16389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067175" y="1916113"/>
            <a:ext cx="4826000" cy="3590925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3708400" cy="62960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Современный рельеф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4663" y="188913"/>
            <a:ext cx="4362450" cy="635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38400" y="2292350"/>
            <a:ext cx="2971800" cy="639763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715000" y="2292350"/>
            <a:ext cx="2971800" cy="639763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8437" name="Содержимое 5"/>
          <p:cNvSpPr>
            <a:spLocks noGrp="1"/>
          </p:cNvSpPr>
          <p:nvPr>
            <p:ph sz="quarter" idx="4"/>
          </p:nvPr>
        </p:nvSpPr>
        <p:spPr>
          <a:xfrm>
            <a:off x="5715000" y="3136900"/>
            <a:ext cx="2971800" cy="30019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8438" name="Picture 2" descr="C:\Users\татьяна\Desktop\Рисунки к уроку болота Западной Сибири\Scan0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835150" y="0"/>
            <a:ext cx="2089150" cy="6384925"/>
          </a:xfrm>
          <a:noFill/>
        </p:spPr>
      </p:pic>
      <p:pic>
        <p:nvPicPr>
          <p:cNvPr id="1843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738" y="333375"/>
            <a:ext cx="4176712" cy="608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513" y="5516563"/>
            <a:ext cx="5040312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4438" y="188913"/>
            <a:ext cx="467995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Географическая разминка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Климат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Западно-Сибирской</a:t>
            </a:r>
            <a:r>
              <a:rPr lang="ru-RU" dirty="0" smtClean="0"/>
              <a:t> равнины</a:t>
            </a:r>
            <a:endParaRPr lang="ru-RU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350" y="1844675"/>
            <a:ext cx="6264275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Климатические условия</a:t>
            </a:r>
            <a:endParaRPr lang="ru-RU" dirty="0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47813" y="1125538"/>
            <a:ext cx="7416800" cy="5572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Климатические условия</a:t>
            </a:r>
            <a:endParaRPr lang="ru-RU" dirty="0"/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27088" y="1700213"/>
            <a:ext cx="7870825" cy="49514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Распространение многолетней мерзлоты</a:t>
            </a:r>
            <a:endParaRPr lang="ru-RU" dirty="0"/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58888" y="1844675"/>
            <a:ext cx="7299325" cy="46783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175" y="188913"/>
            <a:ext cx="4691063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dirty="0" smtClean="0"/>
              <a:t>Реки </a:t>
            </a:r>
            <a:endParaRPr lang="ru-RU" dirty="0"/>
          </a:p>
        </p:txBody>
      </p:sp>
      <p:sp>
        <p:nvSpPr>
          <p:cNvPr id="25603" name="Содержимое 6"/>
          <p:cNvSpPr>
            <a:spLocks noGrp="1"/>
          </p:cNvSpPr>
          <p:nvPr>
            <p:ph idx="1"/>
          </p:nvPr>
        </p:nvSpPr>
        <p:spPr>
          <a:xfrm>
            <a:off x="2706688" y="2446338"/>
            <a:ext cx="5715000" cy="353218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65100" y="3032125"/>
            <a:ext cx="1524000" cy="2362200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5605" name="Picture 4" descr="Обь-Иртышский бассейн">
            <a:hlinkClick r:id="rId2" tooltip="Обь-Иртышский бассейн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33375"/>
            <a:ext cx="3455987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" descr="http://honkytonk.users.photofile.ru/photo/honkytonk/115916157/1434900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2500" y="2133600"/>
            <a:ext cx="54356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779838" y="620713"/>
            <a:ext cx="5113337" cy="1584325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3600" b="1" dirty="0" err="1" smtClean="0"/>
              <a:t>Западно-Сибирская</a:t>
            </a:r>
            <a:r>
              <a:rPr lang="ru-RU" sz="3600" b="1" dirty="0" smtClean="0"/>
              <a:t> </a:t>
            </a:r>
            <a:br>
              <a:rPr lang="ru-RU" sz="3600" b="1" dirty="0" smtClean="0"/>
            </a:br>
            <a:r>
              <a:rPr lang="ru-RU" sz="3600" b="1" dirty="0" smtClean="0"/>
              <a:t>равнина</a:t>
            </a:r>
            <a:endParaRPr lang="ru-RU" sz="3600" b="1" dirty="0"/>
          </a:p>
        </p:txBody>
      </p:sp>
      <p:sp>
        <p:nvSpPr>
          <p:cNvPr id="8195" name="AutoShape 2" descr="data:image/jpeg;base64,/9j/4AAQSkZJRgABAQAAAQABAAD/2wCEAAkGBhQSERQUExQWFBQVFhQYGBgXGBUYFxwXGhcVFxYXGBgXHCYfFxokGRQVHy8gIycpLCwsGB4xNTAqNSYrLCkBCQoKDgwOGg8PGiwkHyQsLCwsLCwsLCwsLCwsLCwsLCwsKSwsLCksLCwsLCwpKSksLCwsLCwsLCwsLCwsLCwsLP/AABEIAL4BCgMBIgACEQEDEQH/xAAcAAACAwEBAQEAAAAAAAAAAAADBAACBQEGBwj/xAA5EAABAwIEAwcDAwMEAgMAAAABAAIRAyEEEjFBBVFhEyJxgZGh8DKxwQbR4UJi8QcUFVIjM5LS4v/EABkBAAMBAQEAAAAAAAAAAAAAAAABAgMEBf/EAC0RAAICAQMBBgYCAwAAAAAAAAABAhEhAxIxQQQTIlFhcTKBkaGx0eHwQlLB/9oADAMBAAIRAxEAPwD5Ui4Wjne1pMSQJgk+QGp6ISgMXC1Ee24jwD/aBtOq0NqwHOgyQwtGUOMwHC5iN9Tt4ysZcfE7zba6PjOKVav/ALHl2kk6mBAk6mBzSqzhDbbY2RRRSVoIiiiiAIooiYfDuqODGNLnOMBrQSSeQA1QANExGKfUIL3ueQA0FznOIaNGjMbAck7xT9P1sNl7VmUkAkals6B8fQ48jdZyAIooogCKKKIAiiiiAIooogCKKKIAiiiiAIooogAgw7i0vjugwT1Q1ZtQgEAmDqOa0+DcPa+XvuAYA69eimUtqtjqwfCMBnOZ7HFm0AxPWLwr4vgTwSWDM3x738r0TaEAOBEbRqPLZZvGu1LYaLCZynUEcomR0XItWTn5FbcGAamWMrjcX8d1Z2JBbBF5sfx4ICgXbRnSIjDGv5+zf2QVEDIAooogCKKKIAiiiiAIooogDrRfl1/Nl7Lgj8MKjGYSnXq1oGd7qjaLTH/scCJe2n/bEx1C8YohqwPpFD/UygMUXOoOOHazuspHWrN6rg/WRYTJFiIXgeKV6b61R1Fhp0nOJYwkEtbsCRqlVEAlRFE7wzFUmF3a0hVBAiSWwQb3be4tYhauFwGE7Jz3VWteS/LmktaAJDezAJzu0AdIIEmEwPOqI2Lpta6GOa8AN7zQ8NJyjNGcB2s3gdBCFltO0wkBxRO8H4NVxVVlGiA6o90BsgaAuLjOjQAZKBjcE+jUfTqNLKjHFrmnUEaiyAAqKKIAiiiiAIom+G8Jq4h2Sk3M68DSYuQ2fqdH9IknYFXxOBFGW1Q8PjuiMo6HvQdQdtkrARUUUTAi2uE1HZAG5SATmmWkE9f6kpT4Q4sDpAm4H7nZaOAOSmGxBkz4/wCIXPqzTjSKRosuNY2+BVPolxURHGVxNFtiruGU3GS3U3gkLFx1ENqOABA2nX/C9KAY5rP4rgi5sgd4e45Lo0tRqVNmZhqKKLtERRehwuFp0zeHS02BM5tpI8kLFYRpu0R7+MdFh3ysDDVm0idATHIFadPD0xEgFNU8dlmBrY8ombpvV8kBj0sITsR5LrsC4CVsvxxOwEiDHy2ygxNlHeyA8+5hGohcXoC6m4AGwmCZtHzed9lg1BcxpJjwlawnuAqoootAIoor0aJe4NaCXOIAA1JOgCAKKL3mB/0ir5O0xdehg2zcVHS8DmRIA8JSb/01w6iyoa3EW1nhrsjMKxxl8d3M94LYmOXigLPHqHp+64F1AGjwDj1TB1u2pWfke0HlmEEjqvZYrH8P4nUpMyuw1Vzy59ZzWy5vYuzdo9pghr2tMkXEzBkn54tLCcCqVaYdTa5xLy2ALaAjr/2JNwAAgCce4dRo1nMoYhuIpjLDwC2SdQAfqjmLLNXusNgGuotouEAMd4ZjF7x1udUHivA8OGllIM7o+sF2Yu3gn6hPSFiteLK2s8WouuEEjkrUaRc4NGpWxIxgeJvpHuWvO4M7EEGQeoV8VxA16z6uIc9z3klzpBOlhdCqcOeBol2sJ0EqVteUM0cJwfMMxMN20JI6kWCddwymTZoAVcEXNaGuM/jlHknuzsuOepK+RopVbkbHklmvM3V6g2myjacbqFwDZYojKqGHeajHXSoEy9SwmY3nw19lxz5urO25JJtYMcIvTdboHfhNKxPBlY2M7oBFzPj0QU3xGke0NjGvl+Uou+LwhGmHq1Wt5LnZ210G6znEuO55BYRjuEODEt5hUfjQNBPsrUcK0DvXKK1rdQ0egT8KAtTqy0HmrjmhlyDUeRe+vtKirAbYyxFlkVaZaSDqCtmh+FmcQH/kd1g+wV6Ty0MXUV6lEtMEQfmilai5phwg6rotAMcN4W+s8NaNTGaLDx9l6BvFaXDyW4eKtcSDVLQA0yZAuZItpayy+D8RaxjmFxBOnL5KyFCtt2Ma4jxWrXdmrVHVCJjMSYnWAdPJKrrWkmAJPRblPhbWUSXyHFpn8NHt5olNR5BKzCV26EATMXvYb/Oidp8HqOAhsE6za4Ji50kfZaHC8MwAtcxvaNJMOAJie6Z0PkplqxSvkErK8L4WwAPdFQnYjujy387dF6OqBlaXANs0AN3i0kf026dEkYGg/HguGodSuGeo5vJrGkMPz5SdGnfe2nTndJYgbCZP23K67EwphWl0uNgPkJcA2ngSfwdjnBxJdIuBDR00Xf8AiqWacpERabJ2pUEiNNwlXVPn8qlOb6kukN0WCTECLG90hU4ezPnaS0g3jQ+qtnPVDzmT1RG11JsZe6J30jwXWV51Q2VZERcCD+8qhCVDsvUobxboqNZKIyoW81x430TAs/DwhlkK7XnmqPJ3CCWi2oI0kLzteiWOLTt8BXoqTuYWdxKg0y4mIHry91toy2uhHcG4VmZHGHDQ/b9lQcG5uvuksHWyPBOm69E3EOgQTCrUcoPBDweYubXKawVYCQbE6SiDCEPIFmiJnQ8wj4pgcMu9zPL/ACtJSTwNsDUsdZBXKZ+64MOWNMGeUfsuUGkCTr1U9ADB/wA+eCUrguLv7dkxh37ndGaPdJPawsWw2fLYgDa0lWoYchxJgnaefNMAjVTMk5PI7KOwbnw5zoI0gLr+GgmSXuPl90UPRGVVO6XQSM6vwpwmII8UxU4YXsD5h5AkRAtbyNk6yoi0mkpPWkjSMXN1FWzN4F3XP2MRG/Xy0Wpi685WjUkRPMX+0oNXDNzh39UQY06TzKXxR79OCWkk8jaImDupbWpLcVOD03tZpdrPgh1D32c5MmBOh389EvSeQ4tkuECCYnedEbNIWdUJNJ2wnaX5lUrNPMBVq1AL3l2kc90Km4iRHzzRFYs01I7JuP09uV9UHoUMxgnxR68NIAJhLipyQ6jpRTbIwhl1QFLuaoAryjgV2DhVc1FcqGypEMH9wjscHdCEE+6jXHkm0Ow2do1uq/7g8pQiOi7KVE7g9B7XEzIVsTXGjQlZVnFFZK3YK1K0CSdFh1KpJNzfny2TPEqhzRtqk12aUKVkoiM3GPAgOMBBUWrSfIzeeRcqrgERzJEn+EBzZK4UZlR4Lj22O6K2kqlpzH/rCqwKQutN10qIAE4QY5q8cl0lSYTCzqtTbmIAQwig5W/3P9m7eqiWODfRgpNuXwrL/Xu+Pv0GBUY3QZjzP4QKmJc46/PBDDoF1wGJKSglkuXaNSXhTpeSwv593kMGmLG/W46KYakB3jJcYv8AhUNYKdqnTM0MECSfCCqCqhU6g/lWZuSlREgod3ZtId9x/C7PNUpmQ4dJ9D+y6HqUuTfWzGEvT8Nr8UXmF1CzrofKdGG4LCmdUDlyUqCwkoTlx7iNIXU0hMjXFSVVdzJis6pErmqgdCAISutKobldQAjxhl2nnb57rPWrxWn3AeToWUuvSfhLIorCmSJF41VVoB6V77IN/JHNOegXRThebaRmLuGnVWO4sr1qUxCrTp7W9b+Kq8AL6ldDJRX0SLi4BVyBlkDRPcAq5iqWpmx2v5IdRtoHNUmAJtOSBzI+6JXMuJ6/aw+yvhhfNs2/nsPVBS5kdL8Ogl/s7+Swvu39DpaqZrG9wrPQnCT0VIwBOqOB81dlbmrwOUqzWhMqzjEUESqGVXIEhBqJh4O2h8DYrj25SRyVQinvj+5o9W8/EKHh2dEF3mm9Pqsr1819k18+pUPBVxCAGq7XKqOUKF0FUNRczqaAJmQnvUcUNzk0gCMldyqMfaEVhGyTHRQFQtsiOtsqFIKoqSo1wUyrgiJm2yoLA4xhe2BzCBRwhz94Ajr7GE0Srt5HyVqTSoVg20A0y0W3CC6jRN5H/wAk3cWiZST+HAknSSiL82Fm2qkqzVMq5goGRKhIH8ImRULAfVOwooDB5z9uvRWBkAGPL+VOxMgwNPRWiUBQM0p6flDyxI6eyMTAQqQi7t9Buf2HVOy9PSlqOl830XucqiAB0k+J/hCcxGYCTJ1Pt0XKjen3+4VRwPXmpzbjxwvZYX2AlqG5qb7MTfVcNJVuMrEoXQ1Muw6GaRCe4dlSquCupl9kx2UV2PykH4RuoWGJXNUcjjNxalHlFqzcro21HhsqsRc+Zh5sj0P8qgpb7FTF4pmuvFKW6PEsr9fJ2ikrpUcLqocJ/Ko5whcuU2TdVzKVquVpI5j0m6K6IaGmhc0+ey6Bey65ZlN0Vc5cldIVCU0S2Qt6q4pgaKpcrU0ElXtCGNrps0pCUcIlOLsAlEkgpYuPROUWQEJzBJQnkZpNCLTZeFXs/KUQULReTqZv6rmbLidbQB+bdOi7UICZ4dhszTLtLTGpBiPz5KYvCpG2zAllCqaYRabDOiIQiyKM19LMQNtT1V+x35+3IeCbFC88pVnUk3Jm0ZR7vY11t+vl9P8ArEhSU7JNuolCe3eE7ZHhX+P5/aAGmudkiEkTIRqbNJj7obaElGXShbKrGnaUY01x1OdEbjOem48idSgPmio2lFj0TFRtrIJGxA9jK0TMwdWW9QeatS7wMCFKkgQbjYoeEecwHP5KrpZUI7pKK6nKzgzu65oJ2EbBDq1pAhMY1zbiQf35JRljunBYs27RJSnUfhWF7fzy/Vl6Z5q7qPgutAcbT+FOyLbi6dmFA2tKDxE2jmQE3241No2StMdq6dYJjlG7iqjzbBDWHdYDkEUoYOXbZRtTZZsGEa2xJ8lUUp91p4XDZmx4+Fr3KPT4Uc0BRuL7tvgwy1FoNTuPwwaPhSuHZMlPdaM2mnRxxICWcZsnX00rUpwRCcWIMRZL9hN7o5PVPMwoIB7Rvulu2gk2FwzJN/8AC06NAeXVZOBxHlK7+ouM9lTAp6uF3HY7gDw3Wai3KkbwaSs1sJiGAvaHNNw4X5i+XncH1R20RrImdJE+my+dYKq57+9Lov0Xq+H8KqhwmWkjNcwcu5E33HRaz0dvLM59r2NRas1MRgCNtTM7Ql34czEL1FTB9wSSXNAuSIncepStTh5AzEQLTMAnmfBcm6zt22edbh7o1PC7nRa7OGToLm8dN5TFLhgk3DdxNhb7bqrQth599Lb54ILsPPz2WvUoQTbQ7aEeKAGdE7DaY76MTKEBC1alJJ1KV0WZuFEY2UNzSAQNRpyVmsgpoU5ag0jK1UuDNqOJOkDqlq4FvxzWjWoQBB9Vk1KQBOu52WkTnnpro0BxVWYiVGUDFiL2O/hCI5k6W5mbxobDa60cFww2IdYkaai+/wDC0cqRUUoqll/38/gyDw0tguhvjY+nJHq4ZobIcCRqL+S3jwizww98gEPIzWsdDvEpnF4PDloAYeUgSSbXkGwnyUvUF3Z5HDm9pTNV5EciD4yIj7lP1eFZSJNriYI0+arrqLS3QwNSTCHJN2La0ZFWgHaiQmcNRAbYX+aBGdhZFvco+Hw0A2J+5/ZDliiUnZj1jePnuiYajeU0OGOL4ghanD+Gd2TpqVTnjARg2F4dSOXYBPwIDjrM+NohDpYYnSwHl8CPnDWmT4BYHUlSMLipzCzcvRLcOpSY5rXxGDLgTax12HQc90hSbDwOXJVeKOaS8VjDsKGjv2tI5fLbrJriDy5r0tYw0tFg4yd/JeYrEXRDkU0LNcId46K4xKGTHsul45LejIKaRa4TKQ4/WJeG7Bo9byfZeiNMVKVhL2EjfaIv81XnePUoNM82keh//SNCVzyaVRrf6b4VtbGdi9ocypTfJi4Le80tP9N7dZhfX8dgs7W90OcDF/6eoOoEea+GfpTEVmYyi7D5e1zQ3N9Fwc2f+3LJPgv0TSeKwDm5XaXabSOu6ntcfEmdGnVGecD3ZOsydL7aLK4y+nQDQGlz6joZTzQXE/UbzAAufIbr2YoAAnUgErxn6pZTfiZaSHtptpi2gf3jFpDpc3T8BckYrllzm1F7UIUC+1dpb2MnMIF27OBBzBwMDKbeC169EECBYiUTBcFyNiTBYAWQMpI0v9XLluj4xlWmwOp0w5wMxzbGgGxUMene25cmBxbh+SN+vjqI57rOfhTC9S4trU8waWyQ1zCbtd8CWdgWwbX5yTdF0apWeYfT2QHUJFgtvEYYSdp06fClWUmtnOcokDYSToAfDdaRzwZajUFbMz/Zob6WW49F6LEcHdzZ9MgDNPgSdbdFk1Q5rocwAbnPN9RAgbc1S9GQ36MzKtKfCUo7CNzQ45OTnfSTsJ0TmMLQ8C4zGAeuwPou1aT8v1Zp2tb0KaZnhip/T1UMFQAEQTyiDFybX6I2Fx2Q5XiHXsREW9lt8L4RWeyASWRrrY2kX16J/iXAmPpiTOU6+4vqNknPoy1ptcCWGxJyzOYtykCALH+rnaDK28Fh2vo9xjRd0hvPXN5yD5rzeAovaQAM0ToYMD2391q4Gq4OGo1BBtc63G1+WyiSNovzMvj+Bex3dblzGBrOnz1WJVwhABMmNzK9i94GvfaSfqtB0sd9BurswtJ2WSWzyv6pqTQnBSPE4Sq0GC0kmBJiI0W6MPO0NjlHp0/lbY/SjCczY1tcanoYTA4ZlMfV128JTc0KOm0YlLBjWN/gTP8Axhjpa418+a2aWCAuTvojUhLobAAN5v6BS5M22UY//H2gi0bLK/4ouqXJyDy9+S9rUogmB7/NELE4AAQI6pKQPTTPFccAZoTcSOV9/RKcL4Y5xsM030MaTM6BbfGKLSTuALDaeXuvNYbipALSSCZ0sI5WWnKOSaSlkdxlEMBLi0uuMouPmy81WdBT2KxM3SD2zr1WkEYTfkLVP2VTCMac6EGOSuHDl9ltZmejZTbSpjNmBJuZtMXPTReW/U/HhXcGNazJTs1wHeJtndM6EjTwWx+uQabTTmZdLjzsP/sV4pV2bTXxs6ZuntPSfoPgVTE4gljgwU2OLnGf6gWAW2MmV9q/SOCfQo9nUEQTcXzbzG3LyXyb/SrKMWJBJc14aQSIIaT4EG/haF9eYSwQ68zpa/OFPadRp7OgaMYye5crA3xTF1e2w7aTQaR7TtnSMwt3A0T/ANtdV5eoD/upquczMe6RAsJDZO2nK69IypbwCz8bhWVhDhpoRqCuGU7OuOlRouxMNgeySxlUkaqzHZRaLeQtyS2Ir9PCFCyaUkZtdkuzFxGx+zXHwMeUqoxeYEOhrwII1DurenRCxGILSRfvQPUgD7rL4nUgki0Gbc/EptGbdZNGrWOUkAO2ueV9NQNrIVXs3gteLERfblPOFjPxrhMbRM9eSVPFCSedvX8q6M5TXU9O/Gua0NLs0AAHflfmvP4/FOc+IJHMCddB6JV2Oc5rpgBvSb2iLiLwu4TjZy5Q0E3mbNv4XKpRrJEpp4BUqINS7nBwjVusbCTqtOlgmgxNgfoAGYCZMxNyAfRZmI4qan1MaAJ0zH2Jj0hApuNo+mdJg9YcLjwV5M1JLg99wzijA/IAG6aW0s3y/ZP8TxQNP/xwb3kWPPTTdfP34io10tcS2YyvObbTNE+a0MJRqVILH5JMAEy2LCIjRZvTvNnRGbWDR7Sqx0stbQCRpcz+6GzG1SQHRIvdonnGvwJhmFrnKypVDgCYgREdVepwVxIOcbxYD6Re4uJlOq5HZwVc0l7fcx6TbZNUarRIjvbCzhbTbqgYFhLTMEib8riw5hMVMH1jw6X38lpSEhplFgjMG3EmNAdjJOqXGJc0HIJH9zpJ2tqAut4aHySTa3WbfumG4HIcs6+PJQ0i0K0MW5x0krZw5IAtfrGiWo4aHXMjXr0uk+Mced2nZMaBEXJtfw8VnL0L+FWzQGMDXGSNLeKx+JcdBBAIB6rH4jxB0Fos7e9hppvEJR2HgAky7Un7JqKM3qdELcVrOveev8LCg2stTidaBlFjN3SZ6/dKNbIHSAtk6RxajyZPF8UWgM3defBL43HDsmNabkX8P5MpjieEMlxI7pywgU+Blwa7MACJNrrrhsUU2YxabFuGYgMfcwCIWoOK0+fssOtTyuI5EhUW0tKM3ZbVn//Z"/>
          <p:cNvSpPr>
            <a:spLocks noChangeAspect="1" noChangeArrowheads="1"/>
          </p:cNvSpPr>
          <p:nvPr/>
        </p:nvSpPr>
        <p:spPr bwMode="auto">
          <a:xfrm>
            <a:off x="63500" y="-688975"/>
            <a:ext cx="19812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6" name="AutoShape 4" descr="data:image/jpeg;base64,/9j/4AAQSkZJRgABAQAAAQABAAD/2wCEAAkGBhQSERQUExQWFBQVFhQYGBgXGBUYFxwXGhcVFxYXGBgXHCYfFxokGRQVHy8gIycpLCwsGB4xNTAqNSYrLCkBCQoKDgwOGg8PGiwkHyQsLCwsLCwsLCwsLCwsLCwsLCwsKSwsLCksLCwsLCwpKSksLCwsLCwsLCwsLCwsLCwsLP/AABEIAL4BCgMBIgACEQEDEQH/xAAcAAACAwEBAQEAAAAAAAAAAAADBAACBQEGBwj/xAA5EAABAwIEAwcDAwMEAgMAAAABAAIRAyEEEjFBBVFhEyJxgZGh8DKxwQbR4UJi8QcUFVIjM5LS4v/EABkBAAMBAQEAAAAAAAAAAAAAAAABAgMEBf/EAC0RAAICAQMBBgYCAwAAAAAAAAABAhEhAxIxQQQTIlFhcTKBkaGx0eHwQlLB/9oADAMBAAIRAxEAPwD5Ui4Wjne1pMSQJgk+QGp6ISgMXC1Ee24jwD/aBtOq0NqwHOgyQwtGUOMwHC5iN9Tt4ysZcfE7zba6PjOKVav/ALHl2kk6mBAk6mBzSqzhDbbY2RRRSVoIiiiiAIooiYfDuqODGNLnOMBrQSSeQA1QANExGKfUIL3ueQA0FznOIaNGjMbAck7xT9P1sNl7VmUkAkals6B8fQ48jdZyAIooogCKKKIAiiiiAIooogCKKKIAiiiiAIooogAgw7i0vjugwT1Q1ZtQgEAmDqOa0+DcPa+XvuAYA69eimUtqtjqwfCMBnOZ7HFm0AxPWLwr4vgTwSWDM3x738r0TaEAOBEbRqPLZZvGu1LYaLCZynUEcomR0XItWTn5FbcGAamWMrjcX8d1Z2JBbBF5sfx4ICgXbRnSIjDGv5+zf2QVEDIAooogCKKKIAiiiiAIooogDrRfl1/Nl7Lgj8MKjGYSnXq1oGd7qjaLTH/scCJe2n/bEx1C8YohqwPpFD/UygMUXOoOOHazuspHWrN6rg/WRYTJFiIXgeKV6b61R1Fhp0nOJYwkEtbsCRqlVEAlRFE7wzFUmF3a0hVBAiSWwQb3be4tYhauFwGE7Jz3VWteS/LmktaAJDezAJzu0AdIIEmEwPOqI2Lpta6GOa8AN7zQ8NJyjNGcB2s3gdBCFltO0wkBxRO8H4NVxVVlGiA6o90BsgaAuLjOjQAZKBjcE+jUfTqNLKjHFrmnUEaiyAAqKKIAiiiiAIom+G8Jq4h2Sk3M68DSYuQ2fqdH9IknYFXxOBFGW1Q8PjuiMo6HvQdQdtkrARUUUTAi2uE1HZAG5SATmmWkE9f6kpT4Q4sDpAm4H7nZaOAOSmGxBkz4/wCIXPqzTjSKRosuNY2+BVPolxURHGVxNFtiruGU3GS3U3gkLFx1ENqOABA2nX/C9KAY5rP4rgi5sgd4e45Lo0tRqVNmZhqKKLtERRehwuFp0zeHS02BM5tpI8kLFYRpu0R7+MdFh3ysDDVm0idATHIFadPD0xEgFNU8dlmBrY8ombpvV8kBj0sITsR5LrsC4CVsvxxOwEiDHy2ygxNlHeyA8+5hGohcXoC6m4AGwmCZtHzed9lg1BcxpJjwlawnuAqoootAIoor0aJe4NaCXOIAA1JOgCAKKL3mB/0ir5O0xdehg2zcVHS8DmRIA8JSb/01w6iyoa3EW1nhrsjMKxxl8d3M94LYmOXigLPHqHp+64F1AGjwDj1TB1u2pWfke0HlmEEjqvZYrH8P4nUpMyuw1Vzy59ZzWy5vYuzdo9pghr2tMkXEzBkn54tLCcCqVaYdTa5xLy2ALaAjr/2JNwAAgCce4dRo1nMoYhuIpjLDwC2SdQAfqjmLLNXusNgGuotouEAMd4ZjF7x1udUHivA8OGllIM7o+sF2Yu3gn6hPSFiteLK2s8WouuEEjkrUaRc4NGpWxIxgeJvpHuWvO4M7EEGQeoV8VxA16z6uIc9z3klzpBOlhdCqcOeBol2sJ0EqVteUM0cJwfMMxMN20JI6kWCddwymTZoAVcEXNaGuM/jlHknuzsuOepK+RopVbkbHklmvM3V6g2myjacbqFwDZYojKqGHeajHXSoEy9SwmY3nw19lxz5urO25JJtYMcIvTdboHfhNKxPBlY2M7oBFzPj0QU3xGke0NjGvl+Uou+LwhGmHq1Wt5LnZ210G6znEuO55BYRjuEODEt5hUfjQNBPsrUcK0DvXKK1rdQ0egT8KAtTqy0HmrjmhlyDUeRe+vtKirAbYyxFlkVaZaSDqCtmh+FmcQH/kd1g+wV6Ty0MXUV6lEtMEQfmilai5phwg6rotAMcN4W+s8NaNTGaLDx9l6BvFaXDyW4eKtcSDVLQA0yZAuZItpayy+D8RaxjmFxBOnL5KyFCtt2Ma4jxWrXdmrVHVCJjMSYnWAdPJKrrWkmAJPRblPhbWUSXyHFpn8NHt5olNR5BKzCV26EATMXvYb/Oidp8HqOAhsE6za4Ji50kfZaHC8MwAtcxvaNJMOAJie6Z0PkplqxSvkErK8L4WwAPdFQnYjujy387dF6OqBlaXANs0AN3i0kf026dEkYGg/HguGodSuGeo5vJrGkMPz5SdGnfe2nTndJYgbCZP23K67EwphWl0uNgPkJcA2ngSfwdjnBxJdIuBDR00Xf8AiqWacpERabJ2pUEiNNwlXVPn8qlOb6kukN0WCTECLG90hU4ezPnaS0g3jQ+qtnPVDzmT1RG11JsZe6J30jwXWV51Q2VZERcCD+8qhCVDsvUobxboqNZKIyoW81x430TAs/DwhlkK7XnmqPJ3CCWi2oI0kLzteiWOLTt8BXoqTuYWdxKg0y4mIHry91toy2uhHcG4VmZHGHDQ/b9lQcG5uvuksHWyPBOm69E3EOgQTCrUcoPBDweYubXKawVYCQbE6SiDCEPIFmiJnQ8wj4pgcMu9zPL/ACtJSTwNsDUsdZBXKZ+64MOWNMGeUfsuUGkCTr1U9ADB/wA+eCUrguLv7dkxh37ndGaPdJPawsWw2fLYgDa0lWoYchxJgnaefNMAjVTMk5PI7KOwbnw5zoI0gLr+GgmSXuPl90UPRGVVO6XQSM6vwpwmII8UxU4YXsD5h5AkRAtbyNk6yoi0mkpPWkjSMXN1FWzN4F3XP2MRG/Xy0Wpi685WjUkRPMX+0oNXDNzh39UQY06TzKXxR79OCWkk8jaImDupbWpLcVOD03tZpdrPgh1D32c5MmBOh389EvSeQ4tkuECCYnedEbNIWdUJNJ2wnaX5lUrNPMBVq1AL3l2kc90Km4iRHzzRFYs01I7JuP09uV9UHoUMxgnxR68NIAJhLipyQ6jpRTbIwhl1QFLuaoAryjgV2DhVc1FcqGypEMH9wjscHdCEE+6jXHkm0Ow2do1uq/7g8pQiOi7KVE7g9B7XEzIVsTXGjQlZVnFFZK3YK1K0CSdFh1KpJNzfny2TPEqhzRtqk12aUKVkoiM3GPAgOMBBUWrSfIzeeRcqrgERzJEn+EBzZK4UZlR4Lj22O6K2kqlpzH/rCqwKQutN10qIAE4QY5q8cl0lSYTCzqtTbmIAQwig5W/3P9m7eqiWODfRgpNuXwrL/Xu+Pv0GBUY3QZjzP4QKmJc46/PBDDoF1wGJKSglkuXaNSXhTpeSwv593kMGmLG/W46KYakB3jJcYv8AhUNYKdqnTM0MECSfCCqCqhU6g/lWZuSlREgod3ZtId9x/C7PNUpmQ4dJ9D+y6HqUuTfWzGEvT8Nr8UXmF1CzrofKdGG4LCmdUDlyUqCwkoTlx7iNIXU0hMjXFSVVdzJis6pErmqgdCAISutKobldQAjxhl2nnb57rPWrxWn3AeToWUuvSfhLIorCmSJF41VVoB6V77IN/JHNOegXRThebaRmLuGnVWO4sr1qUxCrTp7W9b+Kq8AL6ldDJRX0SLi4BVyBlkDRPcAq5iqWpmx2v5IdRtoHNUmAJtOSBzI+6JXMuJ6/aw+yvhhfNs2/nsPVBS5kdL8Ogl/s7+Swvu39DpaqZrG9wrPQnCT0VIwBOqOB81dlbmrwOUqzWhMqzjEUESqGVXIEhBqJh4O2h8DYrj25SRyVQinvj+5o9W8/EKHh2dEF3mm9Pqsr1819k18+pUPBVxCAGq7XKqOUKF0FUNRczqaAJmQnvUcUNzk0gCMldyqMfaEVhGyTHRQFQtsiOtsqFIKoqSo1wUyrgiJm2yoLA4xhe2BzCBRwhz94Ajr7GE0Srt5HyVqTSoVg20A0y0W3CC6jRN5H/wAk3cWiZST+HAknSSiL82Fm2qkqzVMq5goGRKhIH8ImRULAfVOwooDB5z9uvRWBkAGPL+VOxMgwNPRWiUBQM0p6flDyxI6eyMTAQqQi7t9Buf2HVOy9PSlqOl830XucqiAB0k+J/hCcxGYCTJ1Pt0XKjen3+4VRwPXmpzbjxwvZYX2AlqG5qb7MTfVcNJVuMrEoXQ1Muw6GaRCe4dlSquCupl9kx2UV2PykH4RuoWGJXNUcjjNxalHlFqzcro21HhsqsRc+Zh5sj0P8qgpb7FTF4pmuvFKW6PEsr9fJ2ikrpUcLqocJ/Ko5whcuU2TdVzKVquVpI5j0m6K6IaGmhc0+ey6Bey65ZlN0Vc5cldIVCU0S2Qt6q4pgaKpcrU0ElXtCGNrps0pCUcIlOLsAlEkgpYuPROUWQEJzBJQnkZpNCLTZeFXs/KUQULReTqZv6rmbLidbQB+bdOi7UICZ4dhszTLtLTGpBiPz5KYvCpG2zAllCqaYRabDOiIQiyKM19LMQNtT1V+x35+3IeCbFC88pVnUk3Jm0ZR7vY11t+vl9P8ArEhSU7JNuolCe3eE7ZHhX+P5/aAGmudkiEkTIRqbNJj7obaElGXShbKrGnaUY01x1OdEbjOem48idSgPmio2lFj0TFRtrIJGxA9jK0TMwdWW9QeatS7wMCFKkgQbjYoeEecwHP5KrpZUI7pKK6nKzgzu65oJ2EbBDq1pAhMY1zbiQf35JRljunBYs27RJSnUfhWF7fzy/Vl6Z5q7qPgutAcbT+FOyLbi6dmFA2tKDxE2jmQE3241No2StMdq6dYJjlG7iqjzbBDWHdYDkEUoYOXbZRtTZZsGEa2xJ8lUUp91p4XDZmx4+Fr3KPT4Uc0BRuL7tvgwy1FoNTuPwwaPhSuHZMlPdaM2mnRxxICWcZsnX00rUpwRCcWIMRZL9hN7o5PVPMwoIB7Rvulu2gk2FwzJN/8AC06NAeXVZOBxHlK7+ouM9lTAp6uF3HY7gDw3Wai3KkbwaSs1sJiGAvaHNNw4X5i+XncH1R20RrImdJE+my+dYKq57+9Lov0Xq+H8KqhwmWkjNcwcu5E33HRaz0dvLM59r2NRas1MRgCNtTM7Ql34czEL1FTB9wSSXNAuSIncepStTh5AzEQLTMAnmfBcm6zt22edbh7o1PC7nRa7OGToLm8dN5TFLhgk3DdxNhb7bqrQth599Lb54ILsPPz2WvUoQTbQ7aEeKAGdE7DaY76MTKEBC1alJJ1KV0WZuFEY2UNzSAQNRpyVmsgpoU5ag0jK1UuDNqOJOkDqlq4FvxzWjWoQBB9Vk1KQBOu52WkTnnpro0BxVWYiVGUDFiL2O/hCI5k6W5mbxobDa60cFww2IdYkaai+/wDC0cqRUUoqll/38/gyDw0tguhvjY+nJHq4ZobIcCRqL+S3jwizww98gEPIzWsdDvEpnF4PDloAYeUgSSbXkGwnyUvUF3Z5HDm9pTNV5EciD4yIj7lP1eFZSJNriYI0+arrqLS3QwNSTCHJN2La0ZFWgHaiQmcNRAbYX+aBGdhZFvco+Hw0A2J+5/ZDliiUnZj1jePnuiYajeU0OGOL4ghanD+Gd2TpqVTnjARg2F4dSOXYBPwIDjrM+NohDpYYnSwHl8CPnDWmT4BYHUlSMLipzCzcvRLcOpSY5rXxGDLgTax12HQc90hSbDwOXJVeKOaS8VjDsKGjv2tI5fLbrJriDy5r0tYw0tFg4yd/JeYrEXRDkU0LNcId46K4xKGTHsul45LejIKaRa4TKQ4/WJeG7Bo9byfZeiNMVKVhL2EjfaIv81XnePUoNM82keh//SNCVzyaVRrf6b4VtbGdi9ocypTfJi4Le80tP9N7dZhfX8dgs7W90OcDF/6eoOoEea+GfpTEVmYyi7D5e1zQ3N9Fwc2f+3LJPgv0TSeKwDm5XaXabSOu6ntcfEmdGnVGecD3ZOsydL7aLK4y+nQDQGlz6joZTzQXE/UbzAAufIbr2YoAAnUgErxn6pZTfiZaSHtptpi2gf3jFpDpc3T8BckYrllzm1F7UIUC+1dpb2MnMIF27OBBzBwMDKbeC169EECBYiUTBcFyNiTBYAWQMpI0v9XLluj4xlWmwOp0w5wMxzbGgGxUMene25cmBxbh+SN+vjqI57rOfhTC9S4trU8waWyQ1zCbtd8CWdgWwbX5yTdF0apWeYfT2QHUJFgtvEYYSdp06fClWUmtnOcokDYSToAfDdaRzwZajUFbMz/Zob6WW49F6LEcHdzZ9MgDNPgSdbdFk1Q5rocwAbnPN9RAgbc1S9GQ36MzKtKfCUo7CNzQ45OTnfSTsJ0TmMLQ8C4zGAeuwPou1aT8v1Zp2tb0KaZnhip/T1UMFQAEQTyiDFybX6I2Fx2Q5XiHXsREW9lt8L4RWeyASWRrrY2kX16J/iXAmPpiTOU6+4vqNknPoy1ptcCWGxJyzOYtykCALH+rnaDK28Fh2vo9xjRd0hvPXN5yD5rzeAovaQAM0ToYMD2391q4Gq4OGo1BBtc63G1+WyiSNovzMvj+Bex3dblzGBrOnz1WJVwhABMmNzK9i94GvfaSfqtB0sd9BurswtJ2WSWzyv6pqTQnBSPE4Sq0GC0kmBJiI0W6MPO0NjlHp0/lbY/SjCczY1tcanoYTA4ZlMfV128JTc0KOm0YlLBjWN/gTP8Axhjpa418+a2aWCAuTvojUhLobAAN5v6BS5M22UY//H2gi0bLK/4ouqXJyDy9+S9rUogmB7/NELE4AAQI6pKQPTTPFccAZoTcSOV9/RKcL4Y5xsM030MaTM6BbfGKLSTuALDaeXuvNYbipALSSCZ0sI5WWnKOSaSlkdxlEMBLi0uuMouPmy81WdBT2KxM3SD2zr1WkEYTfkLVP2VTCMac6EGOSuHDl9ltZmejZTbSpjNmBJuZtMXPTReW/U/HhXcGNazJTs1wHeJtndM6EjTwWx+uQabTTmZdLjzsP/sV4pV2bTXxs6ZuntPSfoPgVTE4gljgwU2OLnGf6gWAW2MmV9q/SOCfQo9nUEQTcXzbzG3LyXyb/SrKMWJBJc14aQSIIaT4EG/haF9eYSwQ68zpa/OFPadRp7OgaMYye5crA3xTF1e2w7aTQaR7TtnSMwt3A0T/ANtdV5eoD/upquczMe6RAsJDZO2nK69IypbwCz8bhWVhDhpoRqCuGU7OuOlRouxMNgeySxlUkaqzHZRaLeQtyS2Ir9PCFCyaUkZtdkuzFxGx+zXHwMeUqoxeYEOhrwII1DurenRCxGILSRfvQPUgD7rL4nUgki0Gbc/EptGbdZNGrWOUkAO2ueV9NQNrIVXs3gteLERfblPOFjPxrhMbRM9eSVPFCSedvX8q6M5TXU9O/Gua0NLs0AAHflfmvP4/FOc+IJHMCddB6JV2Oc5rpgBvSb2iLiLwu4TjZy5Q0E3mbNv4XKpRrJEpp4BUqINS7nBwjVusbCTqtOlgmgxNgfoAGYCZMxNyAfRZmI4qan1MaAJ0zH2Jj0hApuNo+mdJg9YcLjwV5M1JLg99wzijA/IAG6aW0s3y/ZP8TxQNP/xwb3kWPPTTdfP34io10tcS2YyvObbTNE+a0MJRqVILH5JMAEy2LCIjRZvTvNnRGbWDR7Sqx0stbQCRpcz+6GzG1SQHRIvdonnGvwJhmFrnKypVDgCYgREdVepwVxIOcbxYD6Re4uJlOq5HZwVc0l7fcx6TbZNUarRIjvbCzhbTbqgYFhLTMEib8riw5hMVMH1jw6X38lpSEhplFgjMG3EmNAdjJOqXGJc0HIJH9zpJ2tqAut4aHySTa3WbfumG4HIcs6+PJQ0i0K0MW5x0krZw5IAtfrGiWo4aHXMjXr0uk+Mced2nZMaBEXJtfw8VnL0L+FWzQGMDXGSNLeKx+JcdBBAIB6rH4jxB0Fos7e9hppvEJR2HgAky7Un7JqKM3qdELcVrOveev8LCg2stTidaBlFjN3SZ6/dKNbIHSAtk6RxajyZPF8UWgM3defBL43HDsmNabkX8P5MpjieEMlxI7pywgU+Blwa7MACJNrrrhsUU2YxabFuGYgMfcwCIWoOK0+fssOtTyuI5EhUW0tKM3ZbVn//Z"/>
          <p:cNvSpPr>
            <a:spLocks noChangeAspect="1" noChangeArrowheads="1"/>
          </p:cNvSpPr>
          <p:nvPr/>
        </p:nvSpPr>
        <p:spPr bwMode="auto">
          <a:xfrm>
            <a:off x="63500" y="-688975"/>
            <a:ext cx="19812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7" name="AutoShape 6" descr="data:image/jpeg;base64,/9j/4AAQSkZJRgABAQAAAQABAAD/2wCEAAkGBhQSERQUExQWFBQVFhQYGBgXGBUYFxwXGhcVFxYXGBgXHCYfFxokGRQVHy8gIycpLCwsGB4xNTAqNSYrLCkBCQoKDgwOGg8PGiwkHyQsLCwsLCwsLCwsLCwsLCwsLCwsKSwsLCksLCwsLCwpKSksLCwsLCwsLCwsLCwsLCwsLP/AABEIAL4BCgMBIgACEQEDEQH/xAAcAAACAwEBAQEAAAAAAAAAAAADBAACBQEGBwj/xAA5EAABAwIEAwcDAwMEAgMAAAABAAIRAyEEEjFBBVFhEyJxgZGh8DKxwQbR4UJi8QcUFVIjM5LS4v/EABkBAAMBAQEAAAAAAAAAAAAAAAABAgMEBf/EAC0RAAICAQMBBgYCAwAAAAAAAAABAhEhAxIxQQQTIlFhcTKBkaGx0eHwQlLB/9oADAMBAAIRAxEAPwD5Ui4Wjne1pMSQJgk+QGp6ISgMXC1Ee24jwD/aBtOq0NqwHOgyQwtGUOMwHC5iN9Tt4ysZcfE7zba6PjOKVav/ALHl2kk6mBAk6mBzSqzhDbbY2RRRSVoIiiiiAIooiYfDuqODGNLnOMBrQSSeQA1QANExGKfUIL3ueQA0FznOIaNGjMbAck7xT9P1sNl7VmUkAkals6B8fQ48jdZyAIooogCKKKIAiiiiAIooogCKKKIAiiiiAIooogAgw7i0vjugwT1Q1ZtQgEAmDqOa0+DcPa+XvuAYA69eimUtqtjqwfCMBnOZ7HFm0AxPWLwr4vgTwSWDM3x738r0TaEAOBEbRqPLZZvGu1LYaLCZynUEcomR0XItWTn5FbcGAamWMrjcX8d1Z2JBbBF5sfx4ICgXbRnSIjDGv5+zf2QVEDIAooogCKKKIAiiiiAIooogDrRfl1/Nl7Lgj8MKjGYSnXq1oGd7qjaLTH/scCJe2n/bEx1C8YohqwPpFD/UygMUXOoOOHazuspHWrN6rg/WRYTJFiIXgeKV6b61R1Fhp0nOJYwkEtbsCRqlVEAlRFE7wzFUmF3a0hVBAiSWwQb3be4tYhauFwGE7Jz3VWteS/LmktaAJDezAJzu0AdIIEmEwPOqI2Lpta6GOa8AN7zQ8NJyjNGcB2s3gdBCFltO0wkBxRO8H4NVxVVlGiA6o90BsgaAuLjOjQAZKBjcE+jUfTqNLKjHFrmnUEaiyAAqKKIAiiiiAIom+G8Jq4h2Sk3M68DSYuQ2fqdH9IknYFXxOBFGW1Q8PjuiMo6HvQdQdtkrARUUUTAi2uE1HZAG5SATmmWkE9f6kpT4Q4sDpAm4H7nZaOAOSmGxBkz4/wCIXPqzTjSKRosuNY2+BVPolxURHGVxNFtiruGU3GS3U3gkLFx1ENqOABA2nX/C9KAY5rP4rgi5sgd4e45Lo0tRqVNmZhqKKLtERRehwuFp0zeHS02BM5tpI8kLFYRpu0R7+MdFh3ysDDVm0idATHIFadPD0xEgFNU8dlmBrY8ombpvV8kBj0sITsR5LrsC4CVsvxxOwEiDHy2ygxNlHeyA8+5hGohcXoC6m4AGwmCZtHzed9lg1BcxpJjwlawnuAqoootAIoor0aJe4NaCXOIAA1JOgCAKKL3mB/0ir5O0xdehg2zcVHS8DmRIA8JSb/01w6iyoa3EW1nhrsjMKxxl8d3M94LYmOXigLPHqHp+64F1AGjwDj1TB1u2pWfke0HlmEEjqvZYrH8P4nUpMyuw1Vzy59ZzWy5vYuzdo9pghr2tMkXEzBkn54tLCcCqVaYdTa5xLy2ALaAjr/2JNwAAgCce4dRo1nMoYhuIpjLDwC2SdQAfqjmLLNXusNgGuotouEAMd4ZjF7x1udUHivA8OGllIM7o+sF2Yu3gn6hPSFiteLK2s8WouuEEjkrUaRc4NGpWxIxgeJvpHuWvO4M7EEGQeoV8VxA16z6uIc9z3klzpBOlhdCqcOeBol2sJ0EqVteUM0cJwfMMxMN20JI6kWCddwymTZoAVcEXNaGuM/jlHknuzsuOepK+RopVbkbHklmvM3V6g2myjacbqFwDZYojKqGHeajHXSoEy9SwmY3nw19lxz5urO25JJtYMcIvTdboHfhNKxPBlY2M7oBFzPj0QU3xGke0NjGvl+Uou+LwhGmHq1Wt5LnZ210G6znEuO55BYRjuEODEt5hUfjQNBPsrUcK0DvXKK1rdQ0egT8KAtTqy0HmrjmhlyDUeRe+vtKirAbYyxFlkVaZaSDqCtmh+FmcQH/kd1g+wV6Ty0MXUV6lEtMEQfmilai5phwg6rotAMcN4W+s8NaNTGaLDx9l6BvFaXDyW4eKtcSDVLQA0yZAuZItpayy+D8RaxjmFxBOnL5KyFCtt2Ma4jxWrXdmrVHVCJjMSYnWAdPJKrrWkmAJPRblPhbWUSXyHFpn8NHt5olNR5BKzCV26EATMXvYb/Oidp8HqOAhsE6za4Ji50kfZaHC8MwAtcxvaNJMOAJie6Z0PkplqxSvkErK8L4WwAPdFQnYjujy387dF6OqBlaXANs0AN3i0kf026dEkYGg/HguGodSuGeo5vJrGkMPz5SdGnfe2nTndJYgbCZP23K67EwphWl0uNgPkJcA2ngSfwdjnBxJdIuBDR00Xf8AiqWacpERabJ2pUEiNNwlXVPn8qlOb6kukN0WCTECLG90hU4ezPnaS0g3jQ+qtnPVDzmT1RG11JsZe6J30jwXWV51Q2VZERcCD+8qhCVDsvUobxboqNZKIyoW81x430TAs/DwhlkK7XnmqPJ3CCWi2oI0kLzteiWOLTt8BXoqTuYWdxKg0y4mIHry91toy2uhHcG4VmZHGHDQ/b9lQcG5uvuksHWyPBOm69E3EOgQTCrUcoPBDweYubXKawVYCQbE6SiDCEPIFmiJnQ8wj4pgcMu9zPL/ACtJSTwNsDUsdZBXKZ+64MOWNMGeUfsuUGkCTr1U9ADB/wA+eCUrguLv7dkxh37ndGaPdJPawsWw2fLYgDa0lWoYchxJgnaefNMAjVTMk5PI7KOwbnw5zoI0gLr+GgmSXuPl90UPRGVVO6XQSM6vwpwmII8UxU4YXsD5h5AkRAtbyNk6yoi0mkpPWkjSMXN1FWzN4F3XP2MRG/Xy0Wpi685WjUkRPMX+0oNXDNzh39UQY06TzKXxR79OCWkk8jaImDupbWpLcVOD03tZpdrPgh1D32c5MmBOh389EvSeQ4tkuECCYnedEbNIWdUJNJ2wnaX5lUrNPMBVq1AL3l2kc90Km4iRHzzRFYs01I7JuP09uV9UHoUMxgnxR68NIAJhLipyQ6jpRTbIwhl1QFLuaoAryjgV2DhVc1FcqGypEMH9wjscHdCEE+6jXHkm0Ow2do1uq/7g8pQiOi7KVE7g9B7XEzIVsTXGjQlZVnFFZK3YK1K0CSdFh1KpJNzfny2TPEqhzRtqk12aUKVkoiM3GPAgOMBBUWrSfIzeeRcqrgERzJEn+EBzZK4UZlR4Lj22O6K2kqlpzH/rCqwKQutN10qIAE4QY5q8cl0lSYTCzqtTbmIAQwig5W/3P9m7eqiWODfRgpNuXwrL/Xu+Pv0GBUY3QZjzP4QKmJc46/PBDDoF1wGJKSglkuXaNSXhTpeSwv593kMGmLG/W46KYakB3jJcYv8AhUNYKdqnTM0MECSfCCqCqhU6g/lWZuSlREgod3ZtId9x/C7PNUpmQ4dJ9D+y6HqUuTfWzGEvT8Nr8UXmF1CzrofKdGG4LCmdUDlyUqCwkoTlx7iNIXU0hMjXFSVVdzJis6pErmqgdCAISutKobldQAjxhl2nnb57rPWrxWn3AeToWUuvSfhLIorCmSJF41VVoB6V77IN/JHNOegXRThebaRmLuGnVWO4sr1qUxCrTp7W9b+Kq8AL6ldDJRX0SLi4BVyBlkDRPcAq5iqWpmx2v5IdRtoHNUmAJtOSBzI+6JXMuJ6/aw+yvhhfNs2/nsPVBS5kdL8Ogl/s7+Swvu39DpaqZrG9wrPQnCT0VIwBOqOB81dlbmrwOUqzWhMqzjEUESqGVXIEhBqJh4O2h8DYrj25SRyVQinvj+5o9W8/EKHh2dEF3mm9Pqsr1819k18+pUPBVxCAGq7XKqOUKF0FUNRczqaAJmQnvUcUNzk0gCMldyqMfaEVhGyTHRQFQtsiOtsqFIKoqSo1wUyrgiJm2yoLA4xhe2BzCBRwhz94Ajr7GE0Srt5HyVqTSoVg20A0y0W3CC6jRN5H/wAk3cWiZST+HAknSSiL82Fm2qkqzVMq5goGRKhIH8ImRULAfVOwooDB5z9uvRWBkAGPL+VOxMgwNPRWiUBQM0p6flDyxI6eyMTAQqQi7t9Buf2HVOy9PSlqOl830XucqiAB0k+J/hCcxGYCTJ1Pt0XKjen3+4VRwPXmpzbjxwvZYX2AlqG5qb7MTfVcNJVuMrEoXQ1Muw6GaRCe4dlSquCupl9kx2UV2PykH4RuoWGJXNUcjjNxalHlFqzcro21HhsqsRc+Zh5sj0P8qgpb7FTF4pmuvFKW6PEsr9fJ2ikrpUcLqocJ/Ko5whcuU2TdVzKVquVpI5j0m6K6IaGmhc0+ey6Bey65ZlN0Vc5cldIVCU0S2Qt6q4pgaKpcrU0ElXtCGNrps0pCUcIlOLsAlEkgpYuPROUWQEJzBJQnkZpNCLTZeFXs/KUQULReTqZv6rmbLidbQB+bdOi7UICZ4dhszTLtLTGpBiPz5KYvCpG2zAllCqaYRabDOiIQiyKM19LMQNtT1V+x35+3IeCbFC88pVnUk3Jm0ZR7vY11t+vl9P8ArEhSU7JNuolCe3eE7ZHhX+P5/aAGmudkiEkTIRqbNJj7obaElGXShbKrGnaUY01x1OdEbjOem48idSgPmio2lFj0TFRtrIJGxA9jK0TMwdWW9QeatS7wMCFKkgQbjYoeEecwHP5KrpZUI7pKK6nKzgzu65oJ2EbBDq1pAhMY1zbiQf35JRljunBYs27RJSnUfhWF7fzy/Vl6Z5q7qPgutAcbT+FOyLbi6dmFA2tKDxE2jmQE3241No2StMdq6dYJjlG7iqjzbBDWHdYDkEUoYOXbZRtTZZsGEa2xJ8lUUp91p4XDZmx4+Fr3KPT4Uc0BRuL7tvgwy1FoNTuPwwaPhSuHZMlPdaM2mnRxxICWcZsnX00rUpwRCcWIMRZL9hN7o5PVPMwoIB7Rvulu2gk2FwzJN/8AC06NAeXVZOBxHlK7+ouM9lTAp6uF3HY7gDw3Wai3KkbwaSs1sJiGAvaHNNw4X5i+XncH1R20RrImdJE+my+dYKq57+9Lov0Xq+H8KqhwmWkjNcwcu5E33HRaz0dvLM59r2NRas1MRgCNtTM7Ql34czEL1FTB9wSSXNAuSIncepStTh5AzEQLTMAnmfBcm6zt22edbh7o1PC7nRa7OGToLm8dN5TFLhgk3DdxNhb7bqrQth599Lb54ILsPPz2WvUoQTbQ7aEeKAGdE7DaY76MTKEBC1alJJ1KV0WZuFEY2UNzSAQNRpyVmsgpoU5ag0jK1UuDNqOJOkDqlq4FvxzWjWoQBB9Vk1KQBOu52WkTnnpro0BxVWYiVGUDFiL2O/hCI5k6W5mbxobDa60cFww2IdYkaai+/wDC0cqRUUoqll/38/gyDw0tguhvjY+nJHq4ZobIcCRqL+S3jwizww98gEPIzWsdDvEpnF4PDloAYeUgSSbXkGwnyUvUF3Z5HDm9pTNV5EciD4yIj7lP1eFZSJNriYI0+arrqLS3QwNSTCHJN2La0ZFWgHaiQmcNRAbYX+aBGdhZFvco+Hw0A2J+5/ZDliiUnZj1jePnuiYajeU0OGOL4ghanD+Gd2TpqVTnjARg2F4dSOXYBPwIDjrM+NohDpYYnSwHl8CPnDWmT4BYHUlSMLipzCzcvRLcOpSY5rXxGDLgTax12HQc90hSbDwOXJVeKOaS8VjDsKGjv2tI5fLbrJriDy5r0tYw0tFg4yd/JeYrEXRDkU0LNcId46K4xKGTHsul45LejIKaRa4TKQ4/WJeG7Bo9byfZeiNMVKVhL2EjfaIv81XnePUoNM82keh//SNCVzyaVRrf6b4VtbGdi9ocypTfJi4Le80tP9N7dZhfX8dgs7W90OcDF/6eoOoEea+GfpTEVmYyi7D5e1zQ3N9Fwc2f+3LJPgv0TSeKwDm5XaXabSOu6ntcfEmdGnVGecD3ZOsydL7aLK4y+nQDQGlz6joZTzQXE/UbzAAufIbr2YoAAnUgErxn6pZTfiZaSHtptpi2gf3jFpDpc3T8BckYrllzm1F7UIUC+1dpb2MnMIF27OBBzBwMDKbeC169EECBYiUTBcFyNiTBYAWQMpI0v9XLluj4xlWmwOp0w5wMxzbGgGxUMene25cmBxbh+SN+vjqI57rOfhTC9S4trU8waWyQ1zCbtd8CWdgWwbX5yTdF0apWeYfT2QHUJFgtvEYYSdp06fClWUmtnOcokDYSToAfDdaRzwZajUFbMz/Zob6WW49F6LEcHdzZ9MgDNPgSdbdFk1Q5rocwAbnPN9RAgbc1S9GQ36MzKtKfCUo7CNzQ45OTnfSTsJ0TmMLQ8C4zGAeuwPou1aT8v1Zp2tb0KaZnhip/T1UMFQAEQTyiDFybX6I2Fx2Q5XiHXsREW9lt8L4RWeyASWRrrY2kX16J/iXAmPpiTOU6+4vqNknPoy1ptcCWGxJyzOYtykCALH+rnaDK28Fh2vo9xjRd0hvPXN5yD5rzeAovaQAM0ToYMD2391q4Gq4OGo1BBtc63G1+WyiSNovzMvj+Bex3dblzGBrOnz1WJVwhABMmNzK9i94GvfaSfqtB0sd9BurswtJ2WSWzyv6pqTQnBSPE4Sq0GC0kmBJiI0W6MPO0NjlHp0/lbY/SjCczY1tcanoYTA4ZlMfV128JTc0KOm0YlLBjWN/gTP8Axhjpa418+a2aWCAuTvojUhLobAAN5v6BS5M22UY//H2gi0bLK/4ouqXJyDy9+S9rUogmB7/NELE4AAQI6pKQPTTPFccAZoTcSOV9/RKcL4Y5xsM030MaTM6BbfGKLSTuALDaeXuvNYbipALSSCZ0sI5WWnKOSaSlkdxlEMBLi0uuMouPmy81WdBT2KxM3SD2zr1WkEYTfkLVP2VTCMac6EGOSuHDl9ltZmejZTbSpjNmBJuZtMXPTReW/U/HhXcGNazJTs1wHeJtndM6EjTwWx+uQabTTmZdLjzsP/sV4pV2bTXxs6ZuntPSfoPgVTE4gljgwU2OLnGf6gWAW2MmV9q/SOCfQo9nUEQTcXzbzG3LyXyb/SrKMWJBJc14aQSIIaT4EG/haF9eYSwQ68zpa/OFPadRp7OgaMYye5crA3xTF1e2w7aTQaR7TtnSMwt3A0T/ANtdV5eoD/upquczMe6RAsJDZO2nK69IypbwCz8bhWVhDhpoRqCuGU7OuOlRouxMNgeySxlUkaqzHZRaLeQtyS2Ir9PCFCyaUkZtdkuzFxGx+zXHwMeUqoxeYEOhrwII1DurenRCxGILSRfvQPUgD7rL4nUgki0Gbc/EptGbdZNGrWOUkAO2ueV9NQNrIVXs3gteLERfblPOFjPxrhMbRM9eSVPFCSedvX8q6M5TXU9O/Gua0NLs0AAHflfmvP4/FOc+IJHMCddB6JV2Oc5rpgBvSb2iLiLwu4TjZy5Q0E3mbNv4XKpRrJEpp4BUqINS7nBwjVusbCTqtOlgmgxNgfoAGYCZMxNyAfRZmI4qan1MaAJ0zH2Jj0hApuNo+mdJg9YcLjwV5M1JLg99wzijA/IAG6aW0s3y/ZP8TxQNP/xwb3kWPPTTdfP34io10tcS2YyvObbTNE+a0MJRqVILH5JMAEy2LCIjRZvTvNnRGbWDR7Sqx0stbQCRpcz+6GzG1SQHRIvdonnGvwJhmFrnKypVDgCYgREdVepwVxIOcbxYD6Re4uJlOq5HZwVc0l7fcx6TbZNUarRIjvbCzhbTbqgYFhLTMEib8riw5hMVMH1jw6X38lpSEhplFgjMG3EmNAdjJOqXGJc0HIJH9zpJ2tqAut4aHySTa3WbfumG4HIcs6+PJQ0i0K0MW5x0krZw5IAtfrGiWo4aHXMjXr0uk+Mced2nZMaBEXJtfw8VnL0L+FWzQGMDXGSNLeKx+JcdBBAIB6rH4jxB0Fos7e9hppvEJR2HgAky7Un7JqKM3qdELcVrOveev8LCg2stTidaBlFjN3SZ6/dKNbIHSAtk6RxajyZPF8UWgM3defBL43HDsmNabkX8P5MpjieEMlxI7pywgU+Blwa7MACJNrrrhsUU2YxabFuGYgMfcwCIWoOK0+fssOtTyuI5EhUW0tKM3ZbVn//Z"/>
          <p:cNvSpPr>
            <a:spLocks noChangeAspect="1" noChangeArrowheads="1"/>
          </p:cNvSpPr>
          <p:nvPr/>
        </p:nvSpPr>
        <p:spPr bwMode="auto">
          <a:xfrm>
            <a:off x="63500" y="-688975"/>
            <a:ext cx="19812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8" name="AutoShape 8" descr="data:image/jpeg;base64,/9j/4AAQSkZJRgABAQAAAQABAAD/2wCEAAkGBhQSERQUExQWFBQVFhQYGBgXGBUYFxwXGhcVFxYXGBgXHCYfFxokGRQVHy8gIycpLCwsGB4xNTAqNSYrLCkBCQoKDgwOGg8PGiwkHyQsLCwsLCwsLCwsLCwsLCwsLCwsKSwsLCksLCwsLCwpKSksLCwsLCwsLCwsLCwsLCwsLP/AABEIAL4BCgMBIgACEQEDEQH/xAAcAAACAwEBAQEAAAAAAAAAAAADBAACBQEGBwj/xAA5EAABAwIEAwcDAwMEAgMAAAABAAIRAyEEEjFBBVFhEyJxgZGh8DKxwQbR4UJi8QcUFVIjM5LS4v/EABkBAAMBAQEAAAAAAAAAAAAAAAABAgMEBf/EAC0RAAICAQMBBgYCAwAAAAAAAAABAhEhAxIxQQQTIlFhcTKBkaGx0eHwQlLB/9oADAMBAAIRAxEAPwD5Ui4Wjne1pMSQJgk+QGp6ISgMXC1Ee24jwD/aBtOq0NqwHOgyQwtGUOMwHC5iN9Tt4ysZcfE7zba6PjOKVav/ALHl2kk6mBAk6mBzSqzhDbbY2RRRSVoIiiiiAIooiYfDuqODGNLnOMBrQSSeQA1QANExGKfUIL3ueQA0FznOIaNGjMbAck7xT9P1sNl7VmUkAkals6B8fQ48jdZyAIooogCKKKIAiiiiAIooogCKKKIAiiiiAIooogAgw7i0vjugwT1Q1ZtQgEAmDqOa0+DcPa+XvuAYA69eimUtqtjqwfCMBnOZ7HFm0AxPWLwr4vgTwSWDM3x738r0TaEAOBEbRqPLZZvGu1LYaLCZynUEcomR0XItWTn5FbcGAamWMrjcX8d1Z2JBbBF5sfx4ICgXbRnSIjDGv5+zf2QVEDIAooogCKKKIAiiiiAIooogDrRfl1/Nl7Lgj8MKjGYSnXq1oGd7qjaLTH/scCJe2n/bEx1C8YohqwPpFD/UygMUXOoOOHazuspHWrN6rg/WRYTJFiIXgeKV6b61R1Fhp0nOJYwkEtbsCRqlVEAlRFE7wzFUmF3a0hVBAiSWwQb3be4tYhauFwGE7Jz3VWteS/LmktaAJDezAJzu0AdIIEmEwPOqI2Lpta6GOa8AN7zQ8NJyjNGcB2s3gdBCFltO0wkBxRO8H4NVxVVlGiA6o90BsgaAuLjOjQAZKBjcE+jUfTqNLKjHFrmnUEaiyAAqKKIAiiiiAIom+G8Jq4h2Sk3M68DSYuQ2fqdH9IknYFXxOBFGW1Q8PjuiMo6HvQdQdtkrARUUUTAi2uE1HZAG5SATmmWkE9f6kpT4Q4sDpAm4H7nZaOAOSmGxBkz4/wCIXPqzTjSKRosuNY2+BVPolxURHGVxNFtiruGU3GS3U3gkLFx1ENqOABA2nX/C9KAY5rP4rgi5sgd4e45Lo0tRqVNmZhqKKLtERRehwuFp0zeHS02BM5tpI8kLFYRpu0R7+MdFh3ysDDVm0idATHIFadPD0xEgFNU8dlmBrY8ombpvV8kBj0sITsR5LrsC4CVsvxxOwEiDHy2ygxNlHeyA8+5hGohcXoC6m4AGwmCZtHzed9lg1BcxpJjwlawnuAqoootAIoor0aJe4NaCXOIAA1JOgCAKKL3mB/0ir5O0xdehg2zcVHS8DmRIA8JSb/01w6iyoa3EW1nhrsjMKxxl8d3M94LYmOXigLPHqHp+64F1AGjwDj1TB1u2pWfke0HlmEEjqvZYrH8P4nUpMyuw1Vzy59ZzWy5vYuzdo9pghr2tMkXEzBkn54tLCcCqVaYdTa5xLy2ALaAjr/2JNwAAgCce4dRo1nMoYhuIpjLDwC2SdQAfqjmLLNXusNgGuotouEAMd4ZjF7x1udUHivA8OGllIM7o+sF2Yu3gn6hPSFiteLK2s8WouuEEjkrUaRc4NGpWxIxgeJvpHuWvO4M7EEGQeoV8VxA16z6uIc9z3klzpBOlhdCqcOeBol2sJ0EqVteUM0cJwfMMxMN20JI6kWCddwymTZoAVcEXNaGuM/jlHknuzsuOepK+RopVbkbHklmvM3V6g2myjacbqFwDZYojKqGHeajHXSoEy9SwmY3nw19lxz5urO25JJtYMcIvTdboHfhNKxPBlY2M7oBFzPj0QU3xGke0NjGvl+Uou+LwhGmHq1Wt5LnZ210G6znEuO55BYRjuEODEt5hUfjQNBPsrUcK0DvXKK1rdQ0egT8KAtTqy0HmrjmhlyDUeRe+vtKirAbYyxFlkVaZaSDqCtmh+FmcQH/kd1g+wV6Ty0MXUV6lEtMEQfmilai5phwg6rotAMcN4W+s8NaNTGaLDx9l6BvFaXDyW4eKtcSDVLQA0yZAuZItpayy+D8RaxjmFxBOnL5KyFCtt2Ma4jxWrXdmrVHVCJjMSYnWAdPJKrrWkmAJPRblPhbWUSXyHFpn8NHt5olNR5BKzCV26EATMXvYb/Oidp8HqOAhsE6za4Ji50kfZaHC8MwAtcxvaNJMOAJie6Z0PkplqxSvkErK8L4WwAPdFQnYjujy387dF6OqBlaXANs0AN3i0kf026dEkYGg/HguGodSuGeo5vJrGkMPz5SdGnfe2nTndJYgbCZP23K67EwphWl0uNgPkJcA2ngSfwdjnBxJdIuBDR00Xf8AiqWacpERabJ2pUEiNNwlXVPn8qlOb6kukN0WCTECLG90hU4ezPnaS0g3jQ+qtnPVDzmT1RG11JsZe6J30jwXWV51Q2VZERcCD+8qhCVDsvUobxboqNZKIyoW81x430TAs/DwhlkK7XnmqPJ3CCWi2oI0kLzteiWOLTt8BXoqTuYWdxKg0y4mIHry91toy2uhHcG4VmZHGHDQ/b9lQcG5uvuksHWyPBOm69E3EOgQTCrUcoPBDweYubXKawVYCQbE6SiDCEPIFmiJnQ8wj4pgcMu9zPL/ACtJSTwNsDUsdZBXKZ+64MOWNMGeUfsuUGkCTr1U9ADB/wA+eCUrguLv7dkxh37ndGaPdJPawsWw2fLYgDa0lWoYchxJgnaefNMAjVTMk5PI7KOwbnw5zoI0gLr+GgmSXuPl90UPRGVVO6XQSM6vwpwmII8UxU4YXsD5h5AkRAtbyNk6yoi0mkpPWkjSMXN1FWzN4F3XP2MRG/Xy0Wpi685WjUkRPMX+0oNXDNzh39UQY06TzKXxR79OCWkk8jaImDupbWpLcVOD03tZpdrPgh1D32c5MmBOh389EvSeQ4tkuECCYnedEbNIWdUJNJ2wnaX5lUrNPMBVq1AL3l2kc90Km4iRHzzRFYs01I7JuP09uV9UHoUMxgnxR68NIAJhLipyQ6jpRTbIwhl1QFLuaoAryjgV2DhVc1FcqGypEMH9wjscHdCEE+6jXHkm0Ow2do1uq/7g8pQiOi7KVE7g9B7XEzIVsTXGjQlZVnFFZK3YK1K0CSdFh1KpJNzfny2TPEqhzRtqk12aUKVkoiM3GPAgOMBBUWrSfIzeeRcqrgERzJEn+EBzZK4UZlR4Lj22O6K2kqlpzH/rCqwKQutN10qIAE4QY5q8cl0lSYTCzqtTbmIAQwig5W/3P9m7eqiWODfRgpNuXwrL/Xu+Pv0GBUY3QZjzP4QKmJc46/PBDDoF1wGJKSglkuXaNSXhTpeSwv593kMGmLG/W46KYakB3jJcYv8AhUNYKdqnTM0MECSfCCqCqhU6g/lWZuSlREgod3ZtId9x/C7PNUpmQ4dJ9D+y6HqUuTfWzGEvT8Nr8UXmF1CzrofKdGG4LCmdUDlyUqCwkoTlx7iNIXU0hMjXFSVVdzJis6pErmqgdCAISutKobldQAjxhl2nnb57rPWrxWn3AeToWUuvSfhLIorCmSJF41VVoB6V77IN/JHNOegXRThebaRmLuGnVWO4sr1qUxCrTp7W9b+Kq8AL6ldDJRX0SLi4BVyBlkDRPcAq5iqWpmx2v5IdRtoHNUmAJtOSBzI+6JXMuJ6/aw+yvhhfNs2/nsPVBS5kdL8Ogl/s7+Swvu39DpaqZrG9wrPQnCT0VIwBOqOB81dlbmrwOUqzWhMqzjEUESqGVXIEhBqJh4O2h8DYrj25SRyVQinvj+5o9W8/EKHh2dEF3mm9Pqsr1819k18+pUPBVxCAGq7XKqOUKF0FUNRczqaAJmQnvUcUNzk0gCMldyqMfaEVhGyTHRQFQtsiOtsqFIKoqSo1wUyrgiJm2yoLA4xhe2BzCBRwhz94Ajr7GE0Srt5HyVqTSoVg20A0y0W3CC6jRN5H/wAk3cWiZST+HAknSSiL82Fm2qkqzVMq5goGRKhIH8ImRULAfVOwooDB5z9uvRWBkAGPL+VOxMgwNPRWiUBQM0p6flDyxI6eyMTAQqQi7t9Buf2HVOy9PSlqOl830XucqiAB0k+J/hCcxGYCTJ1Pt0XKjen3+4VRwPXmpzbjxwvZYX2AlqG5qb7MTfVcNJVuMrEoXQ1Muw6GaRCe4dlSquCupl9kx2UV2PykH4RuoWGJXNUcjjNxalHlFqzcro21HhsqsRc+Zh5sj0P8qgpb7FTF4pmuvFKW6PEsr9fJ2ikrpUcLqocJ/Ko5whcuU2TdVzKVquVpI5j0m6K6IaGmhc0+ey6Bey65ZlN0Vc5cldIVCU0S2Qt6q4pgaKpcrU0ElXtCGNrps0pCUcIlOLsAlEkgpYuPROUWQEJzBJQnkZpNCLTZeFXs/KUQULReTqZv6rmbLidbQB+bdOi7UICZ4dhszTLtLTGpBiPz5KYvCpG2zAllCqaYRabDOiIQiyKM19LMQNtT1V+x35+3IeCbFC88pVnUk3Jm0ZR7vY11t+vl9P8ArEhSU7JNuolCe3eE7ZHhX+P5/aAGmudkiEkTIRqbNJj7obaElGXShbKrGnaUY01x1OdEbjOem48idSgPmio2lFj0TFRtrIJGxA9jK0TMwdWW9QeatS7wMCFKkgQbjYoeEecwHP5KrpZUI7pKK6nKzgzu65oJ2EbBDq1pAhMY1zbiQf35JRljunBYs27RJSnUfhWF7fzy/Vl6Z5q7qPgutAcbT+FOyLbi6dmFA2tKDxE2jmQE3241No2StMdq6dYJjlG7iqjzbBDWHdYDkEUoYOXbZRtTZZsGEa2xJ8lUUp91p4XDZmx4+Fr3KPT4Uc0BRuL7tvgwy1FoNTuPwwaPhSuHZMlPdaM2mnRxxICWcZsnX00rUpwRCcWIMRZL9hN7o5PVPMwoIB7Rvulu2gk2FwzJN/8AC06NAeXVZOBxHlK7+ouM9lTAp6uF3HY7gDw3Wai3KkbwaSs1sJiGAvaHNNw4X5i+XncH1R20RrImdJE+my+dYKq57+9Lov0Xq+H8KqhwmWkjNcwcu5E33HRaz0dvLM59r2NRas1MRgCNtTM7Ql34czEL1FTB9wSSXNAuSIncepStTh5AzEQLTMAnmfBcm6zt22edbh7o1PC7nRa7OGToLm8dN5TFLhgk3DdxNhb7bqrQth599Lb54ILsPPz2WvUoQTbQ7aEeKAGdE7DaY76MTKEBC1alJJ1KV0WZuFEY2UNzSAQNRpyVmsgpoU5ag0jK1UuDNqOJOkDqlq4FvxzWjWoQBB9Vk1KQBOu52WkTnnpro0BxVWYiVGUDFiL2O/hCI5k6W5mbxobDa60cFww2IdYkaai+/wDC0cqRUUoqll/38/gyDw0tguhvjY+nJHq4ZobIcCRqL+S3jwizww98gEPIzWsdDvEpnF4PDloAYeUgSSbXkGwnyUvUF3Z5HDm9pTNV5EciD4yIj7lP1eFZSJNriYI0+arrqLS3QwNSTCHJN2La0ZFWgHaiQmcNRAbYX+aBGdhZFvco+Hw0A2J+5/ZDliiUnZj1jePnuiYajeU0OGOL4ghanD+Gd2TpqVTnjARg2F4dSOXYBPwIDjrM+NohDpYYnSwHl8CPnDWmT4BYHUlSMLipzCzcvRLcOpSY5rXxGDLgTax12HQc90hSbDwOXJVeKOaS8VjDsKGjv2tI5fLbrJriDy5r0tYw0tFg4yd/JeYrEXRDkU0LNcId46K4xKGTHsul45LejIKaRa4TKQ4/WJeG7Bo9byfZeiNMVKVhL2EjfaIv81XnePUoNM82keh//SNCVzyaVRrf6b4VtbGdi9ocypTfJi4Le80tP9N7dZhfX8dgs7W90OcDF/6eoOoEea+GfpTEVmYyi7D5e1zQ3N9Fwc2f+3LJPgv0TSeKwDm5XaXabSOu6ntcfEmdGnVGecD3ZOsydL7aLK4y+nQDQGlz6joZTzQXE/UbzAAufIbr2YoAAnUgErxn6pZTfiZaSHtptpi2gf3jFpDpc3T8BckYrllzm1F7UIUC+1dpb2MnMIF27OBBzBwMDKbeC169EECBYiUTBcFyNiTBYAWQMpI0v9XLluj4xlWmwOp0w5wMxzbGgGxUMene25cmBxbh+SN+vjqI57rOfhTC9S4trU8waWyQ1zCbtd8CWdgWwbX5yTdF0apWeYfT2QHUJFgtvEYYSdp06fClWUmtnOcokDYSToAfDdaRzwZajUFbMz/Zob6WW49F6LEcHdzZ9MgDNPgSdbdFk1Q5rocwAbnPN9RAgbc1S9GQ36MzKtKfCUo7CNzQ45OTnfSTsJ0TmMLQ8C4zGAeuwPou1aT8v1Zp2tb0KaZnhip/T1UMFQAEQTyiDFybX6I2Fx2Q5XiHXsREW9lt8L4RWeyASWRrrY2kX16J/iXAmPpiTOU6+4vqNknPoy1ptcCWGxJyzOYtykCALH+rnaDK28Fh2vo9xjRd0hvPXN5yD5rzeAovaQAM0ToYMD2391q4Gq4OGo1BBtc63G1+WyiSNovzMvj+Bex3dblzGBrOnz1WJVwhABMmNzK9i94GvfaSfqtB0sd9BurswtJ2WSWzyv6pqTQnBSPE4Sq0GC0kmBJiI0W6MPO0NjlHp0/lbY/SjCczY1tcanoYTA4ZlMfV128JTc0KOm0YlLBjWN/gTP8Axhjpa418+a2aWCAuTvojUhLobAAN5v6BS5M22UY//H2gi0bLK/4ouqXJyDy9+S9rUogmB7/NELE4AAQI6pKQPTTPFccAZoTcSOV9/RKcL4Y5xsM030MaTM6BbfGKLSTuALDaeXuvNYbipALSSCZ0sI5WWnKOSaSlkdxlEMBLi0uuMouPmy81WdBT2KxM3SD2zr1WkEYTfkLVP2VTCMac6EGOSuHDl9ltZmejZTbSpjNmBJuZtMXPTReW/U/HhXcGNazJTs1wHeJtndM6EjTwWx+uQabTTmZdLjzsP/sV4pV2bTXxs6ZuntPSfoPgVTE4gljgwU2OLnGf6gWAW2MmV9q/SOCfQo9nUEQTcXzbzG3LyXyb/SrKMWJBJc14aQSIIaT4EG/haF9eYSwQ68zpa/OFPadRp7OgaMYye5crA3xTF1e2w7aTQaR7TtnSMwt3A0T/ANtdV5eoD/upquczMe6RAsJDZO2nK69IypbwCz8bhWVhDhpoRqCuGU7OuOlRouxMNgeySxlUkaqzHZRaLeQtyS2Ir9PCFCyaUkZtdkuzFxGx+zXHwMeUqoxeYEOhrwII1DurenRCxGILSRfvQPUgD7rL4nUgki0Gbc/EptGbdZNGrWOUkAO2ueV9NQNrIVXs3gteLERfblPOFjPxrhMbRM9eSVPFCSedvX8q6M5TXU9O/Gua0NLs0AAHflfmvP4/FOc+IJHMCddB6JV2Oc5rpgBvSb2iLiLwu4TjZy5Q0E3mbNv4XKpRrJEpp4BUqINS7nBwjVusbCTqtOlgmgxNgfoAGYCZMxNyAfRZmI4qan1MaAJ0zH2Jj0hApuNo+mdJg9YcLjwV5M1JLg99wzijA/IAG6aW0s3y/ZP8TxQNP/xwb3kWPPTTdfP34io10tcS2YyvObbTNE+a0MJRqVILH5JMAEy2LCIjRZvTvNnRGbWDR7Sqx0stbQCRpcz+6GzG1SQHRIvdonnGvwJhmFrnKypVDgCYgREdVepwVxIOcbxYD6Re4uJlOq5HZwVc0l7fcx6TbZNUarRIjvbCzhbTbqgYFhLTMEib8riw5hMVMH1jw6X38lpSEhplFgjMG3EmNAdjJOqXGJc0HIJH9zpJ2tqAut4aHySTa3WbfumG4HIcs6+PJQ0i0K0MW5x0krZw5IAtfrGiWo4aHXMjXr0uk+Mced2nZMaBEXJtfw8VnL0L+FWzQGMDXGSNLeKx+JcdBBAIB6rH4jxB0Fos7e9hppvEJR2HgAky7Un7JqKM3qdELcVrOveev8LCg2stTidaBlFjN3SZ6/dKNbIHSAtk6RxajyZPF8UWgM3defBL43HDsmNabkX8P5MpjieEMlxI7pywgU+Blwa7MACJNrrrhsUU2YxabFuGYgMfcwCIWoOK0+fssOtTyuI5EhUW0tKM3ZbVn//Z"/>
          <p:cNvSpPr>
            <a:spLocks noChangeAspect="1" noChangeArrowheads="1"/>
          </p:cNvSpPr>
          <p:nvPr/>
        </p:nvSpPr>
        <p:spPr bwMode="auto">
          <a:xfrm>
            <a:off x="63500" y="-688975"/>
            <a:ext cx="19812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199" name="Picture 10" descr="http://s003.radikal.ru/i203/1103/0d/675631df227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2852738"/>
            <a:ext cx="5048250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AutoShape 12" descr="data:image/jpeg;base64,/9j/4AAQSkZJRgABAQAAAQABAAD/2wCEAAkGBhQSEBQUExQWFRQVFxQYFBUXFxgXFBgXFBUXFxUXGBgXGyYfFxojGRQXHy8gJScpLCwsFR4xNTAqNSYrLCkBCQoKDgwOFw8PGiwkHxwpKSwsKSksLCwpKSksKSwpKSwpLCksKSksKSksKSwpKSwpLCwsKSksLCkpLCwsLCkpLP/AABEIALQBFwMBIgACEQEDEQH/xAAbAAABBQEBAAAAAAAAAAAAAAAEAAECAwUGB//EAEYQAAECBAMECAQDBQUHBQAAAAECEQADITESQVEEImFxBQYTMoGRobFCwdHwFFKSFRYjU4JDYnLC4TODk6Ky0vEHVGPT4v/EABkBAAMBAQEAAAAAAAAAAAAAAAABAgMEBf/EACcRAAICAQQCAgICAwAAAAAAAAABAhESAxMhMUFRFGEEMiJCcYHw/9oADAMBAAIRAxEAPwD1dIiQEOIcRdkCaJQwiQMAxNEwYiDEhCGSEOIaHaAQ8ODDNDwDHCoWKEBDhMKw5EFQ+KE0O0FhTGeEVRJoTQWOiIh4eE8FiGeE8PCgYxnhQ7woAFCENDwxDgQ7RCHaACcJohCEKgsm8NiiLwzwUBLFCxRGGgoCeKFiiBiMFBZYTCisGFFCtgAMSEec/vFO/NM/Ur6xIdYp35l/qP1jXa+zm+SvR6K8ODHno6xzvzL/AFGHHWSd+ZX6jBtfYfJXo9DESBjz1PWOd+Y/qiaesk78x84W0/YfJj6PQQqHCo4AdZZ35z5w/wC9U3+Z6wbT9j+SvR37xIGPPv3qm/zIf97Jn8z3g2n7D5KPQcUILjz797pn80+UOOt0z+aryHzhPRY/kxPQsULFHnv73zP5qvIRIdcl/wAxXkINph8mJ6Dih8UcHJ65n4pi/BIP+YQbK65SfiXOJ4AD3UYl6bRcdaLOveGeOVPXLZzZc8eCT8zDfvbJynzv+GkwsGVuxOsho5YdZpX/ALqYOcr6CIfvAknd2wf1IUj/ACmBQFur/mjqyYd45I9Mqy2uUf8AeAf9SREpe27QosichfBM2WT5O8PH7Dd+jq3hPHNH8Zos8iIdG1bSO9LmnkW/ymDH7Dd+mdJCjnT0pOH9jO/WflLiv9tTv5Mz9S//AK4WLDcR00KOY/eCYLyZn61f9kRX1nVnKmD/AHn1EPFhuxOpeGeOWHWrVEzwWPrEv3rT+Sb+tP1gxYbsTpnhPHOJ60S8xOHik/54K2bpqSv+2Uk6LJSfWh84VBuJmxihsUDITiqJhVyU/tCMk/nX+qCirCHhQGrZVZTZg8R8xCgFkeKftbQeZP1h/wBoE5jyP1jG7UaA8LfP7eL5VbJ8vSsaN0eZRpnbVZN5H5xAbZMe/kQIF7BZDs39QHzrCRsq6ULc0/W0TmFBX7RVmo55w42x8/doFGwLOTe3nFg6OUPy+Cq5+Jh5r2FFx2uuXrCO2RWjYydPWLUbEczTgG9Yamh4jp2mH/Ecoc7GBc+bDXUQ/Yy/zJ/UPpSDNDxG/EcBC7fl9+MWI2ZB+InkX9BFsvYNAs/7uYfnBuBiUdsdB/5h07QeEHyuiFXEpZOvZke4i8dBzP5R8Ske6oWbKUDL/EHT784SdoOQjZl9BTcpbccUv5Excnq/PayRehW/smC36HgYPbqhxPOkdGnq7NzVLH9av+2LE9XVZzEDwUfpBlL0G2znEqJFn8n8okhCjZP/AE/WOmR1a1meUs/NUXyurAuVrPJKfqYMpeh7TOVEtenqD7RM7Krh9+EdeOrcsXMxhm4A8wkRYnovZU94j+udfyVWFlIa0mzlZUqYLLKeSlD2gvZNqngsifNJ/KgrVXlV46RM3ZEiitmDUd0K9VKeJHrJs6XH4hAAbuu3hhBtC58mkdOu2WbDt22qDlMpv/l/hq5smvpG5ImkgYinFnhJZ+D1jmVdb9kBbtVK/wAMtTeZaJnrjsbUUtVrS1H3aFSNlJLydOpULFxjjFf+oGzgnDKmEtTuJz8YzNr/APUWaT/CloSP75xqy4pHg0INyKPRFgG7HnX3iheyIN0IP9KfpHmMzrxtZ/tMPBKJYIrfuv6wGvrNtRvPm/8AEUPa0NGb1onqp6IlH+yR+lvaKz1ekn+y8sQ+ceT/ALbnG82b/wAZZ+cVnpNea5nF1qPnWHyTvR9Hro6Bkp/s2/qWP80FSglIYHzUVHzUSWjxE7Q9x51PrnDJnAnugeA+kFBvL0e4maNR5iFHiGP+76CFBQb/ANE5cgmyFHj2Zb1YRcjYZn5PMoHs5jZE06ffjFiCs2B8ovYXswMpPRMw/k41UfYB4tT0Es95Sf0H5mNQSF5huZA+cJMrVQ8HPsIa0oeh8gKOr4F5iuQCQPnFo6El5rWeSgB/ypEaMvZeJ8gn3L+kWjZ0i5HmT7CLUI+h0ZqOh5IuFHnMmH/NFyOipGUpJ5h/d4MOEZ+SR7kwu2Tx8x8nh0kOipGwyhaVLH9KfpBCABYJHIN9IpVPGoHr8hFKul0JoVtyAJ9HhNpDNLtDx9YcLJjn5/WRA7qFqPEpSPR4Cn9ZZpO6EpFL4lHwJLekQ9SKHaOuD6ef+sSUoi5SkcSkescCvpScv4lngkEDVmQOGsDqK3fsphd/hd8s63EJ6l9IG0d7O6alJvOB4JJUfJNoDX1okiwmK5JSB6qjiZO2KKmMlaGFyC3tF5m6etvaM3qSQsjqF9c0juyD/Usg+LJPoYomddV5IQHdmCifNxHPgv482h/P/wA1e1YWb9hkw+Z1t2g/GBySEniaA6HOB5vTs9RrMUWr/tVhn4WEDBT0q+QelHpT7rCCmoSG4nM2J0c0hZCtk1bUT3nOjufU/SHlsSzpS9C7pHMlqCJ7P0dOWMSJaW1Ck307zg8OEEy+g57OZaXf+YLXyLX+84dN+AB1JZ94c04lJ8yA4iBFThIFsmNc73gn9iTxaUo8QuUfIYnhpvRk0VMicKXEsqDD/Big5CmCBYuoB3D0A+LhU/6RXNmpNARRnYW19H84lMlPh3VEVyZvA8z55RVO2cGoGY0bPMffOEpEsYrZ6imoy5/d4ZU3109+UQYjLTQ+LijWrDBJre44Z192h2IsUsi4I45Qu0HGsCE6qJtpl9+sSSG9rZiG2AQ4t9vmYhhHz4PFJnmlNYcqyIb6/YhWxEiNHpzyH0hibswPrV9IZS3ezGKSs6U8tD5s8NMC/tK3N+PvDRSJeWX3T5+MKHYHoZ6TOSR5/QRFW3LOQ9T84CCla+0JibqHnHTRVsJO0L4enzMRVtCvzD75CKkyQcx6n2iSpCUh1KCRqQR86mAB+0OaveFMnBIdS2Gp+/SMyf0i5aWKZrUK2yTl5nwgIzgklySdSCfqfLjpHNP8hLhcga8zpRIyLakt5C/tAM7ptWTgP4j71jNnTXAL5387g+T6tSKcZ1YffHRox3Zy7YwmZty1Zv5mKQa5Pa1Wd4H7SveflCKiRl408oSQBGM6nnp9j2hAEG9NfLhFCkPofDOmhGhh/wANUHXzLOPSnlDHRezuCfVibM7Wz8oRDkZ3qG+msQCeAHg14khI1DNnampzhMdD9kwLNl915cYkkktQHlQ3agLRXJSE3U4JrnUU+UP2oDVHInJms9A/3SDkVFnbtdNtG1GT/bQ/4hPAPVy4u7cK18oYbYK0lKdqKly1G+IVKcVcOrMCHgYzUggpQkCoOHEADlVJqxdxTWkMdBZnvQN4HWrNlz4Q4WeZ8fdopm93NLMCSAUlyA4HxVYPesOUgDdAzvi4flrwc+sTkiQ/o/pQyVYhUEMUl2Pr6/WOm2frDJUHJUg0BBSSHPFLhuMcdKKbBQq9EgO9zh1H1EPLlkUfhuhTert6e0XHUceh2z0SStKg6S41FfUeED9J9EytoCcalpUl8JSaVu6TQ+UcOVXZxxZYJ5n5UjT2LrEtDBW+CSSrFUBqAPxrGi1VLtGikPtHVSclRKFylh3H9kri4II/5vlGftPRk9N5SwwuhONVRl2ZI8425XWuUVAFMwJriVQkcg+9nmIJ2frFsxNVkB7lJAuwqHaDGL8k0jkDQsrEC1lBQJLBnBTQfQcoRkghlmpa2KnByd62guaUjS6V6GnKqiYufLuFy2UsPbEC9eXkIwTMTW7Ozhs3BBwuR4VpGUk0JqjQVLSrnbJ8nvV6Q0vZgKh6vqak8YGSsKDVBtdyGpl7UvFiphr9imVdTxiefYqKZ+AVCmAe2oOVszAsxKdSX5cfr6QcmYzg0GjUL584HmqYuBV6bpIsaBhwi02JoETTPnQNa4GtfSJrmH8wDhh7AwR2WKmBmqLpDNQfesBjZVBSmTQMUsRU5pJOkVdk4k5kwtdOTWfjf7rCiGzbGVH+Ilqb2HM5VD5AQoOAo7QTvusOC8V4B+Y+0SShPHzjsAvQwuW5lo5/btt7SYzsAVBO8LDnQuATB/TDCSWChUMUpxEHK2Uc9ss1u8nC7vjuQc2UzV4+DvHL+RJ1Q/FmvJZqBrhzQ/KhjN2sPUAOQd02PAkB9PK0aAW9RyNvv7EAzXrvEJJoWSwIu5IceFo82D5diXsqCnq2E4bJqQWcBYt65QhLVnvP4EA2BbL5Q/ZFKgwGHRjR71by14RTOWxqlTVozkVdzU0LRvGdhfJamXiofUOHGTNTyixIKdDatWP0/wBIghlcswFEhuN2hzMbU8Akk0YVa3+sWWiaQcg2ooRxY/KFhUVBICsyUhL2FHOJg9amI/iA1hwqBcUcZxbJ21aaS5hS92YjJ7hnp5QL7AnL6NnqY9m13ClpT4jC7Z0L/KJK6vz1CvZC9CVK4CwCbZN5xoSOsVd8AhqYe893LlqhotmdZpYZ8QdQSHAbnT7MdEVpsLAD1dmE95GndJplmPeCdm6qGjzSmpJCAlIraqsRjTTtyCHxpaly1w4oWiUnpGUSwmIelMQdzRub0jRRiAFtnVRkAy2mKBqmYssQRkS6UnwYuYxisY1JOFEwB1JKTiDC5DWGtY7aW98vH5Qtq2GXNDTJaVNUEioIsQobwI4GJlpp9FHFbPtYepdLnuqZ6/CoghmtnUQZKmSB3pU0irj8QsUcWCRQ0jQndT0BzKmqQXtMHaJ8SWX44jlpGVtXRc+VRcoLT+eSMaRxUksoeR5xg4Sj0g/wGHYNhWlhM2mUeKgsB7XQacjodIE2roqWlLytsUundmSlg7oyUhgHIZyDeAU7WlVELS4LVenzT4a00ijsVi6gAdA9NGKnzBpBkF+wgTS7G70Z8ObXF7a3pEzM5aG59X45xQteFipS+OEUFqkBzZs25XhS1oqpi5ubcjV+RI5sIQBKD8yCAwZ2DnxGlhxhFWEa3d8ItQVAD5VcXisLQKswdzYAlXu7+MOgsLB2FeQpbmeETYi+TtkyWSqWcKhZqC9iQ+LlF+19OmanDMlpx2TPMsBYagJYsom5DMyja8Z6jV92rZEmmpfkPsQptRvVY2Ditc7+WsUnQWMAoKViZdXxpUSljQFikH0POGG2S8lpzZrnWra+TwMsEJxfC5d3DW4RdtW2ksCGIfeCWNT8RDYxo4J0gqwEpYJFTU5hgTkpxetKH3iB2kUxAOM8gSdHpWKlLxAFkqJzG81rvehygeftSkFKUgYRxCVBmZJSKm2j3aEg5NArQxFCDxY5Zjy+URUdWNak+z8vGBRtZOInCkg3NUBLOXU9SyVcRCkdKIILYgE0cggcbWEPkKZeUk/EG0YN8ucKIp2gE0KWAcH4qn0FLQofIjpg+vpFiRxMDCZExMj0KICVMQRqI5DpDZzs5IclCqjdK13323hiu4JPO0dP2kV7RKCwA5DEEEUUDwOWkRPTUkOLowOjdtslQY1Z8IJG6yiE0SGNrxoKD1Hyrz84A23oBbYv9rhJwoTusFBirnWt3gLYemgF4FYkH4gpACaO+6DukAZGPN1NKSdl0+4miJak0ooOdyoWM2S5ZwTeg5RXKnB2SAWAdIxGaA9XBLu/3nBgGIZmjgjIZMYqnSb4gSKMoO4yelUlsxpHPasmlIpXKaqGDXBxYdTW4NdIYJVR1AG5cHCfNik+DRXP27C4UrEkXWkAqD0DpFC7s7AvkYiekVBIKUlQoC7BTvV0pdszwjSLkhVJFo2gh6ZkAhSHOigC7AEkV8onUh8Vr90cW3XbnxipE5KixZKlVOGgOKwLs6mFeUMqRwIDfCXDByCxqHdqNFqS8jsuUMJ7zXNTfVgBTwiCEod1FLmygrC+hZzq0UKUZYJxBmxMxxNq1NL8TaHl7ShQD7xNC4UU2qMw/lFlUaAXoTwYjh900iBmm5oKk0rq7vakDS5ykpsninu1rYGjFs9YtC3DKAY0YipoS3p6QWFhadrWgfwphQaEUOC+YORBvwjd6M6xYy0wM7YVgMkvd3O7eOVSjeqrilBSCQbEguxDe4iaJrbtFs7Vua0AZnq133eBilNroDuUdJINQtP6h/pCHS0vEAFJq5BBp52EcEuaxOQcBsyVOKAB31c5ROUQwdwpiClKnS1mNandy1i95gdvPmbPOH8TslhyN7C7i9b05xj7X1RkKLypipSnBorGmiWst3yPhHPoUzAKJPFi715t91hK2ku9CeF2FSbvRwINy+0Ow7pHqdPDYJstYfMGWRQubkE8a1NoBV0BtksArl9okXCCFLrY4aOQdLxIbdU0BHwl63vWlol+1VqGAqVZ3SopYZEZ+hvCyXVBYOhySysQDYk4VJUlrhYuMiw0iwLDi7gZEluIbQ0eLEdJhYSMWMscOKqr2BU1QTbT0o2oKU4Q4Uzsksp61Z3Ayf6AxnYh1yzTHhIDkF8LWdqh9X+y8lx8JALqJooFzcm4u7ekVKQpIOJKwEs6ikm7kEqSaHe0u9BaFKQCA5KqAOqrg5l6OWBvlFBRarFiBBWksQ5PdAd3KknCfHSErZyr4nZqkJozFw1Ktf8AuvFex7QJqXAI7wAepNRfRvUCHmyQsAqDpFa4nsLervpCAkXFSFEAZDePBiC98rNEzswXRQdq6KdsqXuPExSqcHDMQbFt1wnVnds86QxL4QE941qe7mRV3HygYFK2xhOIKIDMqqwLkvha7eHKGMo4ioqwjLdNd56iWzWNbwROkqU1XAUHBPwipZjo4iMnZmawAd0PRyXdi7VygsLKzLwkBTWdJAZLlyWFrE15woJVLUO6cIclT5vQO7C+hyEPBbFZrhcLtIGxw4mR6ZAV2sOJkCiZDpXAFBgmQD0v0amekOBjHdURrcKapTW2WUWCbD9tCdPsatHNSpHYbpAJSWcLWQ1O8SAkZGgpZo0Nm6Tc4TU171h4/wDilWtGiuShRJUkEkEOwdiGNftow+keilAhTdqlJIQgkhklndqrPqQwjz9X8e3Zo6lyaSwhfBZcBr00OYz84E2jow3Ac1YgkNSgDZcHaB9j6Q7Rwg1S1PjFLEKZLu9AcoKlbat2xBIHeRgxKcnvElVzwAoRQRyYyj5BOUezMVKc/wARKlEWKt1YOjpLKLhmIFDeDZO0bo33YEqCxhWTdgXApWtXg2TtUua6XqLilPWl7P4wNtPRKgNwgBy6VAsc+8HYg1cg84ealxLgbcZcA2zdIKUWWjDX4kOC5ABB1uPM5QbLmGolkUZ0AkXsxyo4eMxMlSC5SoW3QypRIVkLpBclwaOYnL2spDlmJYKS5TUXW5cEMBW7uKRbi+4kyg1+pqSkkVKA9KpLqa5DFvQxVtA3fifJKGSdWwtTJ6swrFMrpQFO6UqVVgk3z8CIuVtAANC4egu2hfgMtOEQnNdoi2u0KVKWlySFglwKBgHGpGVyYgro+WoglQS5+IYi1T3q08OMXpqAUqYXq5SXzpU0f6RGbJBooB8sOYzGQAq3CKjqpsakW7L0fJKCUzzLctRGF8i9WIejwIdiXXFhISSz0JGVjumpqXoeJhIkoJZb5KbEmhJuzBsJpSHnJmJq1HLVLl2pui+Qdn8I1yvoux1SiGAwmoAtZqAl3JYaNDErNah8ifyuxoanhyvWKZk0kHCoHesoDdYEEFqt4C8TlOlIJAYBtGsS1Q4+uUIku/EqarGhyHg+VIpVtgSFPQh2DlmuyQaPXKjAxJc5Xs9HBNrVJy84eXMQtJ3gGaiWozhQL5G2ho8MCszgonChCsJZyKhQa1K525wSUFT0NqGwLaqAy8GgQ7MgB0hgVKfCaB2u5ZNE5izxNUpYc9oAC104aAUL4gHY3sW8zgpKwtG1qklRxKGJ6iritSc8z8hEJiiokAVOKrBKXviwhs9Ip/ATJW7NZ2xXKtTXeKQA1s2q2bKQkM4dQf4mrhckU3ai9GhhRFGzFIsVAPUO+9cEZ2y0EOlTEpDJVXFiGJ0pIf6A8TEpU9gCxGoBSq7VpVmPGkR7ZbimAXclNLFmDcRa0DEW4WL4j/ha4HO1NB7PCM4BwcASQasx8mPGtq84rAKQveDE7pILA8H8hwhpEujEpYhw9cg4vrUNSEFEhNKgG5KoHswZ7FiK2qLRWVJUeVPifdU7YQQDUXu14sOzggMAW5VJFyMz78IrWogEAFI+E/DW+v1vDXIite0hISKPdRIVV3sk8xSjZPWFEELVicFOAO5Du7MHvXKg94UJodM1ROhdtAeOJY49IzChNh+1gUTIn2kAy/tYmFQMlcTC4QwlMyLMTwKFw4XABX0h0UmYykkomB2WLsbg6iMXapM2Sd91oI3piaqz7wu1bcI6ETImFxD04y7LUqObldIY0OlIN2dO6cL7xcsAba1EGbJtRSmgCHFX+H+kOolna1ot2voCWtWNLyl3xIo/MZ1jE2vYp8qkzFMluS6fMYhcB/nHLLRaKSUujoP2pUApCnLHEcJJ4AjeLZmkV/hEzAohASX+BlPS/Z2U4cULsRGRs3Ssogd0qDM6b0sL2c3gybMmPjAThwjdCk4jdkvUN5d4cY5nCnxwLFpi23YCAFJHa4WBCVATBUscRchtKi/GM8LGJjNUGvLmsHaiQFCgyqQPCka8vpCarDjQoAglKgSUJoGBti5PmwpBK5ySQJiUknukoJLGod00fDpcVzhZuPDVhnjw0ZH7RUwJBlVDFmSoUOHEAcNAW+UFSemCGKgXIoEgF2PAEg5esTR0ZJBeW4xO6XxIUfA5evEUgI7IZJIShYSCSVyyFKADk40Xwtq1s4tbcuBVCXCNE9MS1Mk97RQfCTk4N6eYiUraUqJ7NQN9zcDn/E2Rjn1TAouDLmg95mC2a1avS9W4O5aftakEAJwuHQDTBR2BJAygWlXQ1pV0aC+migkLJxpJLYgrShYZVEXp6XChYilcVEh6ZfZ52hsvSKXS6t+oxEVUA2eVGPneClzJZYKYEgkF2BZno7EVHOE54vlESdOmipU5KlBRuzsFOCxIoLAgnnXyvc3SpL1w4nxGxAJBDjgfeKE9FJdgwSLByGULZ5DN/OIK2MAlRK3fMsipYVLUhrUjLpjyT6YROSpQIo5uFNhoLV7tRrpFqVqAYC2eXAOVMDXNnMUSipLFZThe+JJdvEtcZAxckBgR3WcVNtDXVssosKA5y2/K4FWVQEigKsqa6wGvacNJhZJcjeSoEZMoHMkHKNqT0Ulav45Ckh8CaJqXcqKeDZ5veLldWtlSCCgB8VzWunLWNYQyVlXFdmJL6SlZEJWXBALocAeje5u0PJ26WoFlDCSXrvZHWz8KiOgkdD7KAMMuUWqCWUeLuYb939lII7JHectcEZAi1rcTF7XphlHwYypxZSk71925LvhY3Z6uWgdE/eGN8eeJJcAvcOGJel3YCNGd1OkhsC5iFVKd6j5ZZU8ooR0FNks85CkCjF0lyS+RNj6xMoNDWPshLnBBH8QAOaMdTSpDG/lF+J7KcFmfStKGl3cUpaBJynS47NaSHBUyk/1WU4DsBatDlWvvGhY2KAVAEPipkzaC0ZdicQ+XMBV3SFJd9Q7WyrrX1hoGRtASHUWGpDJOYACg5oRazVhRDRNFuKJAwOVxILj1jMvCokDFAXEguJYwjFE8cDBUSCoBhAXE8cCiYIftYKFYUFw4mQKJkP2kOgsMC4mFwGFxMLhBYNt/QEmaSSMKjdSfdrRlTtjnyFAt2o/OkOQBqk/FW/C8dAJkS7SM5QUuzRT8MwNi2wkF1spRLsFYk/4Qo1PD+9SLxtGNYUlZUAcKyU4a3EsAEu5NjUNoTGhtXR8qYSVJGI3UKK/UKwDP2OagMnfTYMAFJFQxw1NwxHpHNLSa6NLT6CTPxJJSpLneU7uSmiikA0p8LHOIS+lZSgAknEkuCFqSRRqhIw+FANc4B6PSO0KpSQlSWBC1MSCWUSkkAG5ocuNJyejlSjilb6lE4lkpCrl8ONhm2t+Ucz00Q4GiUpmAunRy2FYao3mGmb2ihHRKindmuguyJwStJrUpUlWmbAjWIdoqipiXsyZKyrFUjEakJFGd9eJFMzZApZWkYCogjfBUDexqCdGsIhZR88ErKPZTM6PShf8AExIyyUmgBbCaKHBKyzaiLDJCy6komYblBBIAc90gKHJrjlGgZglhpi0gEEBJGJLXYJDJali9Yqm7Ck90GW1KEJQp6hWGhJ8iGuMqc1/YrNP9hvxSTQKqSwSq73Ae7h7ceMEJ2n81dSa0Ov8ArAUxc2WCFJRNQHCik47VGMKBIw8Xd7i4ZM2qjLUkJDFlErGE0BFSsB6V/wBTEtJS5iRLSTX8WGASyS6BzDg/T0iJ2YfCbDMso8yKEXvAXaJQVKIKSXxFypDjIlnTRixa8WSp2hu7MS44FgG94h5Q6M2pRL5mxjvKKmHdZTs1XdwL+mUQnEIWHmHCTu7pLAZEg1Ae8S2eelKWILVD7zWBOtnSfEQp6QoMCCCzBScr/SsXHV8MrOuxk7Yl+8nEwAVhbEVaNk4TncRcdqUHDgkB2NCb65Vvzu0ZkzZykuN05EGj5g3+3hlEkAAAM4oMKno5JNT4mN00+jVU+jVBJwqrQgittWLscohMUpsRCiTU5h0kYaioq2XtGSNprVwQ4JckXyDVpnaCZE+ZUlaSMxQ0Y1OgdsnMUwqgmfMIcBFyAcO67gk4i4Zxn5xDtV4iQnCCA7UL1vS/FsokNpJorCzFxvVD7zgiteVoE7OZVlAimFJBYEGleZ9IQdjr2GWTvbijcpIIoKioP0tDxKUglKcSk0pha513gePpCh/7DJryVhcOJkDhUSExo9PkxsJC4ligTtoXaQUOwwTobtYGC4WOCgCu1iWOBccOFwwCwuHC4FC4klcIArHEgqBgqJBUSFBKVRMTIFSuJhcA6CkzIkJkChUOJsIY+3dHonNjumxGmYgWb0atCdxSVJBDJUjEQPXFcwaJkTEyIlFMpSox07exEucySh3SUkh3DFKhRKcLW0tBEyehTYQhYxVIJcNvFlOGsDmLudT1y0q7wHAm40aMk9GrRupUOzOlCHyL5DhrwjmlpVyi+JMmjYlS1EialnBZaiSKGxSCwZ656RcVlIBlVNwkpJJCmxFKcn0FN0BxAo6XQjdKc23irE13BB3QzeV3DwyZcuY+GapNyUlIZLpOJnoEs/EEiOeUX/Ylx55NGUtSid4UJw4SEsHstGJgQ+XmYc7GFOopSp6Y0VVrUgV514NUxkS+g8IKO1CsTtgLMRmRV06ilTwi7Y+i1S0AIXMKnchISdcPINSr5xk4K20yHFJtphX4fD3CSabqt0skMGcYVXz4VvEDsSiXwqSSB3kFZcC+Pew+rFjEPxSqFYSVE1sA+rfINWGStqJBBegD3ypfi1jEqbXDEptdjK2qYiiwCgEsru1UAKg2JIAfPDS0MqcgrbEyjYFiDfMUOcG7YUJTiBU5sEhQLvWooS5diLHyHmIAQyZYWkkEh040vU4LsGyrfhF4xffA2oy74K5/SBQA7l7Upzf6RJOFRBCvKlLWrpdoC7dNUhkKJYomKVhSDawoSeOcTUDZcsoNKCwr3g9hSw46QPTpcCelS4CJ+z4jllzD5sM73jP2iTMQt0EkKc4SGYCwqa1PpAe17QorCUKJAqGfx9BGn+LmEAqSAC4KTUc62yzhpShXJeMoIHkdIT095Kink9LUJ8fMxonpFLDEKG1RQeR18YmhSVA0Y1objhhJYt4QFM2FOZp5F8uN2MC1U3TRO4m+VQcNqQrugF9SRbJmZxp60hozh0QSkhBIL3NmHqMoUVlD2Fx9kCq8Pk8PCj2zMQMOFQ8KABxEyYUKAY7xKFCiQHh0mFCgAmDEsoUKIGSeLEmFCgGOmHeHhQhkkKiWIw0KEwLIklUKFCAD2nYUKWCRUgA8RZox+mf4R7NBIQSC3PSFCjFm8O0XdDz2SgEPid3KsiTRjSuYrBfSg7NSglxiKX3lPUOTeFCjkf7CfMg+SgTAQsBWFhXPcxVPOM7atppNThSAgHAzghmDXqOcNCjOlkZV/Joxuj9uWqalOIgTFBKiLsogGp5+gjolSQ6rkh6m7AsHPAQoUL8jpFfkqkqKlywpGIgE/wD6amYsIA2kGWvAkkpIUpiXFqjkYUKI0G8qI0H4JMnGhISlOJWEkBiwGotEtkmFSgDYkinAQoUdE0mjSrhyWIW6X0b5+XhDSFOADUNoMoUKMK4MH0TE1mDD75QoUKOdmLP/2Q=="/>
          <p:cNvSpPr>
            <a:spLocks noChangeAspect="1" noChangeArrowheads="1"/>
          </p:cNvSpPr>
          <p:nvPr/>
        </p:nvSpPr>
        <p:spPr bwMode="auto">
          <a:xfrm>
            <a:off x="63500" y="-833438"/>
            <a:ext cx="2657475" cy="171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201" name="Picture 14" descr="http://geography.kz/wp-content/uploads/2009/05/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4724400"/>
            <a:ext cx="30067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8" descr="http://www.ecosystema.ru/08nature/world/taz/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620713"/>
            <a:ext cx="3097213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20" descr="http://t2.gstatic.com/images?q=tbn:ANd9GcSVfjL6SKo3J4RoY4xVOvHGqvXa-rY874uhgkwlPeGVlrRoAQejc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2708275"/>
            <a:ext cx="30718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1575" y="228600"/>
            <a:ext cx="6245225" cy="1143000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Наступление болот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5100" y="3032125"/>
            <a:ext cx="1524000" cy="2362200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2205038"/>
            <a:ext cx="24479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Содержимое 6"/>
          <p:cNvSpPr>
            <a:spLocks noGrp="1"/>
          </p:cNvSpPr>
          <p:nvPr>
            <p:ph idx="1"/>
          </p:nvPr>
        </p:nvSpPr>
        <p:spPr>
          <a:xfrm>
            <a:off x="2706688" y="2446338"/>
            <a:ext cx="5715000" cy="353218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30" name="Picture 2" descr="http://voevodin.narod.ru/photo/bolota/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2276475"/>
            <a:ext cx="54721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41575" y="228600"/>
            <a:ext cx="6245225" cy="1143000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Другие причины 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sz="9600" dirty="0" smtClean="0"/>
              <a:t>?</a:t>
            </a:r>
            <a:endParaRPr lang="ru-RU" sz="9600" dirty="0"/>
          </a:p>
        </p:txBody>
      </p:sp>
      <p:pic>
        <p:nvPicPr>
          <p:cNvPr id="27652" name="Picture 2" descr="http://voevodin.narod.ru/photo/bolota/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132138" y="2276475"/>
            <a:ext cx="5102225" cy="35893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468313" y="1700213"/>
            <a:ext cx="8218487" cy="49688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b="1" smtClean="0"/>
              <a:t>              Главная особенность природы Западно-Сибирской низменности – ее сильная………………. ……………………. Общая площадь болот составляет ……………..тыс. кв. км. Причин образования несколько. Главные из них – наличие ……………… увлажнения, ……………………………………….. рельеф, многолетняя…………….., способность …………………. удерживать воду в количествах, во много раз превышающих вес своей массы, а так же…………. ………………………………………………………………………………………………………………………………………………………………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10795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Можно ли считать болота Западной Сибири «гиблыми» местами России?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Бог создал рай, </a:t>
            </a:r>
            <a:br>
              <a:rPr lang="ru-RU" dirty="0" smtClean="0"/>
            </a:br>
            <a:r>
              <a:rPr lang="ru-RU" dirty="0" smtClean="0"/>
              <a:t>а черт Нарымский край</a:t>
            </a:r>
            <a:endParaRPr lang="ru-RU" dirty="0"/>
          </a:p>
        </p:txBody>
      </p:sp>
      <p:pic>
        <p:nvPicPr>
          <p:cNvPr id="29700" name="Picture 16" descr="http://turzametka.com/wp-content/uploads/2010/06/boloto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3075" y="3141663"/>
            <a:ext cx="4649788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" descr="http://voevodin.narod.ru/photo/bolota/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2636838"/>
            <a:ext cx="4681538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16238" y="5300663"/>
            <a:ext cx="3600450" cy="1296987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/>
              <a:t>Мое настроение</a:t>
            </a:r>
            <a:endParaRPr lang="ru-RU" b="1" dirty="0"/>
          </a:p>
        </p:txBody>
      </p:sp>
      <p:pic>
        <p:nvPicPr>
          <p:cNvPr id="14" name="Picture 9" descr="C:\Users\татьяна\Desktop\Рисунки к уроку болота Западной Сибири\imagesCA4FXRQL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6136" y="260648"/>
            <a:ext cx="2422525" cy="2422525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39940" name="Picture 4" descr="http://t0.gstatic.com/images?q=tbn:ANd9GcTlZ5Me09h2ivbMTkmFlo4mcBOZQq3ECju4Ha492s8nvxirXodoG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16632"/>
            <a:ext cx="2286000" cy="2000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5" name="Picture 6" descr="C:\Users\татьяна\Desktop\Рисунки к уроку болота Западной Сибири\imagesCAVJ5LR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242093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 descr="C:\Users\татьяна\Desktop\Рисунки к уроку болота Западной Сибири\4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836712"/>
            <a:ext cx="2664296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4" name="Picture 8" descr="C:\Users\татьяна\Desktop\Рисунки к уроку болота Западной Сибири\imagesCATGG1BZ.jpg"/>
          <p:cNvPicPr>
            <a:picLocks noChangeAspect="1" noChangeArrowheads="1"/>
          </p:cNvPicPr>
          <p:nvPr/>
        </p:nvPicPr>
        <p:blipFill>
          <a:blip r:embed="rId6" cstate="print"/>
          <a:srcRect l="5128" t="5405" r="7692" b="2703"/>
          <a:stretch>
            <a:fillRect/>
          </a:stretch>
        </p:blipFill>
        <p:spPr bwMode="auto">
          <a:xfrm>
            <a:off x="6444208" y="3212976"/>
            <a:ext cx="2448272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6" name="rg_hi" descr="http://t0.gstatic.com/images?q=tbn:ANd9GcReFS-7Av_lPGMoHXAv8FDKFFlYUg3KlZvl1YIQg3d7wbUhc01j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221088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9" name="Прямоугольник 14"/>
          <p:cNvSpPr>
            <a:spLocks noChangeArrowheads="1"/>
          </p:cNvSpPr>
          <p:nvPr/>
        </p:nvSpPr>
        <p:spPr bwMode="auto">
          <a:xfrm>
            <a:off x="539750" y="6237288"/>
            <a:ext cx="1706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Недовольство</a:t>
            </a:r>
          </a:p>
        </p:txBody>
      </p:sp>
      <p:sp>
        <p:nvSpPr>
          <p:cNvPr id="30730" name="Прямоугольник 15"/>
          <p:cNvSpPr>
            <a:spLocks noChangeArrowheads="1"/>
          </p:cNvSpPr>
          <p:nvPr/>
        </p:nvSpPr>
        <p:spPr bwMode="auto">
          <a:xfrm>
            <a:off x="3924300" y="1916113"/>
            <a:ext cx="1341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Удивление</a:t>
            </a:r>
          </a:p>
        </p:txBody>
      </p:sp>
      <p:sp>
        <p:nvSpPr>
          <p:cNvPr id="30731" name="Прямоугольник 16"/>
          <p:cNvSpPr>
            <a:spLocks noChangeArrowheads="1"/>
          </p:cNvSpPr>
          <p:nvPr/>
        </p:nvSpPr>
        <p:spPr bwMode="auto">
          <a:xfrm>
            <a:off x="6516688" y="2492375"/>
            <a:ext cx="194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Удовлетворение</a:t>
            </a:r>
          </a:p>
        </p:txBody>
      </p:sp>
      <p:sp>
        <p:nvSpPr>
          <p:cNvPr id="30732" name="Прямоугольник 17"/>
          <p:cNvSpPr>
            <a:spLocks noChangeArrowheads="1"/>
          </p:cNvSpPr>
          <p:nvPr/>
        </p:nvSpPr>
        <p:spPr bwMode="auto">
          <a:xfrm>
            <a:off x="7451725" y="5949950"/>
            <a:ext cx="1063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Радость</a:t>
            </a:r>
          </a:p>
        </p:txBody>
      </p:sp>
      <p:sp>
        <p:nvSpPr>
          <p:cNvPr id="30733" name="Прямоугольник 21"/>
          <p:cNvSpPr>
            <a:spLocks noChangeArrowheads="1"/>
          </p:cNvSpPr>
          <p:nvPr/>
        </p:nvSpPr>
        <p:spPr bwMode="auto">
          <a:xfrm>
            <a:off x="3419475" y="4724400"/>
            <a:ext cx="2441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Постоянно менялось</a:t>
            </a:r>
          </a:p>
        </p:txBody>
      </p:sp>
      <p:sp>
        <p:nvSpPr>
          <p:cNvPr id="30734" name="Прямоугольник 15"/>
          <p:cNvSpPr>
            <a:spLocks noChangeArrowheads="1"/>
          </p:cNvSpPr>
          <p:nvPr/>
        </p:nvSpPr>
        <p:spPr bwMode="auto">
          <a:xfrm>
            <a:off x="684213" y="3357563"/>
            <a:ext cx="1327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Смущение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27538" y="0"/>
            <a:ext cx="3673475" cy="40481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 smtClean="0"/>
              <a:t>Домашнее задание</a:t>
            </a:r>
            <a:endParaRPr lang="ru-RU" sz="28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388" y="549275"/>
            <a:ext cx="8713787" cy="6119813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>
              <a:buFont typeface="Wingdings" pitchFamily="2" charset="2"/>
              <a:buAutoNum type="arabicPeriod"/>
              <a:defRPr/>
            </a:pPr>
            <a:r>
              <a:rPr lang="ru-RU" sz="2000" dirty="0" smtClean="0"/>
              <a:t>Большая часть Западной Сибири  отличается избытком поверхностных вод, тогда как юг страдает от их </a:t>
            </a:r>
            <a:r>
              <a:rPr lang="ru-RU" sz="2000" dirty="0" err="1" smtClean="0"/>
              <a:t>недостатака</a:t>
            </a:r>
            <a:r>
              <a:rPr lang="ru-RU" sz="2000" dirty="0" smtClean="0"/>
              <a:t>. Считаете ли вы необходимым устранение этой диспропорции?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/>
              <a:t>2.      Русский этнограф И.С. Поляков писал: «Остяки (устаревшее название </a:t>
            </a:r>
            <a:r>
              <a:rPr lang="ru-RU" sz="2000" dirty="0" err="1" smtClean="0"/>
              <a:t>хантов</a:t>
            </a:r>
            <a:r>
              <a:rPr lang="ru-RU" sz="2000" dirty="0" smtClean="0"/>
              <a:t>) несомненно вымирают,  в силу чего край со временем может сделаться  совершенно пустынным, так как едва ли найдется население более с ним  освоившееся, чем нынешнее». Проанализируйте данную проблему с позиции географа, эколога, врача или местного жителя (по выбору).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/>
              <a:t>3.     Совершите воображаемое путешествие по Оби от ее истоков до устья. Как изменяются условия жизни и хозяйственной деятельности по мере движения вниз по реке.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/>
              <a:t>4.     </a:t>
            </a:r>
            <a:r>
              <a:rPr lang="ru-RU" sz="2000" dirty="0" err="1" smtClean="0"/>
              <a:t>Приобье</a:t>
            </a:r>
            <a:r>
              <a:rPr lang="ru-RU" sz="2000" dirty="0" smtClean="0"/>
              <a:t> часто называют «русским Кувейтом». Что дает основание для такого сравнения?  Согласны ли вы с таким утверждением.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/>
              <a:t>5.     Сравните климатические условия </a:t>
            </a:r>
            <a:r>
              <a:rPr lang="ru-RU" sz="2000" dirty="0" err="1" smtClean="0"/>
              <a:t>Западно-Сибирской</a:t>
            </a:r>
            <a:r>
              <a:rPr lang="ru-RU" sz="2000" dirty="0" smtClean="0"/>
              <a:t> равнины и Восточно-Европейской равнины» и заполните таблицу.</a:t>
            </a:r>
          </a:p>
          <a:p>
            <a:pPr>
              <a:buFont typeface="Wingdings" pitchFamily="2" charset="2"/>
              <a:buNone/>
              <a:defRPr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27584" y="4941168"/>
            <a:ext cx="7992888" cy="1656184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Татьяна Михайловна Бескоровайная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учитель географии МБОУ «Романовская СОШ»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2014 г.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87450" y="1773238"/>
            <a:ext cx="6769100" cy="15113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Западно-Сибирская</a:t>
            </a:r>
            <a:r>
              <a:rPr lang="ru-RU" dirty="0" smtClean="0"/>
              <a:t> равнина.</a:t>
            </a:r>
            <a:br>
              <a:rPr lang="ru-RU" dirty="0" smtClean="0"/>
            </a:br>
            <a:r>
              <a:rPr lang="ru-RU" dirty="0" smtClean="0"/>
              <a:t> Природные условия и ресурсы.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413" y="404813"/>
            <a:ext cx="6408737" cy="10128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Мы формулируем </a:t>
            </a:r>
            <a:br>
              <a:rPr lang="ru-RU" dirty="0" smtClean="0"/>
            </a:br>
            <a:r>
              <a:rPr lang="ru-RU" dirty="0" smtClean="0"/>
              <a:t>оригинальную тему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Что меня больше всего интересует в данной проблеме?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Что хотелось бы изучить более глубоко?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 что я могу получить лучшую оценку?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Как мне удивить одноклассников?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55875" y="228600"/>
            <a:ext cx="6130925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Мы формулируем </a:t>
            </a:r>
            <a:br>
              <a:rPr lang="ru-RU" b="1" dirty="0" smtClean="0"/>
            </a:br>
            <a:r>
              <a:rPr lang="ru-RU" b="1" dirty="0" smtClean="0"/>
              <a:t>цель нашей  работы</a:t>
            </a:r>
            <a:endParaRPr lang="ru-RU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438400" y="2292350"/>
            <a:ext cx="2971800" cy="6397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Я хочу…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2447925" y="3136900"/>
            <a:ext cx="2971800" cy="30003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 Узнать                       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Выявить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  Уточнить                   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 Понять 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  Раскрыть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Описать                   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5715000" y="2292350"/>
            <a:ext cx="2971800" cy="6397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Я хочу …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5715000" y="3136900"/>
            <a:ext cx="2971800" cy="3001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Объяснить                        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 Составить                  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Изобразить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   Выяснить                 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 Найти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Научиться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051050" y="228600"/>
            <a:ext cx="663575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Мы планируем задачи для реализации своей цели</a:t>
            </a:r>
            <a:endParaRPr lang="ru-RU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051050" y="1773238"/>
            <a:ext cx="6635750" cy="48244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/>
              <a:t>Основные шаги в достижении цели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		- подумать самостоятельно …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		- изучить доступные источники информации …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		- узнать, что думают об этом …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		- обратиться за помощью …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		- выполнить …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		- другое …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95513" y="228600"/>
            <a:ext cx="568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Мы выдвигаем гипотезу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291" name="AutoShape 1"/>
          <p:cNvSpPr>
            <a:spLocks noChangeArrowheads="1"/>
          </p:cNvSpPr>
          <p:nvPr/>
        </p:nvSpPr>
        <p:spPr bwMode="auto">
          <a:xfrm>
            <a:off x="3563938" y="3213100"/>
            <a:ext cx="287337" cy="684213"/>
          </a:xfrm>
          <a:prstGeom prst="downArrow">
            <a:avLst>
              <a:gd name="adj1" fmla="val 50000"/>
              <a:gd name="adj2" fmla="val 2503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7451725" y="3933825"/>
            <a:ext cx="1341438" cy="517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3" name="Rectangle 12"/>
          <p:cNvSpPr>
            <a:spLocks noChangeArrowheads="1"/>
          </p:cNvSpPr>
          <p:nvPr/>
        </p:nvSpPr>
        <p:spPr bwMode="auto">
          <a:xfrm>
            <a:off x="3132138" y="4005263"/>
            <a:ext cx="1584325" cy="517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5435600" y="3933825"/>
            <a:ext cx="1419225" cy="517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5" name="AutoShape 11"/>
          <p:cNvSpPr>
            <a:spLocks noChangeArrowheads="1"/>
          </p:cNvSpPr>
          <p:nvPr/>
        </p:nvSpPr>
        <p:spPr bwMode="auto">
          <a:xfrm>
            <a:off x="2484438" y="3429000"/>
            <a:ext cx="358775" cy="1476375"/>
          </a:xfrm>
          <a:prstGeom prst="downArrow">
            <a:avLst>
              <a:gd name="adj1" fmla="val 50000"/>
              <a:gd name="adj2" fmla="val 2507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6" name="Rectangle 5"/>
          <p:cNvSpPr>
            <a:spLocks noChangeArrowheads="1"/>
          </p:cNvSpPr>
          <p:nvPr/>
        </p:nvSpPr>
        <p:spPr bwMode="auto">
          <a:xfrm>
            <a:off x="1547813" y="5157788"/>
            <a:ext cx="1538287" cy="542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4067175" y="5157788"/>
            <a:ext cx="1595438" cy="542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8" name="Rectangle 6"/>
          <p:cNvSpPr>
            <a:spLocks noChangeArrowheads="1"/>
          </p:cNvSpPr>
          <p:nvPr/>
        </p:nvSpPr>
        <p:spPr bwMode="auto">
          <a:xfrm>
            <a:off x="6372225" y="5157788"/>
            <a:ext cx="1800225" cy="542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684213" y="3933825"/>
            <a:ext cx="1584325" cy="517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0" name="AutoShape 7"/>
          <p:cNvSpPr>
            <a:spLocks noChangeArrowheads="1"/>
          </p:cNvSpPr>
          <p:nvPr/>
        </p:nvSpPr>
        <p:spPr bwMode="auto">
          <a:xfrm rot="3138338">
            <a:off x="1461294" y="2944019"/>
            <a:ext cx="360363" cy="1050925"/>
          </a:xfrm>
          <a:prstGeom prst="downArrow">
            <a:avLst>
              <a:gd name="adj1" fmla="val 50000"/>
              <a:gd name="adj2" fmla="val 2499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01" name="AutoShape 11"/>
          <p:cNvSpPr>
            <a:spLocks noChangeArrowheads="1"/>
          </p:cNvSpPr>
          <p:nvPr/>
        </p:nvSpPr>
        <p:spPr bwMode="auto">
          <a:xfrm>
            <a:off x="4787900" y="3573463"/>
            <a:ext cx="431800" cy="1476375"/>
          </a:xfrm>
          <a:prstGeom prst="downArrow">
            <a:avLst>
              <a:gd name="adj1" fmla="val 50000"/>
              <a:gd name="adj2" fmla="val 2499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02" name="AutoShape 11"/>
          <p:cNvSpPr>
            <a:spLocks noChangeArrowheads="1"/>
          </p:cNvSpPr>
          <p:nvPr/>
        </p:nvSpPr>
        <p:spPr bwMode="auto">
          <a:xfrm>
            <a:off x="7019925" y="3644900"/>
            <a:ext cx="360363" cy="1477963"/>
          </a:xfrm>
          <a:prstGeom prst="downArrow">
            <a:avLst>
              <a:gd name="adj1" fmla="val 50000"/>
              <a:gd name="adj2" fmla="val 2498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900113" y="2098675"/>
            <a:ext cx="7848600" cy="1076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Причины образования болот</a:t>
            </a:r>
          </a:p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Западной Сибири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04" name="AutoShape 1"/>
          <p:cNvSpPr>
            <a:spLocks noChangeArrowheads="1"/>
          </p:cNvSpPr>
          <p:nvPr/>
        </p:nvSpPr>
        <p:spPr bwMode="auto">
          <a:xfrm>
            <a:off x="5940425" y="3141663"/>
            <a:ext cx="287338" cy="684212"/>
          </a:xfrm>
          <a:prstGeom prst="downArrow">
            <a:avLst>
              <a:gd name="adj1" fmla="val 50000"/>
              <a:gd name="adj2" fmla="val 2503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05" name="AutoShape 7"/>
          <p:cNvSpPr>
            <a:spLocks noChangeArrowheads="1"/>
          </p:cNvSpPr>
          <p:nvPr/>
        </p:nvSpPr>
        <p:spPr bwMode="auto">
          <a:xfrm rot="-2337033">
            <a:off x="7997825" y="3005138"/>
            <a:ext cx="360363" cy="946150"/>
          </a:xfrm>
          <a:prstGeom prst="downArrow">
            <a:avLst>
              <a:gd name="adj1" fmla="val 50000"/>
              <a:gd name="adj2" fmla="val 249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051050" y="228600"/>
            <a:ext cx="6842125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Мы выбираем методы исследования</a:t>
            </a:r>
            <a:endParaRPr lang="ru-RU" b="1" dirty="0"/>
          </a:p>
        </p:txBody>
      </p:sp>
      <p:sp>
        <p:nvSpPr>
          <p:cNvPr id="13315" name="Содержимое 7"/>
          <p:cNvSpPr>
            <a:spLocks noGrp="1"/>
          </p:cNvSpPr>
          <p:nvPr>
            <p:ph idx="1"/>
          </p:nvPr>
        </p:nvSpPr>
        <p:spPr>
          <a:xfrm>
            <a:off x="2124075" y="2286000"/>
            <a:ext cx="6562725" cy="3840163"/>
          </a:xfrm>
        </p:spPr>
        <p:txBody>
          <a:bodyPr/>
          <a:lstStyle/>
          <a:p>
            <a:pPr eaLnBrk="1" hangingPunct="1"/>
            <a:r>
              <a:rPr lang="ru-RU" sz="2400" b="1" smtClean="0"/>
              <a:t>1. Изучение специальной литературы.</a:t>
            </a:r>
          </a:p>
          <a:p>
            <a:pPr eaLnBrk="1" hangingPunct="1"/>
            <a:r>
              <a:rPr lang="ru-RU" sz="2400" b="1" smtClean="0"/>
              <a:t>2. Интервьюирование или опрос.</a:t>
            </a:r>
          </a:p>
          <a:p>
            <a:pPr eaLnBrk="1" hangingPunct="1"/>
            <a:r>
              <a:rPr lang="ru-RU" sz="2400" b="1" smtClean="0"/>
              <a:t>3. Наблюдения, проведенные во время экскурсии.</a:t>
            </a:r>
          </a:p>
          <a:p>
            <a:pPr eaLnBrk="1" hangingPunct="1"/>
            <a:r>
              <a:rPr lang="ru-RU" sz="2400" b="1" smtClean="0"/>
              <a:t>4. Картографический метод.</a:t>
            </a:r>
          </a:p>
          <a:p>
            <a:pPr eaLnBrk="1" hangingPunct="1"/>
            <a:r>
              <a:rPr lang="ru-RU" sz="2400" b="1" smtClean="0"/>
              <a:t>5. ……………………………………….</a:t>
            </a:r>
          </a:p>
          <a:p>
            <a:pPr eaLnBrk="1" hangingPunct="1"/>
            <a:r>
              <a:rPr lang="ru-RU" sz="2400" b="1" smtClean="0"/>
              <a:t>6.  ………………………………………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4292600"/>
            <a:ext cx="3168650" cy="208915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smtClean="0"/>
              <a:t>История </a:t>
            </a:r>
            <a:br>
              <a:rPr lang="ru-RU" dirty="0" smtClean="0"/>
            </a:br>
            <a:r>
              <a:rPr lang="ru-RU" dirty="0" smtClean="0"/>
              <a:t>развития территории</a:t>
            </a:r>
            <a:endParaRPr lang="ru-RU" dirty="0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3789363" y="404813"/>
            <a:ext cx="485457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3924300" y="4724400"/>
            <a:ext cx="47132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3924300" y="2565400"/>
            <a:ext cx="4608513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150" y="1706563"/>
            <a:ext cx="6975475" cy="515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41575" y="228600"/>
            <a:ext cx="624522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Тектоническое строением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65100" y="3032125"/>
            <a:ext cx="1527175" cy="23590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_Mod_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Theme_Mod_theme</Template>
  <TotalTime>1021</TotalTime>
  <Words>437</Words>
  <Application>Microsoft Office PowerPoint</Application>
  <PresentationFormat>Экран (4:3)</PresentationFormat>
  <Paragraphs>82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Trebuchet MS</vt:lpstr>
      <vt:lpstr>Calibri</vt:lpstr>
      <vt:lpstr>Wingdings</vt:lpstr>
      <vt:lpstr>Times New Roman</vt:lpstr>
      <vt:lpstr>Theme_Mod_theme</vt:lpstr>
      <vt:lpstr>Западно-Сибирская равнина. Природные условия и ресурсы.</vt:lpstr>
      <vt:lpstr>Западно-Сибирская  равнина</vt:lpstr>
      <vt:lpstr>Мы формулируем  оригинальную тему урока</vt:lpstr>
      <vt:lpstr>Мы формулируем  цель нашей  работы</vt:lpstr>
      <vt:lpstr>Мы планируем задачи для реализации своей цели</vt:lpstr>
      <vt:lpstr>Мы выдвигаем гипотезу </vt:lpstr>
      <vt:lpstr>Мы выбираем методы исследования</vt:lpstr>
      <vt:lpstr>История  развития территории</vt:lpstr>
      <vt:lpstr>Тектоническое строением</vt:lpstr>
      <vt:lpstr>Слайд 10</vt:lpstr>
      <vt:lpstr>Современный рельеф </vt:lpstr>
      <vt:lpstr>Слайд 12</vt:lpstr>
      <vt:lpstr>Слайд 13</vt:lpstr>
      <vt:lpstr>Географическая разминка</vt:lpstr>
      <vt:lpstr>Климат  Западно-Сибирской равнины</vt:lpstr>
      <vt:lpstr>Климатические условия</vt:lpstr>
      <vt:lpstr>Климатические условия</vt:lpstr>
      <vt:lpstr>Распространение многолетней мерзлоты</vt:lpstr>
      <vt:lpstr>Реки </vt:lpstr>
      <vt:lpstr>Наступление болот</vt:lpstr>
      <vt:lpstr>Другие причины </vt:lpstr>
      <vt:lpstr>Вывод</vt:lpstr>
      <vt:lpstr>Бог создал рай,  а черт Нарымский край</vt:lpstr>
      <vt:lpstr>Мое настроение</vt:lpstr>
      <vt:lpstr>Домашнее задание</vt:lpstr>
      <vt:lpstr>Западно-Сибирская равнина.  Природные условия и ресурсы.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Царство болот  Западной Сибири</dc:title>
  <dc:creator>татьяна</dc:creator>
  <cp:lastModifiedBy>Tata</cp:lastModifiedBy>
  <cp:revision>17</cp:revision>
  <dcterms:created xsi:type="dcterms:W3CDTF">2012-03-08T05:42:24Z</dcterms:created>
  <dcterms:modified xsi:type="dcterms:W3CDTF">2014-04-26T12:27:34Z</dcterms:modified>
</cp:coreProperties>
</file>