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8" r:id="rId3"/>
    <p:sldId id="270" r:id="rId4"/>
    <p:sldId id="294" r:id="rId5"/>
    <p:sldId id="295" r:id="rId6"/>
    <p:sldId id="296" r:id="rId7"/>
    <p:sldId id="271" r:id="rId8"/>
    <p:sldId id="272" r:id="rId9"/>
    <p:sldId id="257" r:id="rId10"/>
    <p:sldId id="258" r:id="rId11"/>
    <p:sldId id="259" r:id="rId12"/>
    <p:sldId id="261" r:id="rId13"/>
    <p:sldId id="262" r:id="rId14"/>
    <p:sldId id="267" r:id="rId15"/>
    <p:sldId id="291" r:id="rId16"/>
    <p:sldId id="282" r:id="rId17"/>
    <p:sldId id="283" r:id="rId18"/>
    <p:sldId id="284" r:id="rId19"/>
    <p:sldId id="298" r:id="rId20"/>
    <p:sldId id="289" r:id="rId21"/>
    <p:sldId id="287" r:id="rId22"/>
    <p:sldId id="288" r:id="rId23"/>
    <p:sldId id="293" r:id="rId24"/>
    <p:sldId id="292" r:id="rId25"/>
    <p:sldId id="29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FF"/>
    <a:srgbClr val="FFFF00"/>
    <a:srgbClr val="CCFF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190" autoAdjust="0"/>
  </p:normalViewPr>
  <p:slideViewPr>
    <p:cSldViewPr>
      <p:cViewPr varScale="1">
        <p:scale>
          <a:sx n="44" d="100"/>
          <a:sy n="44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6225857-A3FE-4AC8-AA81-3A9D964B127E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3C1591B-0D46-4DFC-82ED-6C61A0F3F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B6519-3F15-4E24-AE70-4CDBA37FB2EA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0B1C-7BB8-4A1F-9739-4BEEC6BB9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A080-8969-482A-9AEB-D296454784D9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A000-FD43-46DB-88A2-7C1FDE9AE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2ED4-178F-46DB-A936-540F2196FD99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5CF4-808B-474C-8F5B-76233452A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612C-D397-443D-BF1F-A895A650B1F4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53576-EBE3-4A4E-B6BA-B59B5931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624B-35B3-42F3-B536-DF47118A878E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4634-E940-4531-A5D5-671406E36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F6E4-20DC-458A-96D3-6F073762F07A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85905-E437-4ACF-9408-C1B625677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DC94-AD7F-4149-B537-5C98B20F10F0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C51F-67D4-48F6-910E-B70309034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5655-E835-4986-A6F1-7995682F1C6F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657D2-4D74-4338-B68C-EAA518233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EE63-7FF3-4910-8BCE-6618C12D25CF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BF1F-E3C7-4B0C-9537-DE4FFAE04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E5225-5C44-407E-A608-59435ECA3A2C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849E0-7CAD-4A5C-86D9-B2777765C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099AC1-9B5F-4CE8-915A-A25A8354D50B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26371E-D7CF-4B27-9D64-A187FDC6B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75" y="357188"/>
            <a:ext cx="5572125" cy="1462087"/>
          </a:xfrm>
        </p:spPr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Геометрия 8 класс</a:t>
            </a:r>
            <a:br>
              <a:rPr lang="ru-RU" sz="3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Повторительно-обобщающий урок по теме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000500" y="4071938"/>
            <a:ext cx="5143500" cy="200025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3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учитель математики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МОУ лицея №86 г.Ярославля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Карпунина Елена  Владимировна</a:t>
            </a: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1214438" y="2286000"/>
            <a:ext cx="70008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80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Подобие</a:t>
            </a:r>
            <a:br>
              <a:rPr lang="ru-RU" sz="80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треугольников</a:t>
            </a:r>
            <a:endParaRPr lang="ru-RU" sz="8000">
              <a:solidFill>
                <a:srgbClr val="990000"/>
              </a:solidFill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286125" y="6000750"/>
            <a:ext cx="2643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>
                <a:latin typeface="Times New Roman" pitchFamily="18" charset="0"/>
                <a:cs typeface="Times New Roman" pitchFamily="18" charset="0"/>
              </a:rPr>
              <a:t>Ярославль</a:t>
            </a:r>
          </a:p>
          <a:p>
            <a:pPr algn="ctr"/>
            <a:r>
              <a:rPr lang="ru-RU" sz="2600">
                <a:latin typeface="Times New Roman" pitchFamily="18" charset="0"/>
                <a:cs typeface="Times New Roman" pitchFamily="18" charset="0"/>
              </a:rPr>
              <a:t>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3571875" y="1928813"/>
            <a:ext cx="5357813" cy="442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bg2"/>
                </a:solidFill>
              </a:rPr>
              <a:t>   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треугольнике АВС проведена прямая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параллельно ВС. Определите, какую часть площади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АВС составляет площадь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AFD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если              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: АВ = 1 : 4.</a:t>
            </a:r>
          </a:p>
        </p:txBody>
      </p:sp>
      <p:pic>
        <p:nvPicPr>
          <p:cNvPr id="12292" name="Содержимое 3" descr="Отсканировано 23.02.2009 19-34 (2).bmp"/>
          <p:cNvPicPr>
            <a:picLocks noChangeAspect="1"/>
          </p:cNvPicPr>
          <p:nvPr/>
        </p:nvPicPr>
        <p:blipFill>
          <a:blip r:embed="rId2" cstate="email">
            <a:lum bright="2000" contrast="40000"/>
            <a:grayscl/>
          </a:blip>
          <a:srcRect/>
          <a:stretch>
            <a:fillRect/>
          </a:stretch>
        </p:blipFill>
        <p:spPr bwMode="auto">
          <a:xfrm>
            <a:off x="285750" y="2357438"/>
            <a:ext cx="30718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4429125" y="2016125"/>
            <a:ext cx="4427538" cy="4105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bg2"/>
                </a:solidFill>
              </a:rPr>
              <a:t>   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Гипотенуза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FCD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равна 13 см, а гипотенуза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FAB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равна 39 см. Найти периметр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FAB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если периметр </a:t>
            </a:r>
            <a:r>
              <a:rPr lang="el-G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FCD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равен 30 см.</a:t>
            </a:r>
          </a:p>
        </p:txBody>
      </p:sp>
      <p:pic>
        <p:nvPicPr>
          <p:cNvPr id="13316" name="Содержимое 3" descr="Отсканировано 23.02.2009 19-34 (2).bmp"/>
          <p:cNvPicPr>
            <a:picLocks noChangeAspect="1"/>
          </p:cNvPicPr>
          <p:nvPr/>
        </p:nvPicPr>
        <p:blipFill>
          <a:blip r:embed="rId2" cstate="email">
            <a:lum bright="2000" contrast="40000"/>
            <a:grayscl/>
          </a:blip>
          <a:srcRect/>
          <a:stretch>
            <a:fillRect/>
          </a:stretch>
        </p:blipFill>
        <p:spPr bwMode="auto">
          <a:xfrm>
            <a:off x="428625" y="2643188"/>
            <a:ext cx="42148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pic>
        <p:nvPicPr>
          <p:cNvPr id="14339" name="Содержимое 3" descr="Отсканировано 23.02.2009 19-34.bmp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lum bright="-4000" contrast="40000"/>
            <a:grayscl/>
          </a:blip>
          <a:srcRect/>
          <a:stretch>
            <a:fillRect/>
          </a:stretch>
        </p:blipFill>
        <p:spPr>
          <a:xfrm>
            <a:off x="428625" y="2286000"/>
            <a:ext cx="3714750" cy="3214688"/>
          </a:xfrm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500563" y="1928813"/>
            <a:ext cx="43576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l-GR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АВС проведена биссектриса угла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Точка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делит сторону АС на отрезки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соответственно равные 6см и 10см. Найти сторону ВС, если сторона АВ равна 9см.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pic>
        <p:nvPicPr>
          <p:cNvPr id="15363" name="Содержимое 6" descr="Отсканировано 23.02.2009 19-34 (2).bmp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lum bright="-4000" contrast="40000"/>
            <a:grayscl/>
          </a:blip>
          <a:srcRect/>
          <a:stretch>
            <a:fillRect/>
          </a:stretch>
        </p:blipFill>
        <p:spPr>
          <a:xfrm>
            <a:off x="3429000" y="2643188"/>
            <a:ext cx="5143500" cy="3629025"/>
          </a:xfrm>
        </p:spPr>
      </p:pic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857250" y="2714625"/>
            <a:ext cx="2214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pic>
        <p:nvPicPr>
          <p:cNvPr id="16387" name="Содержимое 6" descr="Отсканировано 23.02.2009 19-34 (2).bmp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lum contrast="40000"/>
            <a:grayscl/>
          </a:blip>
          <a:srcRect/>
          <a:stretch>
            <a:fillRect/>
          </a:stretch>
        </p:blipFill>
        <p:spPr>
          <a:xfrm>
            <a:off x="3143250" y="2286000"/>
            <a:ext cx="4929188" cy="3286125"/>
          </a:xfrm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2357438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43375" y="4214813"/>
            <a:ext cx="214313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3438" y="3429000"/>
            <a:ext cx="214312" cy="142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тетрадях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017713"/>
            <a:ext cx="8240713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Задача №1.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Биссектриса прямого угла прямоугольного треугольника делит гипотенузу на отрезки длиной 20см и 15см.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Найти площадь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треугольника, образованного биссектрисой и высотой, выходящими из вершины прямого угла данного треугольника.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тсканировано 26.02.2009 18-5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1857375"/>
            <a:ext cx="36163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сканировано 26.02.2009 18-5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3429000"/>
            <a:ext cx="36433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5" descr="Отсканировано 26.02.2009 18-58.jpg"/>
          <p:cNvPicPr>
            <a:picLocks noChangeAspect="1"/>
          </p:cNvPicPr>
          <p:nvPr/>
        </p:nvPicPr>
        <p:blipFill>
          <a:blip r:embed="rId4" cstate="email"/>
          <a:srcRect b="-129"/>
          <a:stretch>
            <a:fillRect/>
          </a:stretch>
        </p:blipFill>
        <p:spPr bwMode="auto">
          <a:xfrm>
            <a:off x="4714875" y="4429125"/>
            <a:ext cx="4143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14875" y="5929313"/>
            <a:ext cx="285750" cy="50006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учащихся.                 Подобие вокруг нас.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 descr="Отсканировано 26.02.2009 18-58 (2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357438"/>
            <a:ext cx="3571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тсканировано 26.02.2009 18-58 (2)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714500"/>
            <a:ext cx="30003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286000" y="5929313"/>
            <a:ext cx="2357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Вид сверху</a:t>
            </a:r>
          </a:p>
        </p:txBody>
      </p:sp>
      <p:sp>
        <p:nvSpPr>
          <p:cNvPr id="194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учащихся.            Подобие вокруг нас.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2" descr="Отсканировано 26.02.2009 18-58 (3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500063"/>
            <a:ext cx="498157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500188" y="2571750"/>
            <a:ext cx="58578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Возникнет ли необходимость применять признаки подобия треугольников              в жизни?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2357438"/>
            <a:ext cx="5581650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Назовите соответственные углы треугольников.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Назовите сходственные стороны треугольников.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Дайте определение подобных треугольников.</a:t>
            </a:r>
          </a:p>
        </p:txBody>
      </p:sp>
      <p:pic>
        <p:nvPicPr>
          <p:cNvPr id="4100" name="Рисунок 4" descr="Рисунок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2214563"/>
            <a:ext cx="2225675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тетрадях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Задача №2.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тени дерева 21м. В это же время суток тень человека ростом 1,8 м составляет 2,7 м. Какова высота дерева?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тетрадях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Задача №3.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ростом 1,6 м стоит на расстоянии 9 м от столба, на котором висит фонарь на высоте 3,2 м. Найдите длину тени человека в метрах.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214563" y="214313"/>
            <a:ext cx="6729412" cy="1462087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из учебника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88" y="2017713"/>
            <a:ext cx="6311900" cy="11969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№ 579,   № 581,   № 582. 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25603" name="Содержимое 4"/>
          <p:cNvSpPr>
            <a:spLocks noGrp="1"/>
          </p:cNvSpPr>
          <p:nvPr>
            <p:ph idx="1"/>
          </p:nvPr>
        </p:nvSpPr>
        <p:spPr>
          <a:xfrm>
            <a:off x="214313" y="2017713"/>
            <a:ext cx="8740775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1 вариант.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Доказать, что периметр треугольника, образованного средними линиями данного треугольника, вдвое меньше периметра данного треугольника.</a:t>
            </a:r>
          </a:p>
          <a:p>
            <a:pPr>
              <a:buFont typeface="Wingdings" pitchFamily="2" charset="2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2 вариант.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Доказать, что площадь треугольника, образованного средними линиями данного треугольника, вчетверо меньше площади данного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357438"/>
            <a:ext cx="7772400" cy="3411537"/>
          </a:xfrm>
        </p:spPr>
        <p:txBody>
          <a:bodyPr/>
          <a:lstStyle/>
          <a:p>
            <a:pPr algn="ctr">
              <a:defRPr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                          за урок!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8"/>
          <p:cNvSpPr>
            <a:spLocks noGrp="1"/>
          </p:cNvSpPr>
          <p:nvPr>
            <p:ph type="title"/>
          </p:nvPr>
        </p:nvSpPr>
        <p:spPr>
          <a:xfrm>
            <a:off x="1928813" y="214313"/>
            <a:ext cx="7015162" cy="1357312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</a:p>
        </p:txBody>
      </p:sp>
      <p:sp>
        <p:nvSpPr>
          <p:cNvPr id="27651" name="Прямоугольник 9"/>
          <p:cNvSpPr>
            <a:spLocks noChangeArrowheads="1"/>
          </p:cNvSpPr>
          <p:nvPr/>
        </p:nvSpPr>
        <p:spPr bwMode="auto">
          <a:xfrm>
            <a:off x="1643063" y="1785938"/>
            <a:ext cx="7500937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Атанасян Л.С., Бутузов В.Ф., Кадомцев С.Б. и др. Геометрия. 7-9 классы: учебник для общеобразовательных учреждений. М.: Просвещение, 2010</a:t>
            </a:r>
          </a:p>
          <a:p>
            <a:pPr>
              <a:buFont typeface="Wingdings" pitchFamily="2" charset="2"/>
              <a:buChar char="ü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Гаврилова Н.Ф. Поурочные разработки по геометрии: 8 класс. М. Вако, 2005</a:t>
            </a:r>
          </a:p>
          <a:p>
            <a:r>
              <a:rPr lang="ru-RU" sz="2600" i="1">
                <a:latin typeface="Times New Roman" pitchFamily="18" charset="0"/>
                <a:cs typeface="Times New Roman" pitchFamily="18" charset="0"/>
              </a:rPr>
              <a:t>Картинки:</a:t>
            </a:r>
          </a:p>
          <a:p>
            <a:pPr>
              <a:buFont typeface="Wingdings" pitchFamily="2" charset="2"/>
              <a:buChar char="ü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vischool.rxt.ru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3gon02.gif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elkniga.ucoz.ru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www.grafamania.net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5123" name="Содержимое 5"/>
          <p:cNvSpPr>
            <a:spLocks noGrp="1"/>
          </p:cNvSpPr>
          <p:nvPr>
            <p:ph idx="4294967295"/>
          </p:nvPr>
        </p:nvSpPr>
        <p:spPr>
          <a:xfrm>
            <a:off x="1428750" y="4714875"/>
            <a:ext cx="6961188" cy="1214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bg2"/>
                </a:solidFill>
              </a:rPr>
              <a:t>  </a:t>
            </a: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Сформулируйте признаки подобия треугольников.</a:t>
            </a:r>
          </a:p>
        </p:txBody>
      </p:sp>
      <p:pic>
        <p:nvPicPr>
          <p:cNvPr id="5124" name="Рисунок 4" descr="Рисунок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2075" y="2524125"/>
            <a:ext cx="64198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57313" y="-428625"/>
            <a:ext cx="7786687" cy="22145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Устная работа.                  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из следующих утверждений верны?</a:t>
            </a:r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87313" y="2214563"/>
            <a:ext cx="9153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 1. Любые два равносторонних треугольника подобны.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42875" y="2928938"/>
            <a:ext cx="86439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2. Если два угла одного треугольника соответственно пропорциональны двум углам </a:t>
            </a:r>
          </a:p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другого треугольника, то такие треугольники </a:t>
            </a:r>
          </a:p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подобны.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42875" y="5000625"/>
            <a:ext cx="8715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3. Если два треугольника подобны, то их сходственные стороны пропорциональны.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357313" y="-357188"/>
            <a:ext cx="7786687" cy="2214563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Устная работа.                  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из следующих     утверждений  НЕ верны?</a:t>
            </a:r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14313" y="2143125"/>
            <a:ext cx="8429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1. 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подобны.</a:t>
            </a:r>
          </a:p>
        </p:txBody>
      </p:sp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214313" y="4286250"/>
            <a:ext cx="89296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2. Любые два прямоугольных треугольника подобны.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5072063"/>
            <a:ext cx="8715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3.  Если два угла одного треугольника равны двум углам другого треугольника, то такие треугольники подобны.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28750" y="-357188"/>
            <a:ext cx="7229475" cy="2214563"/>
          </a:xfrm>
        </p:spPr>
        <p:txBody>
          <a:bodyPr/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Устная работа.                  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из следующих утверждений НЕ верны?</a:t>
            </a:r>
            <a:endParaRPr lang="ru-RU" sz="4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313" y="2071688"/>
            <a:ext cx="89296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1.  Если две стороны одного треугольника пропорциональны сходственным сторонам другого треугольника, и углы, заключенные между этими сторонами равны, то такие треугольники подобны.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42875" y="5357813"/>
            <a:ext cx="9001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3. Если угол одного треугольника равен углу другого треугольника, то такие треугольники подобны.</a:t>
            </a: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214313" y="4143375"/>
            <a:ext cx="8643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Times New Roman" pitchFamily="18" charset="0"/>
                <a:cs typeface="Times New Roman" pitchFamily="18" charset="0"/>
              </a:rPr>
              <a:t>2. Любые два равнобедренных треугольника подобны.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6147" name="Содержимое 5"/>
          <p:cNvSpPr>
            <a:spLocks noGrp="1"/>
          </p:cNvSpPr>
          <p:nvPr>
            <p:ph idx="4294967295"/>
          </p:nvPr>
        </p:nvSpPr>
        <p:spPr>
          <a:xfrm>
            <a:off x="642938" y="2017713"/>
            <a:ext cx="7786687" cy="34829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Сформулируйте свойство биссектрисы  треугольника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7750" y="4572000"/>
            <a:ext cx="3857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Рисунок 5" descr="Рисунок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357563"/>
            <a:ext cx="32242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0" y="2643188"/>
            <a:ext cx="3103563" cy="7032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Докажите, что треугольники подобны.</a:t>
            </a:r>
          </a:p>
        </p:txBody>
      </p:sp>
      <p:pic>
        <p:nvPicPr>
          <p:cNvPr id="10244" name="Рисунок 4" descr="Рисунок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25" y="2143125"/>
            <a:ext cx="53403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Устная работа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4214813" y="2000250"/>
            <a:ext cx="4572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квадрате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через середины соседних сторон  ВС и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проведена прямая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Диагональ квадрата равна 18 см. Найти длину отрезка </a:t>
            </a:r>
            <a:r>
              <a:rPr lang="en-US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3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268" name="Рисунок 4" descr="Рисунок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143125"/>
            <a:ext cx="3444875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7">
      <a:dk1>
        <a:srgbClr val="000000"/>
      </a:dk1>
      <a:lt1>
        <a:srgbClr val="99CC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CAE2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CA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603</Words>
  <Application>Microsoft Office PowerPoint</Application>
  <PresentationFormat>Экран (4:3)</PresentationFormat>
  <Paragraphs>71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Tahoma</vt:lpstr>
      <vt:lpstr>Arial</vt:lpstr>
      <vt:lpstr>Wingdings</vt:lpstr>
      <vt:lpstr>Calibri</vt:lpstr>
      <vt:lpstr>Times New Roman</vt:lpstr>
      <vt:lpstr>Палитра</vt:lpstr>
      <vt:lpstr>Геометрия 8 класс Повторительно-обобщающий урок по теме</vt:lpstr>
      <vt:lpstr>Устная работа</vt:lpstr>
      <vt:lpstr>Устная работа</vt:lpstr>
      <vt:lpstr>     Устная работа.                   Какие из следующих утверждений верны?</vt:lpstr>
      <vt:lpstr>    Устная работа.                   Какие из следующих     утверждений  НЕ верны?</vt:lpstr>
      <vt:lpstr>    Устная работа.                   Какие из следующих утверждений НЕ верны?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Работа в тетрадях</vt:lpstr>
      <vt:lpstr>Работы учащихся.                 Подобие вокруг нас.</vt:lpstr>
      <vt:lpstr>Работы учащихся.            Подобие вокруг нас.</vt:lpstr>
      <vt:lpstr>Слайд 18</vt:lpstr>
      <vt:lpstr>Слайд 19</vt:lpstr>
      <vt:lpstr>Работа в тетрадях</vt:lpstr>
      <vt:lpstr>Работа в тетрадях</vt:lpstr>
      <vt:lpstr>Задачи из учебника</vt:lpstr>
      <vt:lpstr>Домашнее задание</vt:lpstr>
      <vt:lpstr>Спасибо                           за урок!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</cp:lastModifiedBy>
  <cp:revision>96</cp:revision>
  <dcterms:created xsi:type="dcterms:W3CDTF">2005-11-14T13:48:00Z</dcterms:created>
  <dcterms:modified xsi:type="dcterms:W3CDTF">2014-05-02T19:44:00Z</dcterms:modified>
</cp:coreProperties>
</file>