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26"/>
  </p:handoutMasterIdLst>
  <p:sldIdLst>
    <p:sldId id="256" r:id="rId2"/>
    <p:sldId id="257" r:id="rId3"/>
    <p:sldId id="285" r:id="rId4"/>
    <p:sldId id="258" r:id="rId5"/>
    <p:sldId id="286" r:id="rId6"/>
    <p:sldId id="287" r:id="rId7"/>
    <p:sldId id="260" r:id="rId8"/>
    <p:sldId id="261" r:id="rId9"/>
    <p:sldId id="288" r:id="rId10"/>
    <p:sldId id="289" r:id="rId11"/>
    <p:sldId id="290" r:id="rId12"/>
    <p:sldId id="263" r:id="rId13"/>
    <p:sldId id="291" r:id="rId14"/>
    <p:sldId id="292" r:id="rId15"/>
    <p:sldId id="293" r:id="rId16"/>
    <p:sldId id="272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</p:sldIdLst>
  <p:sldSz cx="9144000" cy="6858000" type="screen4x3"/>
  <p:notesSz cx="6858000" cy="9144000"/>
  <p:custDataLst>
    <p:tags r:id="rId27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5337219-2C4F-403D-B7DE-DE457B5187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14F31-5F69-40B8-AD0D-D77707C083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5A48E-3A5E-432D-92CB-18A29354FC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919E8-75D0-450F-AA80-0AD69E532C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54BC8-76C7-4050-B814-5A94483C62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495FF-DD95-44A1-ABC3-B5C5FD416C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8060C-9F69-452E-9D19-53F2A34C14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9A9EF-B2A1-49C6-80D2-383A23371B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DDB3-FD8D-47B9-871A-6D60814C39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60A1C-127E-4A8B-9691-7956347DB3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9AD95-5196-4984-BE15-53BEDE806A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C3295-7D0C-468A-BB59-0902E2FD9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C2DB3-29ED-44D4-99C7-CC12B7A0F6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39DFD85D-0955-4828-A560-5E08738322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752600"/>
            <a:ext cx="8229600" cy="2590800"/>
          </a:xfrm>
        </p:spPr>
        <p:txBody>
          <a:bodyPr/>
          <a:lstStyle/>
          <a:p>
            <a:pPr eaLnBrk="1" hangingPunct="1">
              <a:defRPr/>
            </a:pPr>
            <a:r>
              <a:rPr lang="ru-RU" sz="8000" dirty="0" smtClean="0"/>
              <a:t>Пересечение </a:t>
            </a:r>
            <a:br>
              <a:rPr lang="ru-RU" sz="8000" dirty="0" smtClean="0"/>
            </a:br>
            <a:r>
              <a:rPr lang="ru-RU" sz="8000" dirty="0" smtClean="0"/>
              <a:t>событий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228600"/>
            <a:ext cx="449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folHlink"/>
                </a:solidFill>
              </a:rPr>
              <a:t>Упражнение 6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077200" cy="1828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С </a:t>
            </a:r>
            <a:r>
              <a:rPr lang="en-US" dirty="0" smtClean="0"/>
              <a:t>– </a:t>
            </a:r>
            <a:r>
              <a:rPr lang="ru-RU" dirty="0" smtClean="0"/>
              <a:t>по дороге из школы домой вам встретится черная кошка; </a:t>
            </a:r>
            <a:r>
              <a:rPr lang="en-US" dirty="0" smtClean="0"/>
              <a:t>D</a:t>
            </a:r>
            <a:r>
              <a:rPr lang="ru-RU" dirty="0" smtClean="0"/>
              <a:t> </a:t>
            </a:r>
            <a:r>
              <a:rPr lang="en-US" dirty="0" smtClean="0"/>
              <a:t>– </a:t>
            </a:r>
            <a:r>
              <a:rPr lang="ru-RU" dirty="0" smtClean="0"/>
              <a:t>по дороге из школы домой вам встретится  злая собака.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3600" dirty="0" smtClean="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1066800" y="3276600"/>
            <a:ext cx="2438400" cy="838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D</a:t>
            </a: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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</a:t>
            </a: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С</a:t>
            </a:r>
            <a:endParaRPr lang="ru-RU" sz="4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486400" y="3276600"/>
            <a:ext cx="2438400" cy="838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4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D ᴒ</a:t>
            </a: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С </a:t>
            </a:r>
            <a:endParaRPr lang="ru-RU" sz="4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57200" y="4267200"/>
            <a:ext cx="8382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По дороге из школы домой вам встретится черная кошка или злая собака.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5334000"/>
            <a:ext cx="8382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По дороге из школы домой вам встретятся черная кошка и злая собака.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  <p:bldP spid="14347" grpId="0" animBg="1"/>
      <p:bldP spid="12" grpId="0" animBg="1"/>
      <p:bldP spid="13" grpId="0" build="p"/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228600"/>
            <a:ext cx="449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folHlink"/>
                </a:solidFill>
              </a:rPr>
              <a:t>Упражнение 7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077200" cy="1828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М </a:t>
            </a:r>
            <a:r>
              <a:rPr lang="en-US" dirty="0" smtClean="0"/>
              <a:t>– </a:t>
            </a:r>
            <a:r>
              <a:rPr lang="ru-RU" dirty="0" smtClean="0"/>
              <a:t>вас завтра вызовут к доске на уроке математики; </a:t>
            </a:r>
            <a:r>
              <a:rPr lang="en-US" dirty="0" smtClean="0"/>
              <a:t>G</a:t>
            </a:r>
            <a:r>
              <a:rPr lang="ru-RU" dirty="0" smtClean="0"/>
              <a:t> </a:t>
            </a:r>
            <a:r>
              <a:rPr lang="en-US" dirty="0" smtClean="0"/>
              <a:t>– </a:t>
            </a:r>
            <a:r>
              <a:rPr lang="ru-RU" dirty="0" smtClean="0"/>
              <a:t>вас завтра вызовут к доске на уроке географии.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3600" dirty="0" smtClean="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1066800" y="2895600"/>
            <a:ext cx="2438400" cy="838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M</a:t>
            </a: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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G</a:t>
            </a:r>
            <a:endParaRPr lang="ru-RU" sz="4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486400" y="2895600"/>
            <a:ext cx="2438400" cy="838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4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M ᴒ</a:t>
            </a: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G</a:t>
            </a: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</a:t>
            </a:r>
            <a:endParaRPr lang="ru-RU" sz="4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57200" y="4267200"/>
            <a:ext cx="8382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Вас завтра вызовут к доске на уроке математики или географии.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5334000"/>
            <a:ext cx="8382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Вас завтра вызовут к доске на уроках математики и географии.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  <p:bldP spid="14347" grpId="0" animBg="1"/>
      <p:bldP spid="12" grpId="0" animBg="1"/>
      <p:bldP spid="13" grpId="0" build="p"/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04800"/>
            <a:ext cx="4495800" cy="7620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folHlink"/>
                </a:solidFill>
              </a:rPr>
              <a:t>Упражнение 8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990600"/>
            <a:ext cx="6019800" cy="838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4000" dirty="0" smtClean="0"/>
              <a:t>А = 6, В = 8, </a:t>
            </a:r>
            <a:r>
              <a:rPr lang="ru-RU" sz="4000" dirty="0" smtClean="0">
                <a:sym typeface="Symbol" pitchFamily="18" charset="2"/>
              </a:rPr>
              <a:t>А</a:t>
            </a:r>
            <a:r>
              <a:rPr lang="en-US" sz="4400" dirty="0" smtClean="0">
                <a:sym typeface="Symbol" pitchFamily="18" charset="2"/>
              </a:rPr>
              <a:t> ᴒ</a:t>
            </a:r>
            <a:r>
              <a:rPr lang="ru-RU" sz="4000" dirty="0" smtClean="0">
                <a:sym typeface="Symbol" pitchFamily="18" charset="2"/>
              </a:rPr>
              <a:t> В = 2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4000" dirty="0" smtClean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81000" y="1828800"/>
            <a:ext cx="861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Событие А наступает, а В - нет</a:t>
            </a:r>
          </a:p>
        </p:txBody>
      </p:sp>
      <p:grpSp>
        <p:nvGrpSpPr>
          <p:cNvPr id="2" name="Группа 19"/>
          <p:cNvGrpSpPr>
            <a:grpSpLocks/>
          </p:cNvGrpSpPr>
          <p:nvPr/>
        </p:nvGrpSpPr>
        <p:grpSpPr bwMode="auto">
          <a:xfrm>
            <a:off x="2514600" y="4191000"/>
            <a:ext cx="3200400" cy="2209800"/>
            <a:chOff x="381000" y="2895600"/>
            <a:chExt cx="3200400" cy="2209800"/>
          </a:xfrm>
        </p:grpSpPr>
        <p:sp>
          <p:nvSpPr>
            <p:cNvPr id="13321" name="Rectangle 6"/>
            <p:cNvSpPr>
              <a:spLocks noChangeArrowheads="1"/>
            </p:cNvSpPr>
            <p:nvPr/>
          </p:nvSpPr>
          <p:spPr bwMode="auto">
            <a:xfrm>
              <a:off x="381000" y="2895600"/>
              <a:ext cx="3200400" cy="22098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3322" name="Группа 18"/>
            <p:cNvGrpSpPr>
              <a:grpSpLocks/>
            </p:cNvGrpSpPr>
            <p:nvPr/>
          </p:nvGrpSpPr>
          <p:grpSpPr bwMode="auto">
            <a:xfrm>
              <a:off x="779930" y="3171825"/>
              <a:ext cx="2420470" cy="1657350"/>
              <a:chOff x="721659" y="3171825"/>
              <a:chExt cx="2420470" cy="1657350"/>
            </a:xfrm>
          </p:grpSpPr>
          <p:sp>
            <p:nvSpPr>
              <p:cNvPr id="13323" name="Oval 7"/>
              <p:cNvSpPr>
                <a:spLocks noChangeArrowheads="1"/>
              </p:cNvSpPr>
              <p:nvPr/>
            </p:nvSpPr>
            <p:spPr bwMode="auto">
              <a:xfrm>
                <a:off x="721659" y="3171825"/>
                <a:ext cx="1694329" cy="1657350"/>
              </a:xfrm>
              <a:prstGeom prst="ellipse">
                <a:avLst/>
              </a:prstGeom>
              <a:solidFill>
                <a:schemeClr val="tx1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sz="3600">
                  <a:solidFill>
                    <a:srgbClr val="002060"/>
                  </a:solidFill>
                </a:endParaRPr>
              </a:p>
              <a:p>
                <a:r>
                  <a:rPr lang="ru-RU" sz="3600">
                    <a:solidFill>
                      <a:srgbClr val="002060"/>
                    </a:solidFill>
                  </a:rPr>
                  <a:t>6   2</a:t>
                </a:r>
              </a:p>
            </p:txBody>
          </p:sp>
          <p:sp>
            <p:nvSpPr>
              <p:cNvPr id="13324" name="Oval 8"/>
              <p:cNvSpPr>
                <a:spLocks noChangeArrowheads="1"/>
              </p:cNvSpPr>
              <p:nvPr/>
            </p:nvSpPr>
            <p:spPr bwMode="auto">
              <a:xfrm>
                <a:off x="1447800" y="3171825"/>
                <a:ext cx="1694329" cy="1657350"/>
              </a:xfrm>
              <a:prstGeom prst="ellipse">
                <a:avLst/>
              </a:prstGeom>
              <a:solidFill>
                <a:srgbClr val="FFFFFF">
                  <a:alpha val="0"/>
                </a:srgbClr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ru-RU" sz="3600">
                    <a:solidFill>
                      <a:srgbClr val="002060"/>
                    </a:solidFill>
                  </a:rPr>
                  <a:t>     </a:t>
                </a:r>
              </a:p>
              <a:p>
                <a:r>
                  <a:rPr lang="ru-RU" sz="3600">
                    <a:solidFill>
                      <a:srgbClr val="002060"/>
                    </a:solidFill>
                  </a:rPr>
                  <a:t>     4</a:t>
                </a:r>
                <a:endParaRPr lang="ru-RU" sz="3600"/>
              </a:p>
            </p:txBody>
          </p:sp>
        </p:grpSp>
      </p:grp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381000" y="3581400"/>
            <a:ext cx="861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Событие В наступает, а А - нет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762000" y="2590800"/>
            <a:ext cx="2819400" cy="838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4 события</a:t>
            </a: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5334000" y="2590800"/>
            <a:ext cx="2819400" cy="838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6 событий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  <p:bldP spid="16388" grpId="0"/>
      <p:bldP spid="15" grpId="0"/>
      <p:bldP spid="21" grpId="0" animBg="1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04800"/>
            <a:ext cx="4495800" cy="7620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folHlink"/>
                </a:solidFill>
              </a:rPr>
              <a:t>Упражнение 9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990600"/>
            <a:ext cx="6019800" cy="838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4000" dirty="0" smtClean="0"/>
              <a:t>А = 6, В = 8, </a:t>
            </a:r>
            <a:r>
              <a:rPr lang="ru-RU" sz="4000" dirty="0" smtClean="0">
                <a:sym typeface="Symbol" pitchFamily="18" charset="2"/>
              </a:rPr>
              <a:t>А</a:t>
            </a:r>
            <a:r>
              <a:rPr lang="en-US" sz="4400" dirty="0" smtClean="0">
                <a:sym typeface="Symbol" pitchFamily="18" charset="2"/>
              </a:rPr>
              <a:t> </a:t>
            </a:r>
            <a:r>
              <a:rPr lang="ru-RU" sz="4000" dirty="0" smtClean="0">
                <a:sym typeface="Symbol" pitchFamily="18" charset="2"/>
              </a:rPr>
              <a:t> В = 10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4000" dirty="0" smtClean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81000" y="1828800"/>
            <a:ext cx="861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Событие А наступает, а В - нет</a:t>
            </a:r>
          </a:p>
        </p:txBody>
      </p:sp>
      <p:grpSp>
        <p:nvGrpSpPr>
          <p:cNvPr id="2" name="Группа 19"/>
          <p:cNvGrpSpPr>
            <a:grpSpLocks/>
          </p:cNvGrpSpPr>
          <p:nvPr/>
        </p:nvGrpSpPr>
        <p:grpSpPr bwMode="auto">
          <a:xfrm>
            <a:off x="2514600" y="4191000"/>
            <a:ext cx="3200400" cy="2209800"/>
            <a:chOff x="381000" y="2895600"/>
            <a:chExt cx="3200400" cy="2209800"/>
          </a:xfrm>
        </p:grpSpPr>
        <p:sp>
          <p:nvSpPr>
            <p:cNvPr id="14345" name="Rectangle 6"/>
            <p:cNvSpPr>
              <a:spLocks noChangeArrowheads="1"/>
            </p:cNvSpPr>
            <p:nvPr/>
          </p:nvSpPr>
          <p:spPr bwMode="auto">
            <a:xfrm>
              <a:off x="381000" y="2895600"/>
              <a:ext cx="3200400" cy="22098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4346" name="Группа 18"/>
            <p:cNvGrpSpPr>
              <a:grpSpLocks/>
            </p:cNvGrpSpPr>
            <p:nvPr/>
          </p:nvGrpSpPr>
          <p:grpSpPr bwMode="auto">
            <a:xfrm>
              <a:off x="779930" y="3171825"/>
              <a:ext cx="2420470" cy="1657350"/>
              <a:chOff x="721659" y="3171825"/>
              <a:chExt cx="2420470" cy="1657350"/>
            </a:xfrm>
          </p:grpSpPr>
          <p:sp>
            <p:nvSpPr>
              <p:cNvPr id="14347" name="Oval 7"/>
              <p:cNvSpPr>
                <a:spLocks noChangeArrowheads="1"/>
              </p:cNvSpPr>
              <p:nvPr/>
            </p:nvSpPr>
            <p:spPr bwMode="auto">
              <a:xfrm>
                <a:off x="721659" y="3171825"/>
                <a:ext cx="1694329" cy="1657350"/>
              </a:xfrm>
              <a:prstGeom prst="ellipse">
                <a:avLst/>
              </a:prstGeom>
              <a:solidFill>
                <a:schemeClr val="tx1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sz="3600">
                  <a:solidFill>
                    <a:srgbClr val="002060"/>
                  </a:solidFill>
                </a:endParaRPr>
              </a:p>
              <a:p>
                <a:r>
                  <a:rPr lang="ru-RU" sz="3600">
                    <a:solidFill>
                      <a:srgbClr val="002060"/>
                    </a:solidFill>
                  </a:rPr>
                  <a:t>2   4</a:t>
                </a:r>
              </a:p>
            </p:txBody>
          </p:sp>
          <p:sp>
            <p:nvSpPr>
              <p:cNvPr id="14348" name="Oval 8"/>
              <p:cNvSpPr>
                <a:spLocks noChangeArrowheads="1"/>
              </p:cNvSpPr>
              <p:nvPr/>
            </p:nvSpPr>
            <p:spPr bwMode="auto">
              <a:xfrm>
                <a:off x="1447800" y="3171825"/>
                <a:ext cx="1694329" cy="1657350"/>
              </a:xfrm>
              <a:prstGeom prst="ellipse">
                <a:avLst/>
              </a:prstGeom>
              <a:solidFill>
                <a:srgbClr val="FFFFFF">
                  <a:alpha val="0"/>
                </a:srgbClr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ru-RU" sz="3600">
                    <a:solidFill>
                      <a:srgbClr val="002060"/>
                    </a:solidFill>
                  </a:rPr>
                  <a:t>     </a:t>
                </a:r>
              </a:p>
              <a:p>
                <a:r>
                  <a:rPr lang="ru-RU" sz="3600">
                    <a:solidFill>
                      <a:srgbClr val="002060"/>
                    </a:solidFill>
                  </a:rPr>
                  <a:t>     4</a:t>
                </a:r>
                <a:endParaRPr lang="ru-RU" sz="3600"/>
              </a:p>
            </p:txBody>
          </p:sp>
        </p:grpSp>
      </p:grp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381000" y="3581400"/>
            <a:ext cx="861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Событие В наступает, а А - нет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762000" y="2590800"/>
            <a:ext cx="2819400" cy="838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2 события</a:t>
            </a: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5334000" y="2590800"/>
            <a:ext cx="2819400" cy="838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4 события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  <p:bldP spid="16388" grpId="0"/>
      <p:bldP spid="15" grpId="0"/>
      <p:bldP spid="21" grpId="0" animBg="1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228600"/>
            <a:ext cx="4495800" cy="7620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folHlink"/>
                </a:solidFill>
              </a:rPr>
              <a:t>Упражнение 12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7924800" cy="1447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000" dirty="0" smtClean="0"/>
              <a:t>	</a:t>
            </a:r>
            <a:r>
              <a:rPr lang="ru-RU" sz="3600" dirty="0" smtClean="0"/>
              <a:t>Изобразите на диаграмме Эйлера событие </a:t>
            </a:r>
            <a:r>
              <a:rPr lang="ru-RU" sz="3600" dirty="0" smtClean="0">
                <a:sym typeface="Symbol" pitchFamily="18" charset="2"/>
              </a:rPr>
              <a:t> </a:t>
            </a:r>
            <a:endParaRPr lang="ru-RU" sz="3600" dirty="0" smtClean="0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143000" y="2590800"/>
            <a:ext cx="2438400" cy="838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А</a:t>
            </a:r>
            <a:r>
              <a:rPr lang="en-US" sz="44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ᴒ</a:t>
            </a: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</a:t>
            </a: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 </a:t>
            </a:r>
            <a:endParaRPr lang="ru-RU" sz="4000" dirty="0">
              <a:effectLst>
                <a:outerShdw blurRad="38100" dist="38100" dir="2700000" algn="tl">
                  <a:srgbClr val="000000"/>
                </a:outerShdw>
              </a:effectLst>
              <a:sym typeface="Symbol" pitchFamily="18" charset="2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5257800" y="2590800"/>
            <a:ext cx="2438400" cy="838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А</a:t>
            </a:r>
            <a:r>
              <a:rPr lang="en-US" sz="44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ᴒ</a:t>
            </a: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</a:t>
            </a: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 </a:t>
            </a:r>
            <a:endParaRPr lang="ru-RU" sz="4000" dirty="0">
              <a:effectLst>
                <a:outerShdw blurRad="38100" dist="38100" dir="2700000" algn="tl">
                  <a:srgbClr val="000000"/>
                </a:outerShdw>
              </a:effectLst>
              <a:sym typeface="Symbol" pitchFamily="18" charset="2"/>
            </a:endParaRPr>
          </a:p>
        </p:txBody>
      </p:sp>
      <p:pic>
        <p:nvPicPr>
          <p:cNvPr id="1536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949700"/>
            <a:ext cx="3276600" cy="245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4876800" y="4648200"/>
            <a:ext cx="3505200" cy="838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Отсутствует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  <p:bldP spid="9" grpId="0" animBg="1"/>
      <p:bldP spid="7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228600"/>
            <a:ext cx="4495800" cy="7620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folHlink"/>
                </a:solidFill>
              </a:rPr>
              <a:t>Упражнение 12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7924800" cy="1447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000" dirty="0" smtClean="0"/>
              <a:t>	</a:t>
            </a:r>
            <a:r>
              <a:rPr lang="ru-RU" sz="3600" dirty="0" smtClean="0"/>
              <a:t>Изобразите на диаграмме Эйлера событие </a:t>
            </a:r>
            <a:r>
              <a:rPr lang="ru-RU" sz="3600" dirty="0" smtClean="0">
                <a:sym typeface="Symbol" pitchFamily="18" charset="2"/>
              </a:rPr>
              <a:t> </a:t>
            </a:r>
            <a:endParaRPr lang="ru-RU" sz="3600" dirty="0" smtClean="0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066800" y="2590800"/>
            <a:ext cx="2438400" cy="838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А</a:t>
            </a: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4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ᴒ</a:t>
            </a:r>
            <a:r>
              <a:rPr lang="ru-RU" sz="44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</a:t>
            </a: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В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5257800" y="2590800"/>
            <a:ext cx="2438400" cy="838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А </a:t>
            </a:r>
            <a:r>
              <a:rPr lang="en-US" sz="44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ᴒ </a:t>
            </a: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</a:t>
            </a: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 </a:t>
            </a:r>
            <a:endParaRPr lang="ru-RU" sz="4000" dirty="0">
              <a:effectLst>
                <a:outerShdw blurRad="38100" dist="38100" dir="2700000" algn="tl">
                  <a:srgbClr val="000000"/>
                </a:outerShdw>
              </a:effectLst>
              <a:sym typeface="Symbol" pitchFamily="18" charset="2"/>
            </a:endParaRPr>
          </a:p>
        </p:txBody>
      </p:sp>
      <p:pic>
        <p:nvPicPr>
          <p:cNvPr id="163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962400"/>
            <a:ext cx="3225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962400"/>
            <a:ext cx="32766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  <p:bldP spid="9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228600"/>
            <a:ext cx="4343400" cy="8382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folHlink"/>
                </a:solidFill>
              </a:rPr>
              <a:t>Упражнение 13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7696200" cy="1295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3600" dirty="0" smtClean="0"/>
              <a:t>Докажите, что</a:t>
            </a:r>
            <a:r>
              <a:rPr lang="ru-RU" sz="3600" dirty="0" smtClean="0">
                <a:solidFill>
                  <a:srgbClr val="FFC000"/>
                </a:solidFill>
              </a:rPr>
              <a:t> </a:t>
            </a:r>
            <a:r>
              <a:rPr lang="ru-RU" sz="3600" dirty="0" smtClean="0"/>
              <a:t>Р (А </a:t>
            </a:r>
            <a:r>
              <a:rPr lang="en-US" sz="3600" dirty="0" smtClean="0">
                <a:sym typeface="Symbol" pitchFamily="18" charset="2"/>
              </a:rPr>
              <a:t>ᴒ</a:t>
            </a:r>
            <a:r>
              <a:rPr lang="ru-RU" sz="3600" dirty="0" smtClean="0"/>
              <a:t> В) ≤ Р(А) и Р (А </a:t>
            </a:r>
            <a:r>
              <a:rPr lang="en-US" sz="3600" dirty="0" smtClean="0">
                <a:sym typeface="Symbol" pitchFamily="18" charset="2"/>
              </a:rPr>
              <a:t>ᴒ</a:t>
            </a:r>
            <a:r>
              <a:rPr lang="ru-RU" sz="3600" dirty="0" smtClean="0"/>
              <a:t> В) ≤ Р(В) </a:t>
            </a:r>
          </a:p>
        </p:txBody>
      </p:sp>
      <p:pic>
        <p:nvPicPr>
          <p:cNvPr id="1741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05300" y="2362200"/>
            <a:ext cx="4021138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4648200"/>
            <a:ext cx="1981200" cy="197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89563" y="4648200"/>
            <a:ext cx="200183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2362200"/>
            <a:ext cx="2909888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228600"/>
            <a:ext cx="4343400" cy="8382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folHlink"/>
                </a:solidFill>
              </a:rPr>
              <a:t>Упражнение 14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7696200" cy="12954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600" dirty="0" smtClean="0"/>
              <a:t>Изобразите на диаграмме Эйлера событие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1066800" y="2438400"/>
            <a:ext cx="2819400" cy="838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Symbol" pitchFamily="18" charset="2"/>
              </a:rPr>
              <a:t>А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Symbol" pitchFamily="18" charset="2"/>
              </a:rPr>
              <a:t>ᴒ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В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Symbol" pitchFamily="18" charset="2"/>
              </a:rPr>
              <a:t> ᴒ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С </a:t>
            </a:r>
            <a:endParaRPr lang="ru-RU" sz="36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sym typeface="Symbol" pitchFamily="18" charset="2"/>
            </a:endParaRPr>
          </a:p>
        </p:txBody>
      </p:sp>
      <p:pic>
        <p:nvPicPr>
          <p:cNvPr id="1843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743325"/>
            <a:ext cx="2819400" cy="269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5257800" y="2438400"/>
            <a:ext cx="2819400" cy="838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Symbol" pitchFamily="18" charset="2"/>
              </a:rPr>
              <a:t>А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Symbol" pitchFamily="18" charset="2"/>
              </a:rPr>
              <a:t>ᴒ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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Symbol" pitchFamily="18" charset="2"/>
              </a:rPr>
              <a:t> 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Symbol" pitchFamily="18" charset="2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Symbol" pitchFamily="18" charset="2"/>
              </a:rPr>
              <a:t>ᴒ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С </a:t>
            </a:r>
            <a:endParaRPr lang="ru-RU" sz="36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sym typeface="Symbol" pitchFamily="18" charset="2"/>
            </a:endParaRPr>
          </a:p>
        </p:txBody>
      </p:sp>
      <p:pic>
        <p:nvPicPr>
          <p:cNvPr id="184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733800"/>
            <a:ext cx="286226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  <p:bldP spid="8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228600"/>
            <a:ext cx="4343400" cy="8382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folHlink"/>
                </a:solidFill>
              </a:rPr>
              <a:t>Упражнение 14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7696200" cy="12954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600" dirty="0" smtClean="0"/>
              <a:t>Изобразите на диаграмме Эйлера событие 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1066800" y="2438400"/>
            <a:ext cx="2819400" cy="838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А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Symbol" pitchFamily="18" charset="2"/>
              </a:rPr>
              <a:t>ᴒ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В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Symbol" pitchFamily="18" charset="2"/>
              </a:rPr>
              <a:t> ᴒ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С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endParaRPr lang="ru-RU" sz="36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sym typeface="Symbol" pitchFamily="18" charset="2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5181600" y="2438400"/>
            <a:ext cx="2895600" cy="838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Symbol" pitchFamily="18" charset="2"/>
              </a:rPr>
              <a:t>А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Symbol" pitchFamily="18" charset="2"/>
              </a:rPr>
              <a:t>ᴒ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Symbol" pitchFamily="18" charset="2"/>
              </a:rPr>
              <a:t> 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 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Symbol" pitchFamily="18" charset="2"/>
              </a:rPr>
              <a:t>ᴒ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С </a:t>
            </a:r>
            <a:endParaRPr lang="ru-RU" sz="36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sym typeface="Symbol" pitchFamily="18" charset="2"/>
            </a:endParaRPr>
          </a:p>
        </p:txBody>
      </p:sp>
      <p:pic>
        <p:nvPicPr>
          <p:cNvPr id="194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733800"/>
            <a:ext cx="285273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6324600" y="2590800"/>
            <a:ext cx="1371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46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705225"/>
            <a:ext cx="2827338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  <p:bldP spid="8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228600"/>
            <a:ext cx="4343400" cy="8382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folHlink"/>
                </a:solidFill>
              </a:rPr>
              <a:t>Упражнение 14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7696200" cy="12954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600" dirty="0" smtClean="0"/>
              <a:t>Изобразите на диаграмме Эйлера событие 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2971800" y="2438400"/>
            <a:ext cx="2895600" cy="838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Symbol" pitchFamily="18" charset="2"/>
              </a:rPr>
              <a:t>А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Symbol" pitchFamily="18" charset="2"/>
              </a:rPr>
              <a:t>ᴒ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Symbol" pitchFamily="18" charset="2"/>
              </a:rPr>
              <a:t> 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 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Symbol" pitchFamily="18" charset="2"/>
              </a:rPr>
              <a:t>ᴒ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С </a:t>
            </a:r>
            <a:endParaRPr lang="ru-RU" sz="36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sym typeface="Symbol" pitchFamily="18" charset="2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352800" y="2590800"/>
            <a:ext cx="2133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4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733800"/>
            <a:ext cx="279717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4572000" cy="9144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chemeClr val="folHlink"/>
                </a:solidFill>
              </a:rPr>
              <a:t>Определение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2743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	Пусть А и В – два события, относящиеся к одному случайному опыту. Взяв все элементарные события, которые благоприятствуют и событию А, и событию В, мы получим новое событие.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57200" y="4114800"/>
            <a:ext cx="6172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Это новое событие называют </a:t>
            </a:r>
            <a:r>
              <a:rPr lang="ru-RU" sz="32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пересечением событий А и В</a:t>
            </a: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200400" y="5410200"/>
            <a:ext cx="2667000" cy="9906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>
                <a:solidFill>
                  <a:schemeClr val="folHlink"/>
                </a:solidFill>
              </a:rPr>
              <a:t>А </a:t>
            </a:r>
            <a:r>
              <a:rPr lang="en-US" sz="5400" b="1">
                <a:solidFill>
                  <a:schemeClr val="folHlink"/>
                </a:solidFill>
                <a:sym typeface="Symbol" pitchFamily="18" charset="2"/>
              </a:rPr>
              <a:t>ᴒ</a:t>
            </a:r>
            <a:r>
              <a:rPr lang="ru-RU" sz="4000" b="1">
                <a:solidFill>
                  <a:schemeClr val="folHlink"/>
                </a:solidFill>
              </a:rPr>
              <a:t> 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  <p:bldP spid="10244" grpId="0"/>
      <p:bldP spid="1024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228600"/>
            <a:ext cx="4343400" cy="8382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folHlink"/>
                </a:solidFill>
              </a:rPr>
              <a:t>Упражнение 15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7696200" cy="12954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600" dirty="0" smtClean="0"/>
              <a:t>Изобразите на диаграмме Эйлера событие 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1066800" y="2438400"/>
            <a:ext cx="2819400" cy="838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А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Symbol" pitchFamily="18" charset="2"/>
              </a:rPr>
              <a:t>ᴒ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(В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Symbol" pitchFamily="18" charset="2"/>
              </a:rPr>
              <a:t> 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 С)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endParaRPr lang="ru-RU" sz="36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sym typeface="Symbol" pitchFamily="18" charset="2"/>
            </a:endParaRPr>
          </a:p>
        </p:txBody>
      </p:sp>
      <p:pic>
        <p:nvPicPr>
          <p:cNvPr id="2150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0288" y="3657600"/>
            <a:ext cx="2932112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029200" y="2438400"/>
            <a:ext cx="2819400" cy="838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А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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(В 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Symbol" pitchFamily="18" charset="2"/>
              </a:rPr>
              <a:t>ᴒ 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С)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endParaRPr lang="ru-RU" sz="36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sym typeface="Symbol" pitchFamily="18" charset="2"/>
            </a:endParaRPr>
          </a:p>
        </p:txBody>
      </p:sp>
      <p:pic>
        <p:nvPicPr>
          <p:cNvPr id="215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4438" y="3657600"/>
            <a:ext cx="2928937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  <p:bldP spid="8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228600"/>
            <a:ext cx="4343400" cy="8382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folHlink"/>
                </a:solidFill>
              </a:rPr>
              <a:t>Упражнение 15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7696200" cy="12954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600" dirty="0" smtClean="0"/>
              <a:t>Изобразите на диаграмме Эйлера событие 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1066800" y="2438400"/>
            <a:ext cx="2971800" cy="838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А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Symbol" pitchFamily="18" charset="2"/>
              </a:rPr>
              <a:t>ᴒ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( В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Symbol" pitchFamily="18" charset="2"/>
              </a:rPr>
              <a:t> 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 С )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endParaRPr lang="ru-RU" sz="36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sym typeface="Symbol" pitchFamily="18" charset="2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029200" y="2438400"/>
            <a:ext cx="2971800" cy="838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А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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(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В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Symbol" pitchFamily="18" charset="2"/>
              </a:rPr>
              <a:t>ᴒ 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С )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endParaRPr lang="ru-RU" sz="36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sym typeface="Symbol" pitchFamily="18" charset="2"/>
            </a:endParaRPr>
          </a:p>
        </p:txBody>
      </p:sp>
      <p:pic>
        <p:nvPicPr>
          <p:cNvPr id="225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563938"/>
            <a:ext cx="2971800" cy="284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19675" y="3581400"/>
            <a:ext cx="298132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  <p:bldP spid="8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228600"/>
            <a:ext cx="4343400" cy="8382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folHlink"/>
                </a:solidFill>
              </a:rPr>
              <a:t>Упражнение 15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7696200" cy="12954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600" dirty="0" smtClean="0"/>
              <a:t>Изобразите на диаграмме Эйлера событие 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1066800" y="2438400"/>
            <a:ext cx="2971800" cy="838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А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Symbol" pitchFamily="18" charset="2"/>
              </a:rPr>
              <a:t>ᴒ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( В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Symbol" pitchFamily="18" charset="2"/>
              </a:rPr>
              <a:t> 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 С )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endParaRPr lang="ru-RU" sz="36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sym typeface="Symbol" pitchFamily="18" charset="2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209800" y="2590800"/>
            <a:ext cx="1371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5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505200"/>
            <a:ext cx="2967038" cy="289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5029200" y="2438400"/>
            <a:ext cx="3048000" cy="838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А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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(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В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Symbol" pitchFamily="18" charset="2"/>
              </a:rPr>
              <a:t>ᴒ 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С )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endParaRPr lang="ru-RU" sz="36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sym typeface="Symbol" pitchFamily="18" charset="2"/>
            </a:endParaRPr>
          </a:p>
        </p:txBody>
      </p:sp>
      <p:pic>
        <p:nvPicPr>
          <p:cNvPr id="2356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505200"/>
            <a:ext cx="3022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  <p:bldP spid="8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228600"/>
            <a:ext cx="4343400" cy="8382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folHlink"/>
                </a:solidFill>
              </a:rPr>
              <a:t>Упражнение 15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7696200" cy="12954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600" dirty="0" smtClean="0"/>
              <a:t>Изобразите на диаграмме Эйлера событие 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5029200" y="2438400"/>
            <a:ext cx="3048000" cy="838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А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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( 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В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Symbol" pitchFamily="18" charset="2"/>
              </a:rPr>
              <a:t>ᴒ 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С )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endParaRPr lang="ru-RU" sz="36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sym typeface="Symbol" pitchFamily="18" charset="2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066800" y="2438400"/>
            <a:ext cx="3048000" cy="838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А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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( 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В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Symbol" pitchFamily="18" charset="2"/>
              </a:rPr>
              <a:t>ᴒ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С )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endParaRPr lang="ru-RU" sz="36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sym typeface="Symbol" pitchFamily="18" charset="2"/>
            </a:endParaRPr>
          </a:p>
        </p:txBody>
      </p:sp>
      <p:pic>
        <p:nvPicPr>
          <p:cNvPr id="245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505200"/>
            <a:ext cx="302101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6248400" y="2590800"/>
            <a:ext cx="1371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58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505200"/>
            <a:ext cx="296386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  <p:bldP spid="11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228600"/>
            <a:ext cx="4343400" cy="8382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folHlink"/>
                </a:solidFill>
              </a:rPr>
              <a:t>Упражнение 15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7696200" cy="12954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600" dirty="0" smtClean="0"/>
              <a:t>Изобразите на диаграмме Эйлера событие 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2819400" y="2362200"/>
            <a:ext cx="3048000" cy="9906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А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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(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В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Symbol" pitchFamily="18" charset="2"/>
              </a:rPr>
              <a:t>ᴒ 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С )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endParaRPr lang="ru-RU" sz="36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sym typeface="Symbol" pitchFamily="18" charset="2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895600" y="2514600"/>
            <a:ext cx="2743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744913"/>
            <a:ext cx="2819400" cy="273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2743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	Если события А и В не имеют общих благоприятствующих элементарных событий, то они не могут наступить одновременно в ходе одного и того же опыта.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57200" y="3124200"/>
            <a:ext cx="8077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Такие события называют </a:t>
            </a:r>
            <a:r>
              <a:rPr lang="ru-RU" sz="32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несовместными</a:t>
            </a: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а их пересечение – </a:t>
            </a:r>
            <a:r>
              <a:rPr lang="ru-RU" sz="32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пустое событие</a:t>
            </a: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Оно обозначается символом </a:t>
            </a:r>
            <a:r>
              <a:rPr 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ᴓ</a:t>
            </a: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; можно написать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438400" y="5410200"/>
            <a:ext cx="3581400" cy="9906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>
                <a:solidFill>
                  <a:schemeClr val="folHlink"/>
                </a:solidFill>
              </a:rPr>
              <a:t>А </a:t>
            </a:r>
            <a:r>
              <a:rPr lang="en-US" sz="5400" b="1">
                <a:solidFill>
                  <a:schemeClr val="folHlink"/>
                </a:solidFill>
                <a:sym typeface="Symbol" pitchFamily="18" charset="2"/>
              </a:rPr>
              <a:t>ᴒ</a:t>
            </a:r>
            <a:r>
              <a:rPr lang="ru-RU" sz="4000" b="1">
                <a:solidFill>
                  <a:schemeClr val="folHlink"/>
                </a:solidFill>
              </a:rPr>
              <a:t> В = </a:t>
            </a:r>
            <a:r>
              <a:rPr lang="en-US" sz="4000" b="1">
                <a:solidFill>
                  <a:schemeClr val="folHlink"/>
                </a:solidFill>
              </a:rPr>
              <a:t>ᴓ</a:t>
            </a:r>
            <a:r>
              <a:rPr lang="ru-RU" sz="4000" b="1">
                <a:solidFill>
                  <a:schemeClr val="folHlink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4" grpId="0"/>
      <p:bldP spid="102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200"/>
            <a:ext cx="5257800" cy="9906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folHlink"/>
                </a:solidFill>
              </a:rPr>
              <a:t>Упражнение 1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228600" y="914400"/>
            <a:ext cx="8610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А – «четное число очков». Выпишите элементарные события, составляющие событие А 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ᴒ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В, и найдите Р (А 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ᴒ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В).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3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533400" y="3886200"/>
            <a:ext cx="838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а) В - выпало число очков, кратное 3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3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1219200" y="5638800"/>
            <a:ext cx="5791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</a:t>
            </a:r>
            <a:r>
              <a:rPr lang="ru-RU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ыпало 6 очков. Р = 1/6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3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3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5105400" y="2819400"/>
            <a:ext cx="2438400" cy="838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А: 2, 4, 6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5105400" y="4724400"/>
            <a:ext cx="2438400" cy="838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В: 3,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76" grpId="0"/>
      <p:bldP spid="18" grpId="0"/>
      <p:bldP spid="19" grpId="0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3581400" y="1371600"/>
            <a:ext cx="5791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</a:t>
            </a:r>
            <a:r>
              <a:rPr lang="ru-RU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ыпало 4 очка. Р = 1/6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360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3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09600" y="45720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б) В - выпало число очков, кратное 4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3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243840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в) В - выпало число очков, большее 4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3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3352800" y="3276600"/>
            <a:ext cx="5791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</a:t>
            </a:r>
            <a:r>
              <a:rPr lang="ru-RU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ыпало 6 очков. Р = 1/6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3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3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685800" y="434340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г) В - выпало число очков, меньшее 3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3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3657600" y="5257800"/>
            <a:ext cx="5791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</a:t>
            </a:r>
            <a:r>
              <a:rPr lang="ru-RU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ыпало 2 очка. Р = 1/6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3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3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838200" y="1295400"/>
            <a:ext cx="2438400" cy="838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В: 4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838200" y="3276600"/>
            <a:ext cx="2438400" cy="838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В: 5, 6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838200" y="5257800"/>
            <a:ext cx="2438400" cy="838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В: 1,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7" grpId="0"/>
      <p:bldP spid="8" grpId="0"/>
      <p:bldP spid="10" grpId="0"/>
      <p:bldP spid="11" grpId="0"/>
      <p:bldP spid="12" grpId="0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5257800" cy="9906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folHlink"/>
                </a:solidFill>
              </a:rPr>
              <a:t>Упражнение 2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228600" y="1143000"/>
            <a:ext cx="8610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Бросают 2 игральные кости. Событие А – «на первой кости выпало меньше 3 очков». Событие В – «на второй кости выпало больше 4 очков».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3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304800" y="3657600"/>
            <a:ext cx="8382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Пользуясь таблицей элементарных событий этого опыта, выделите цветом все элементарные события, благоприятствующие А, В и А 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ᴒ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В, а также найдите Р (А 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ᴒ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В).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3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76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Group 57"/>
          <p:cNvGraphicFramePr>
            <a:graphicFrameLocks noGrp="1"/>
          </p:cNvGraphicFramePr>
          <p:nvPr>
            <p:ph idx="1"/>
          </p:nvPr>
        </p:nvGraphicFramePr>
        <p:xfrm>
          <a:off x="914400" y="914400"/>
          <a:ext cx="7467600" cy="3352800"/>
        </p:xfrm>
        <a:graphic>
          <a:graphicData uri="http://schemas.openxmlformats.org/drawingml/2006/table">
            <a:tbl>
              <a:tblPr/>
              <a:tblGrid>
                <a:gridCol w="1244600"/>
                <a:gridCol w="1244600"/>
                <a:gridCol w="1244600"/>
                <a:gridCol w="1244600"/>
                <a:gridCol w="1244600"/>
                <a:gridCol w="12446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1,1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2,1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5,1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6,1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Rectangle 58"/>
          <p:cNvSpPr>
            <a:spLocks noChangeArrowheads="1"/>
          </p:cNvSpPr>
          <p:nvPr/>
        </p:nvSpPr>
        <p:spPr bwMode="auto">
          <a:xfrm>
            <a:off x="914400" y="914400"/>
            <a:ext cx="1219200" cy="5334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Rectangle 61"/>
          <p:cNvSpPr>
            <a:spLocks noChangeArrowheads="1"/>
          </p:cNvSpPr>
          <p:nvPr/>
        </p:nvSpPr>
        <p:spPr bwMode="auto">
          <a:xfrm>
            <a:off x="2133600" y="914400"/>
            <a:ext cx="1295400" cy="5334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Rectangle 62"/>
          <p:cNvSpPr>
            <a:spLocks noChangeArrowheads="1"/>
          </p:cNvSpPr>
          <p:nvPr/>
        </p:nvSpPr>
        <p:spPr bwMode="auto">
          <a:xfrm>
            <a:off x="4648200" y="914400"/>
            <a:ext cx="1219200" cy="5334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Rectangle 64"/>
          <p:cNvSpPr>
            <a:spLocks noChangeArrowheads="1"/>
          </p:cNvSpPr>
          <p:nvPr/>
        </p:nvSpPr>
        <p:spPr bwMode="auto">
          <a:xfrm>
            <a:off x="5867400" y="914400"/>
            <a:ext cx="1295400" cy="5334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Rectangle 67"/>
          <p:cNvSpPr>
            <a:spLocks noChangeArrowheads="1"/>
          </p:cNvSpPr>
          <p:nvPr/>
        </p:nvSpPr>
        <p:spPr bwMode="auto">
          <a:xfrm>
            <a:off x="3429000" y="914400"/>
            <a:ext cx="1219200" cy="5334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Rectangle 68"/>
          <p:cNvSpPr>
            <a:spLocks noChangeArrowheads="1"/>
          </p:cNvSpPr>
          <p:nvPr/>
        </p:nvSpPr>
        <p:spPr bwMode="auto">
          <a:xfrm>
            <a:off x="7162800" y="914400"/>
            <a:ext cx="1219200" cy="5334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Rectangle 80"/>
          <p:cNvSpPr>
            <a:spLocks noChangeArrowheads="1"/>
          </p:cNvSpPr>
          <p:nvPr/>
        </p:nvSpPr>
        <p:spPr bwMode="auto">
          <a:xfrm>
            <a:off x="7162800" y="1447800"/>
            <a:ext cx="1219200" cy="609600"/>
          </a:xfrm>
          <a:prstGeom prst="rect">
            <a:avLst/>
          </a:prstGeom>
          <a:solidFill>
            <a:srgbClr val="FF9900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Rectangle 81"/>
          <p:cNvSpPr>
            <a:spLocks noChangeArrowheads="1"/>
          </p:cNvSpPr>
          <p:nvPr/>
        </p:nvSpPr>
        <p:spPr bwMode="auto">
          <a:xfrm>
            <a:off x="7162800" y="2057400"/>
            <a:ext cx="1219200" cy="533400"/>
          </a:xfrm>
          <a:prstGeom prst="rect">
            <a:avLst/>
          </a:prstGeom>
          <a:solidFill>
            <a:srgbClr val="FF9900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Rectangle 58"/>
          <p:cNvSpPr>
            <a:spLocks noChangeArrowheads="1"/>
          </p:cNvSpPr>
          <p:nvPr/>
        </p:nvSpPr>
        <p:spPr bwMode="auto">
          <a:xfrm>
            <a:off x="7162800" y="1447800"/>
            <a:ext cx="1219200" cy="6096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Rectangle 58"/>
          <p:cNvSpPr>
            <a:spLocks noChangeArrowheads="1"/>
          </p:cNvSpPr>
          <p:nvPr/>
        </p:nvSpPr>
        <p:spPr bwMode="auto">
          <a:xfrm>
            <a:off x="914400" y="1447800"/>
            <a:ext cx="1219200" cy="6096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" name="Rectangle 58"/>
          <p:cNvSpPr>
            <a:spLocks noChangeArrowheads="1"/>
          </p:cNvSpPr>
          <p:nvPr/>
        </p:nvSpPr>
        <p:spPr bwMode="auto">
          <a:xfrm>
            <a:off x="2133600" y="1447800"/>
            <a:ext cx="1295400" cy="6096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Rectangle 58"/>
          <p:cNvSpPr>
            <a:spLocks noChangeArrowheads="1"/>
          </p:cNvSpPr>
          <p:nvPr/>
        </p:nvSpPr>
        <p:spPr bwMode="auto">
          <a:xfrm>
            <a:off x="3429000" y="1447800"/>
            <a:ext cx="1219200" cy="6096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" name="Rectangle 58"/>
          <p:cNvSpPr>
            <a:spLocks noChangeArrowheads="1"/>
          </p:cNvSpPr>
          <p:nvPr/>
        </p:nvSpPr>
        <p:spPr bwMode="auto">
          <a:xfrm>
            <a:off x="4648200" y="1447800"/>
            <a:ext cx="1219200" cy="6096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" name="Rectangle 58"/>
          <p:cNvSpPr>
            <a:spLocks noChangeArrowheads="1"/>
          </p:cNvSpPr>
          <p:nvPr/>
        </p:nvSpPr>
        <p:spPr bwMode="auto">
          <a:xfrm>
            <a:off x="5867400" y="1447800"/>
            <a:ext cx="1295400" cy="6096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" name="Rectangle 81"/>
          <p:cNvSpPr>
            <a:spLocks noChangeArrowheads="1"/>
          </p:cNvSpPr>
          <p:nvPr/>
        </p:nvSpPr>
        <p:spPr bwMode="auto">
          <a:xfrm>
            <a:off x="7162800" y="2590800"/>
            <a:ext cx="1219200" cy="533400"/>
          </a:xfrm>
          <a:prstGeom prst="rect">
            <a:avLst/>
          </a:prstGeom>
          <a:solidFill>
            <a:srgbClr val="FF9900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" name="Rectangle 81"/>
          <p:cNvSpPr>
            <a:spLocks noChangeArrowheads="1"/>
          </p:cNvSpPr>
          <p:nvPr/>
        </p:nvSpPr>
        <p:spPr bwMode="auto">
          <a:xfrm>
            <a:off x="7162800" y="3124200"/>
            <a:ext cx="1219200" cy="609600"/>
          </a:xfrm>
          <a:prstGeom prst="rect">
            <a:avLst/>
          </a:prstGeom>
          <a:solidFill>
            <a:srgbClr val="FF9900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" name="Rectangle 81"/>
          <p:cNvSpPr>
            <a:spLocks noChangeArrowheads="1"/>
          </p:cNvSpPr>
          <p:nvPr/>
        </p:nvSpPr>
        <p:spPr bwMode="auto">
          <a:xfrm>
            <a:off x="7162800" y="3733800"/>
            <a:ext cx="1219200" cy="533400"/>
          </a:xfrm>
          <a:prstGeom prst="rect">
            <a:avLst/>
          </a:prstGeom>
          <a:solidFill>
            <a:srgbClr val="FF9900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" name="Rectangle 12"/>
          <p:cNvSpPr>
            <a:spLocks noChangeArrowheads="1"/>
          </p:cNvSpPr>
          <p:nvPr/>
        </p:nvSpPr>
        <p:spPr bwMode="auto">
          <a:xfrm>
            <a:off x="2133600" y="5029200"/>
            <a:ext cx="495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 (А </a:t>
            </a:r>
            <a:r>
              <a:rPr 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ᴒ</a:t>
            </a:r>
            <a:r>
              <a:rPr lang="ru-RU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В) = 4/36 =1/9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360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3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" name="Rectangle 80"/>
          <p:cNvSpPr>
            <a:spLocks noChangeArrowheads="1"/>
          </p:cNvSpPr>
          <p:nvPr/>
        </p:nvSpPr>
        <p:spPr bwMode="auto">
          <a:xfrm>
            <a:off x="5867400" y="3733800"/>
            <a:ext cx="1295400" cy="533400"/>
          </a:xfrm>
          <a:prstGeom prst="rect">
            <a:avLst/>
          </a:prstGeom>
          <a:solidFill>
            <a:srgbClr val="FF9900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Rectangle 80"/>
          <p:cNvSpPr>
            <a:spLocks noChangeArrowheads="1"/>
          </p:cNvSpPr>
          <p:nvPr/>
        </p:nvSpPr>
        <p:spPr bwMode="auto">
          <a:xfrm>
            <a:off x="5867400" y="3124200"/>
            <a:ext cx="1295400" cy="609600"/>
          </a:xfrm>
          <a:prstGeom prst="rect">
            <a:avLst/>
          </a:prstGeom>
          <a:solidFill>
            <a:srgbClr val="FF9900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Rectangle 80"/>
          <p:cNvSpPr>
            <a:spLocks noChangeArrowheads="1"/>
          </p:cNvSpPr>
          <p:nvPr/>
        </p:nvSpPr>
        <p:spPr bwMode="auto">
          <a:xfrm>
            <a:off x="5867400" y="2590800"/>
            <a:ext cx="1295400" cy="533400"/>
          </a:xfrm>
          <a:prstGeom prst="rect">
            <a:avLst/>
          </a:prstGeom>
          <a:solidFill>
            <a:srgbClr val="FF9900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Rectangle 80"/>
          <p:cNvSpPr>
            <a:spLocks noChangeArrowheads="1"/>
          </p:cNvSpPr>
          <p:nvPr/>
        </p:nvSpPr>
        <p:spPr bwMode="auto">
          <a:xfrm>
            <a:off x="5867400" y="2039938"/>
            <a:ext cx="1295400" cy="550862"/>
          </a:xfrm>
          <a:prstGeom prst="rect">
            <a:avLst/>
          </a:prstGeom>
          <a:solidFill>
            <a:srgbClr val="FF9900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" name="Rectangle 80"/>
          <p:cNvSpPr>
            <a:spLocks noChangeArrowheads="1"/>
          </p:cNvSpPr>
          <p:nvPr/>
        </p:nvSpPr>
        <p:spPr bwMode="auto">
          <a:xfrm>
            <a:off x="5867400" y="914400"/>
            <a:ext cx="1295400" cy="550863"/>
          </a:xfrm>
          <a:prstGeom prst="rect">
            <a:avLst/>
          </a:prstGeom>
          <a:solidFill>
            <a:srgbClr val="FF9900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" name="Rectangle 80"/>
          <p:cNvSpPr>
            <a:spLocks noChangeArrowheads="1"/>
          </p:cNvSpPr>
          <p:nvPr/>
        </p:nvSpPr>
        <p:spPr bwMode="auto">
          <a:xfrm>
            <a:off x="5867400" y="1447800"/>
            <a:ext cx="1295400" cy="609600"/>
          </a:xfrm>
          <a:prstGeom prst="rect">
            <a:avLst/>
          </a:prstGeom>
          <a:solidFill>
            <a:srgbClr val="FF9900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" name="Rectangle 80"/>
          <p:cNvSpPr>
            <a:spLocks noChangeArrowheads="1"/>
          </p:cNvSpPr>
          <p:nvPr/>
        </p:nvSpPr>
        <p:spPr bwMode="auto">
          <a:xfrm>
            <a:off x="7162800" y="914400"/>
            <a:ext cx="1219200" cy="550863"/>
          </a:xfrm>
          <a:prstGeom prst="rect">
            <a:avLst/>
          </a:prstGeom>
          <a:solidFill>
            <a:srgbClr val="FF9900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6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7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4" grpId="0" animBg="1"/>
      <p:bldP spid="45" grpId="0" animBg="1"/>
      <p:bldP spid="46" grpId="0" animBg="1"/>
      <p:bldP spid="50" grpId="0"/>
      <p:bldP spid="27" grpId="0" animBg="1"/>
      <p:bldP spid="28" grpId="0" animBg="1"/>
      <p:bldP spid="29" grpId="0" animBg="1"/>
      <p:bldP spid="33" grpId="0" animBg="1"/>
      <p:bldP spid="47" grpId="0" animBg="1"/>
      <p:bldP spid="48" grpId="0" animBg="1"/>
      <p:bldP spid="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228600"/>
            <a:ext cx="449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chemeClr val="folHlink"/>
                </a:solidFill>
              </a:rPr>
              <a:t>Упражнение 4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077200" cy="1828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600" dirty="0" smtClean="0"/>
              <a:t>D</a:t>
            </a:r>
            <a:r>
              <a:rPr lang="ru-RU" sz="3600" dirty="0" smtClean="0"/>
              <a:t> </a:t>
            </a:r>
            <a:r>
              <a:rPr lang="en-US" sz="3600" dirty="0" smtClean="0"/>
              <a:t>– </a:t>
            </a:r>
            <a:r>
              <a:rPr lang="ru-RU" sz="3600" dirty="0" smtClean="0"/>
              <a:t>первый</a:t>
            </a:r>
            <a:r>
              <a:rPr lang="en-US" sz="3600" dirty="0" smtClean="0"/>
              <a:t> </a:t>
            </a:r>
            <a:r>
              <a:rPr lang="ru-RU" sz="3600" dirty="0" smtClean="0"/>
              <a:t>выбранный ученик – девочка; С </a:t>
            </a:r>
            <a:r>
              <a:rPr lang="en-US" sz="3600" dirty="0" smtClean="0"/>
              <a:t>– </a:t>
            </a:r>
            <a:r>
              <a:rPr lang="ru-RU" sz="3600" dirty="0" smtClean="0"/>
              <a:t>второй выбранный ученик - девочка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3600" dirty="0" smtClean="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1066800" y="3124200"/>
            <a:ext cx="2438400" cy="838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D</a:t>
            </a: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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</a:t>
            </a: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С</a:t>
            </a:r>
            <a:endParaRPr lang="ru-RU" sz="4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486400" y="3124200"/>
            <a:ext cx="2438400" cy="838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4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D ᴒ</a:t>
            </a: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С </a:t>
            </a:r>
            <a:endParaRPr lang="ru-RU" sz="4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57200" y="4267200"/>
            <a:ext cx="807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Первый или второй выбранный ученик – девочка. 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457200" y="5638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Оба выбранных ученика – девочки.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  <p:bldP spid="14347" grpId="0" animBg="1"/>
      <p:bldP spid="12" grpId="0" animBg="1"/>
      <p:bldP spid="13" grpId="0" build="p"/>
      <p:bldP spid="1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228600"/>
            <a:ext cx="449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folHlink"/>
                </a:solidFill>
              </a:rPr>
              <a:t>Упражнение 5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1828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kern="1200" dirty="0" smtClean="0"/>
              <a:t>А </a:t>
            </a:r>
            <a:r>
              <a:rPr lang="en-US" kern="1200" dirty="0" smtClean="0"/>
              <a:t>– </a:t>
            </a:r>
            <a:r>
              <a:rPr lang="ru-RU" kern="1200" dirty="0" smtClean="0"/>
              <a:t>первый</a:t>
            </a:r>
            <a:r>
              <a:rPr lang="en-US" kern="1200" dirty="0" smtClean="0"/>
              <a:t> </a:t>
            </a:r>
            <a:r>
              <a:rPr lang="ru-RU" kern="1200" dirty="0" smtClean="0"/>
              <a:t>выбранный ученик – девочка; В </a:t>
            </a:r>
            <a:r>
              <a:rPr lang="en-US" kern="1200" dirty="0" smtClean="0"/>
              <a:t>– </a:t>
            </a:r>
            <a:r>
              <a:rPr lang="ru-RU" kern="1200" dirty="0" smtClean="0"/>
              <a:t>среди выбранных учеников есть только одна девочка.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1066800" y="2971800"/>
            <a:ext cx="2438400" cy="838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А 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</a:t>
            </a: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В</a:t>
            </a:r>
            <a:endParaRPr lang="ru-RU" sz="4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486400" y="2971800"/>
            <a:ext cx="2438400" cy="838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А</a:t>
            </a:r>
            <a:r>
              <a:rPr lang="en-US" sz="44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ᴒ</a:t>
            </a: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В 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57200" y="4038600"/>
            <a:ext cx="807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Среди выбранных учеников есть только одна девочка.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457200" y="51054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Первый выбранный ученик – единственная девочка, выбранная среди учеников.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  <p:bldP spid="14347" grpId="0" animBg="1"/>
      <p:bldP spid="12" grpId="0" animBg="1"/>
      <p:bldP spid="13" grpId="0" build="p"/>
      <p:bldP spid="14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64684ee99a87c5bd9f8bd233490548e9633c668"/>
</p:tagLst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1052</TotalTime>
  <Words>662</Words>
  <Application>Microsoft Office PowerPoint</Application>
  <PresentationFormat>Экран (4:3)</PresentationFormat>
  <Paragraphs>148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Tahoma</vt:lpstr>
      <vt:lpstr>Arial</vt:lpstr>
      <vt:lpstr>Wingdings</vt:lpstr>
      <vt:lpstr>Calibri</vt:lpstr>
      <vt:lpstr>Symbol</vt:lpstr>
      <vt:lpstr>Текстура</vt:lpstr>
      <vt:lpstr>Пересечение  событий</vt:lpstr>
      <vt:lpstr>Определение</vt:lpstr>
      <vt:lpstr>Слайд 3</vt:lpstr>
      <vt:lpstr>Упражнение 1</vt:lpstr>
      <vt:lpstr>Слайд 5</vt:lpstr>
      <vt:lpstr>Упражнение 2</vt:lpstr>
      <vt:lpstr>Слайд 7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12</vt:lpstr>
      <vt:lpstr>Упражнение 12</vt:lpstr>
      <vt:lpstr>Упражнение 13</vt:lpstr>
      <vt:lpstr>Упражнение 14</vt:lpstr>
      <vt:lpstr>Упражнение 14</vt:lpstr>
      <vt:lpstr>Упражнение 14</vt:lpstr>
      <vt:lpstr>Упражнение 15</vt:lpstr>
      <vt:lpstr>Упражнение 15</vt:lpstr>
      <vt:lpstr>Упражнение 15</vt:lpstr>
      <vt:lpstr>Упражнение 15</vt:lpstr>
      <vt:lpstr>Упражнение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revaz</dc:creator>
  <cp:lastModifiedBy>re</cp:lastModifiedBy>
  <cp:revision>159</cp:revision>
  <cp:lastPrinted>1601-01-01T00:00:00Z</cp:lastPrinted>
  <dcterms:created xsi:type="dcterms:W3CDTF">1601-01-01T00:00:00Z</dcterms:created>
  <dcterms:modified xsi:type="dcterms:W3CDTF">2014-05-01T19:20:58Z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