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5" autoAdjust="0"/>
    <p:restoredTop sz="94570" autoAdjust="0"/>
  </p:normalViewPr>
  <p:slideViewPr>
    <p:cSldViewPr>
      <p:cViewPr varScale="1">
        <p:scale>
          <a:sx n="63" d="100"/>
          <a:sy n="63" d="100"/>
        </p:scale>
        <p:origin x="-7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0.proshkolu.ru/content/media/pic/std/4000000/3575000/3574301-58e2093ca2d38166.jpg" TargetMode="External"/><Relationship Id="rId13" Type="http://schemas.openxmlformats.org/officeDocument/2006/relationships/hyperlink" Target="http://im7-tub-ru.yandex.net/i?id=44775696-37-72&amp;n=21" TargetMode="External"/><Relationship Id="rId18" Type="http://schemas.openxmlformats.org/officeDocument/2006/relationships/hyperlink" Target="http://im5-tub-ru.yandex.net/i?id=100840520-45-72&amp;n=21" TargetMode="External"/><Relationship Id="rId3" Type="http://schemas.openxmlformats.org/officeDocument/2006/relationships/hyperlink" Target="http://900igr.net/datai/fizika/Mera-massy/0009-007-Starinnye-russkie-mery-dliny.jpg" TargetMode="External"/><Relationship Id="rId21" Type="http://schemas.openxmlformats.org/officeDocument/2006/relationships/hyperlink" Target="http://im4-tub-ru.yandex.net/i?id=634426349-67-72&amp;n=21" TargetMode="External"/><Relationship Id="rId7" Type="http://schemas.openxmlformats.org/officeDocument/2006/relationships/hyperlink" Target="http://im0-tub-ru.yandex.net/i?id=478304188-51-72&amp;n=21" TargetMode="External"/><Relationship Id="rId12" Type="http://schemas.openxmlformats.org/officeDocument/2006/relationships/hyperlink" Target="http://im5-tub-ru.yandex.net/i?id=434651130-03-72&amp;n=21" TargetMode="External"/><Relationship Id="rId17" Type="http://schemas.openxmlformats.org/officeDocument/2006/relationships/hyperlink" Target="http://im2-tub-ru.yandex.net/i?id=590875749-32-72&amp;n=21" TargetMode="External"/><Relationship Id="rId2" Type="http://schemas.openxmlformats.org/officeDocument/2006/relationships/hyperlink" Target="http://znanija.com/task/895423" TargetMode="External"/><Relationship Id="rId16" Type="http://schemas.openxmlformats.org/officeDocument/2006/relationships/hyperlink" Target="http://im0-tub-ru.yandex.net/i?id=141552563-46-72&amp;n=21" TargetMode="External"/><Relationship Id="rId20" Type="http://schemas.openxmlformats.org/officeDocument/2006/relationships/hyperlink" Target="http://im6-tub-ru.yandex.net/i?id=394128175-31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lovnik.com/img/versta_1.jpg" TargetMode="External"/><Relationship Id="rId11" Type="http://schemas.openxmlformats.org/officeDocument/2006/relationships/hyperlink" Target="http://im7-tub-ru.yandex.net/i?id=462466371-62-72&amp;n=21" TargetMode="External"/><Relationship Id="rId5" Type="http://schemas.openxmlformats.org/officeDocument/2006/relationships/hyperlink" Target="http://skazles.ru/skazki/img/0004.jpg" TargetMode="External"/><Relationship Id="rId15" Type="http://schemas.openxmlformats.org/officeDocument/2006/relationships/hyperlink" Target="http://im4-tub-ru.yandex.net/i?id=407984676-58-72&amp;n=21" TargetMode="External"/><Relationship Id="rId10" Type="http://schemas.openxmlformats.org/officeDocument/2006/relationships/hyperlink" Target="http://im5-tub-ru.yandex.net/i?id=506483849-55-72&amp;n=21" TargetMode="External"/><Relationship Id="rId19" Type="http://schemas.openxmlformats.org/officeDocument/2006/relationships/hyperlink" Target="http://www.amik.ru/data/Photos/Photo/1660.JPEG" TargetMode="External"/><Relationship Id="rId4" Type="http://schemas.openxmlformats.org/officeDocument/2006/relationships/hyperlink" Target="http://548school.ucoz.ru/RUKA.jpg" TargetMode="External"/><Relationship Id="rId9" Type="http://schemas.openxmlformats.org/officeDocument/2006/relationships/hyperlink" Target="http://kvaclub.ru/foto/tramway/tr10_09.jpg" TargetMode="External"/><Relationship Id="rId14" Type="http://schemas.openxmlformats.org/officeDocument/2006/relationships/hyperlink" Target="http://aktinoya.ru/index.php?view=image&amp;format=raw&amp;type=img&amp;id=919&amp;option=com_joomgallery&amp;Itemid=64" TargetMode="External"/><Relationship Id="rId22" Type="http://schemas.openxmlformats.org/officeDocument/2006/relationships/hyperlink" Target="http://im7-tub-ru.yandex.net/i?id=342552480-17-72&amp;n=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chemeClr val="accent1">
                    <a:lumMod val="50000"/>
                  </a:schemeClr>
                </a:solidFill>
              </a:rPr>
              <a:t>СТАРИННЫЕ РУССКИЕ меры длины 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Лена\Desktop\3574301-58e2093ca2d38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410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Раньше говоря о росте взрослого человека, указывали лишь число вершков, на которое он превышал два аршина. Что сказали бы наши предки о росте Петра Великого, равном 2м 4см?</a:t>
            </a:r>
            <a:endParaRPr lang="ru-RU" dirty="0"/>
          </a:p>
        </p:txBody>
      </p:sp>
      <p:pic>
        <p:nvPicPr>
          <p:cNvPr id="4" name="Рисунок 3" descr="6.JPEG"/>
          <p:cNvPicPr>
            <a:picLocks noChangeAspect="1"/>
          </p:cNvPicPr>
          <p:nvPr/>
        </p:nvPicPr>
        <p:blipFill>
          <a:blip r:embed="rId2"/>
          <a:srcRect l="26563" t="5000" r="14375"/>
          <a:stretch>
            <a:fillRect/>
          </a:stretch>
        </p:blipFill>
        <p:spPr>
          <a:xfrm>
            <a:off x="5562600" y="1600200"/>
            <a:ext cx="3276600" cy="463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55626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Ответ. 14 вершков.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Верста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Старорусская путевая мера (её раннее название - ''поприще''). Этим словом, первоначально называли расстояние, пройденное от одного поворота плуга до другого во время пахоты.  При Петре Первом одна верста равнялась 500 саженей, в современном исчислении - 213,36 X 500 =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1066,8 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"Верстой" также назывался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верстовой столб на дороге.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Лена\Desktop\verst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495800"/>
            <a:ext cx="2981325" cy="16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/>
              <a:t>Послан человек из Москвы в Вологду, и</a:t>
            </a:r>
          </a:p>
          <a:p>
            <a:pPr>
              <a:buNone/>
            </a:pPr>
            <a:r>
              <a:rPr lang="ru-RU" sz="3600" dirty="0" smtClean="0"/>
              <a:t>велено ему в хождении своём совершать во</a:t>
            </a:r>
          </a:p>
          <a:p>
            <a:pPr>
              <a:buNone/>
            </a:pPr>
            <a:r>
              <a:rPr lang="ru-RU" sz="3600" dirty="0" smtClean="0"/>
              <a:t>всякий день по 40 вёрст.</a:t>
            </a:r>
          </a:p>
          <a:p>
            <a:pPr>
              <a:buNone/>
            </a:pPr>
            <a:r>
              <a:rPr lang="ru-RU" sz="3600" dirty="0" smtClean="0"/>
              <a:t>На следующий день вслед </a:t>
            </a:r>
          </a:p>
          <a:p>
            <a:pPr>
              <a:buNone/>
            </a:pPr>
            <a:r>
              <a:rPr lang="ru-RU" sz="3600" dirty="0" smtClean="0"/>
              <a:t>ему послан второй человек,</a:t>
            </a:r>
          </a:p>
          <a:p>
            <a:pPr>
              <a:buNone/>
            </a:pPr>
            <a:r>
              <a:rPr lang="ru-RU" sz="3600" dirty="0" smtClean="0"/>
              <a:t>и приказано ему проходить</a:t>
            </a:r>
          </a:p>
          <a:p>
            <a:pPr>
              <a:buNone/>
            </a:pPr>
            <a:r>
              <a:rPr lang="ru-RU" sz="3600" dirty="0" smtClean="0"/>
              <a:t>по 45 вёрст в день. На какой </a:t>
            </a:r>
          </a:p>
          <a:p>
            <a:pPr>
              <a:buNone/>
            </a:pPr>
            <a:r>
              <a:rPr lang="ru-RU" sz="3600" dirty="0" smtClean="0"/>
              <a:t>день второй человек </a:t>
            </a:r>
          </a:p>
          <a:p>
            <a:pPr>
              <a:buNone/>
            </a:pPr>
            <a:r>
              <a:rPr lang="ru-RU" sz="3600" dirty="0" smtClean="0"/>
              <a:t>догонит первого?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4600"/>
            <a:ext cx="25907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6019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через 8 дней.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Сажень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Лена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2667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Лена\Desktop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676400"/>
            <a:ext cx="2097596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47800" y="12954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 из наиболее распространенных на Руси мер длины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4419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Косая сажен " - самая длинная: расстояние от носка левой ноги до конца среднего пальца поднятой вверх правой руки. Используется в словосочетании: "у него косая сажень в плечах " (в значении - богатырь, великан)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2209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</a:t>
            </a:r>
            <a:r>
              <a:rPr lang="ru-RU" sz="2000" dirty="0" smtClean="0"/>
              <a:t>Маховая сажень" - расстояние между концами пальцев широко расставленных рук взрослого мужчины.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5943600"/>
            <a:ext cx="1822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1,76м.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34200" y="914400"/>
            <a:ext cx="18791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2,48м.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«Но Герасим только закивал головою и так сильно принялся грести, хотя и против течения реки, что в одно мгновение умчался саженей на сто». На сколько километров умчался Герасим?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конце 17 века сажень – </a:t>
            </a:r>
          </a:p>
          <a:p>
            <a:pPr>
              <a:buNone/>
            </a:pPr>
            <a:r>
              <a:rPr lang="ru-RU" dirty="0" smtClean="0"/>
              <a:t>это 213 м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Герасим умчался на 21,3 км.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</a:rPr>
              <a:t>МИЛЯ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Миля (от латинского слова  "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милия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" - тысяча (шагов))-русская мера длины. Использовалась как единица для измерения больших расстояний, равна семи верстам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ru-RU" sz="4300" b="1" i="1" dirty="0" smtClean="0">
                <a:solidFill>
                  <a:schemeClr val="accent2">
                    <a:lumMod val="50000"/>
                  </a:schemeClr>
                </a:solidFill>
              </a:rPr>
              <a:t>7,468 км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500" b="1" dirty="0" smtClean="0"/>
              <a:t>1 км = 0,621 сухопутной мили = 0,540 морской мили</a:t>
            </a:r>
            <a:endParaRPr lang="ru-RU" sz="35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«Хозяйство развивается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семимильными шагами»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/>
          <a:srcRect l="6000"/>
          <a:stretch>
            <a:fillRect/>
          </a:stretch>
        </p:blipFill>
        <p:spPr>
          <a:xfrm>
            <a:off x="5486400" y="4419600"/>
            <a:ext cx="274574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Морская миля равна 1852м. Скорость корабля составляет 15 морских миль в час. Чему равна скорость корабля в км/ч?</a:t>
            </a:r>
            <a:endParaRPr lang="ru-RU" dirty="0"/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76600"/>
            <a:ext cx="3809846" cy="277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29200" y="533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27,78 миль/ч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ШАГ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Средняя длина человеческого шага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71 см.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Одна из древнейших мер длины. Сохранились сведения об использовании шага для определения расстояния между городами  в Древней Греции, Древнем Риме, Египте, Персии.</a:t>
            </a: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Существует даже специальный прибор шагомер, похожий на карманные часы, который автоматически отсчитывает число пройденных человеком шагов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DSC02750"/>
          <p:cNvPicPr>
            <a:picLocks noChangeAspect="1" noChangeArrowheads="1"/>
          </p:cNvPicPr>
          <p:nvPr/>
        </p:nvPicPr>
        <p:blipFill>
          <a:blip r:embed="rId2"/>
          <a:srcRect t="-722"/>
          <a:stretch>
            <a:fillRect/>
          </a:stretch>
        </p:blipFill>
        <p:spPr bwMode="auto">
          <a:xfrm>
            <a:off x="6324600" y="4419600"/>
            <a:ext cx="2138363" cy="171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Лена\Desktop\Девоч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76400"/>
            <a:ext cx="1219200" cy="229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Средняя скорость человека при ходьбе 5 км/ч.</a:t>
            </a:r>
          </a:p>
          <a:p>
            <a:pPr>
              <a:buNone/>
            </a:pPr>
            <a:r>
              <a:rPr lang="ru-RU" dirty="0" smtClean="0"/>
              <a:t>Сколько шагов делает человек в час?</a:t>
            </a:r>
            <a:endParaRPr lang="ru-RU" dirty="0"/>
          </a:p>
        </p:txBody>
      </p:sp>
      <p:pic>
        <p:nvPicPr>
          <p:cNvPr id="4" name="Рисунок 3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7557">
            <a:off x="5053313" y="3490008"/>
            <a:ext cx="33909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614">
            <a:off x="1013484" y="3642902"/>
            <a:ext cx="3014663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6172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приблизительно 7042 шага/ч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ПОГОВОРКИ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Без меры и лаптя не сплетешь</a:t>
            </a:r>
          </a:p>
          <a:p>
            <a:pPr>
              <a:buNone/>
            </a:pPr>
            <a:endParaRPr lang="ru-RU" sz="3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радости меру знай, в обиде — веру не теряй.</a:t>
            </a:r>
          </a:p>
          <a:p>
            <a:pPr>
              <a:buNone/>
            </a:pPr>
            <a:r>
              <a:rPr lang="ru-RU" sz="3400" dirty="0" smtClean="0"/>
              <a:t>                                  </a:t>
            </a: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хорошо в меру.</a:t>
            </a:r>
          </a:p>
          <a:p>
            <a:pPr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   </a:t>
            </a:r>
            <a:r>
              <a:rPr lang="ru-RU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мерой меряешь сам, такой и тебя.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Слову вера, хлебу мера, а деньгам счет.</a:t>
            </a:r>
          </a:p>
          <a:p>
            <a:pPr>
              <a:buNone/>
            </a:pPr>
            <a:endParaRPr lang="ru-RU" sz="3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400" dirty="0" smtClean="0"/>
              <a:t>                                 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</a:rPr>
              <a:t>Борода с вершок, а слов с мешок.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Умом Россию не понять, аршином общим не измерить …</a:t>
            </a:r>
            <a:endParaRPr lang="ru-RU" sz="3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горшка два вершка, а уже указчик.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ПЛАН УРОКА</a:t>
            </a:r>
            <a:endParaRPr lang="ru-RU" sz="6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Вершок</a:t>
            </a:r>
          </a:p>
          <a:p>
            <a:pPr marL="514350" indent="-514350"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ЛОКОТЬ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Пядь</a:t>
            </a:r>
          </a:p>
          <a:p>
            <a:pPr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Аршин   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Верста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Сажень  </a:t>
            </a:r>
          </a:p>
          <a:p>
            <a:pPr>
              <a:buNone/>
            </a:pPr>
            <a:endParaRPr lang="ru-RU" sz="48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МИЛЯ</a:t>
            </a:r>
          </a:p>
          <a:p>
            <a:pPr>
              <a:buNone/>
            </a:pPr>
            <a:r>
              <a:rPr lang="ru-RU" sz="77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77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</a:t>
            </a:r>
            <a:endParaRPr lang="ru-RU" sz="77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Лена\Desktop\tr10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419364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r>
              <a:rPr lang="en-US" sz="1200" dirty="0" smtClean="0">
                <a:hlinkClick r:id="rId2"/>
              </a:rPr>
              <a:t>http://images.yandex.ru/yandsearch?source=psearch&amp;text=%D0%B2%D0%B5%D1%80%D1%88%D0%BE%D0%BA&amp;noreask=1&amp;pos=14&amp;rpt=simage&amp;lr=213&amp;uinfo=sw-1583-sh-806-fw-1358-fh-598-pd-1&amp;img_url=http%3A%2F%2Fsvyatorus.com%2Fuploads%2Fposts%2F2012-04%2F1335211764_vershok.jpg</a:t>
            </a:r>
            <a:endParaRPr lang="ru-RU" sz="1200" dirty="0" smtClean="0"/>
          </a:p>
          <a:p>
            <a:r>
              <a:rPr lang="en-US" sz="1200" dirty="0" smtClean="0">
                <a:hlinkClick r:id="rId3"/>
              </a:rPr>
              <a:t>http://900igr.net/datai/fizika/Mera-massy/0009-007-Starinnye-russkie-mery-dliny.jpg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http://548school.ucoz.ru/RUKA.jpg</a:t>
            </a:r>
            <a:endParaRPr lang="ru-RU" sz="1200" dirty="0" smtClean="0"/>
          </a:p>
          <a:p>
            <a:r>
              <a:rPr lang="ru-RU" sz="1200" dirty="0" smtClean="0">
                <a:hlinkClick r:id="rId5"/>
              </a:rPr>
              <a:t>http://skazles.ru/skazki/img/0004.jpg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http://eslovnik.com/img/versta_1.jpg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http://im0-tub-ru.yandex.net/i?id=478304188-51-72&amp;n=21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http://img10.proshkolu.ru/content/media/pic/std/4000000/3575000/3574301-58e2093ca2d38166.jpg</a:t>
            </a:r>
            <a:endParaRPr lang="ru-RU" sz="1200" dirty="0" smtClean="0"/>
          </a:p>
          <a:p>
            <a:r>
              <a:rPr lang="en-US" sz="1200" dirty="0" smtClean="0">
                <a:hlinkClick r:id="rId9"/>
              </a:rPr>
              <a:t>http://kvaclub.ru/foto/tramway/tr10_09.jpg</a:t>
            </a:r>
            <a:endParaRPr lang="ru-RU" sz="1200" dirty="0" smtClean="0"/>
          </a:p>
          <a:p>
            <a:r>
              <a:rPr lang="en-US" sz="1200" dirty="0" smtClean="0">
                <a:hlinkClick r:id="rId10"/>
              </a:rPr>
              <a:t>http://im5-tub-ru.yandex.net/i?id=506483849-55-72&amp;n=21</a:t>
            </a:r>
            <a:endParaRPr lang="ru-RU" sz="1200" dirty="0" smtClean="0"/>
          </a:p>
          <a:p>
            <a:r>
              <a:rPr lang="en-US" sz="1200" dirty="0" smtClean="0">
                <a:hlinkClick r:id="rId11"/>
              </a:rPr>
              <a:t>http://im7-tub-ru.yandex.net/i?id=462466371-62-72&amp;n=21</a:t>
            </a:r>
            <a:endParaRPr lang="ru-RU" sz="1200" dirty="0" smtClean="0"/>
          </a:p>
          <a:p>
            <a:r>
              <a:rPr lang="en-US" sz="1200" dirty="0" smtClean="0">
                <a:hlinkClick r:id="rId12"/>
              </a:rPr>
              <a:t>http://im5-tub-ru.yandex.net/i?id=434651130-03-72&amp;n=21</a:t>
            </a:r>
            <a:endParaRPr lang="ru-RU" sz="1200" dirty="0" smtClean="0"/>
          </a:p>
          <a:p>
            <a:r>
              <a:rPr lang="en-US" sz="1200" dirty="0" smtClean="0">
                <a:hlinkClick r:id="rId13"/>
              </a:rPr>
              <a:t>http://im7-tub-ru.yandex.net/i?id=44775696-37-72&amp;n=21</a:t>
            </a:r>
            <a:endParaRPr lang="ru-RU" sz="1200" dirty="0" smtClean="0"/>
          </a:p>
          <a:p>
            <a:r>
              <a:rPr lang="en-US" sz="1200" dirty="0" smtClean="0">
                <a:hlinkClick r:id="rId14"/>
              </a:rPr>
              <a:t>http://aktinoya.ru/index.php?view=image&amp;format=raw&amp;type=img&amp;id=919&amp;option=com_joomgallery&amp;Itemid=64</a:t>
            </a:r>
            <a:endParaRPr lang="ru-RU" sz="1200" dirty="0" smtClean="0"/>
          </a:p>
          <a:p>
            <a:r>
              <a:rPr lang="en-US" sz="1200" dirty="0" smtClean="0">
                <a:hlinkClick r:id="rId15"/>
              </a:rPr>
              <a:t>http://im4-tub-ru.yandex.net/i?id=407984676-58-72&amp;n=21</a:t>
            </a:r>
            <a:endParaRPr lang="ru-RU" sz="1200" dirty="0" smtClean="0"/>
          </a:p>
          <a:p>
            <a:r>
              <a:rPr lang="en-US" sz="1200" dirty="0" smtClean="0">
                <a:hlinkClick r:id="rId16"/>
              </a:rPr>
              <a:t>http://im0-tub-ru.yandex.net/i?id=141552563-46-72&amp;n=21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7"/>
              </a:rPr>
              <a:t>http://im2-tub-ru.yandex.net/i?id=590875749-32-72&amp;n=21</a:t>
            </a:r>
            <a:endParaRPr lang="ru-RU" sz="1200" dirty="0" smtClean="0"/>
          </a:p>
          <a:p>
            <a:r>
              <a:rPr lang="en-US" sz="1200" dirty="0" smtClean="0">
                <a:hlinkClick r:id="rId18"/>
              </a:rPr>
              <a:t>http://im5-tub-ru.yandex.net/i?id=100840520-45-72&amp;n=2</a:t>
            </a:r>
            <a:r>
              <a:rPr lang="ru-RU" sz="1200" dirty="0" smtClean="0">
                <a:hlinkClick r:id="rId18"/>
              </a:rPr>
              <a:t>1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19"/>
              </a:rPr>
              <a:t>http://www.amik.ru/data/Photos/Photo/1660.JPEG</a:t>
            </a:r>
            <a:endParaRPr lang="ru-RU" sz="1200" dirty="0" smtClean="0"/>
          </a:p>
          <a:p>
            <a:r>
              <a:rPr lang="en-US" sz="1200" dirty="0" smtClean="0">
                <a:hlinkClick r:id="rId20"/>
              </a:rPr>
              <a:t>http://im6-tub-ru.yandex.net/i?id=394128175-31-72&amp;n=21</a:t>
            </a:r>
            <a:endParaRPr lang="ru-RU" sz="1200" dirty="0" smtClean="0"/>
          </a:p>
          <a:p>
            <a:r>
              <a:rPr lang="en-US" sz="1200" dirty="0" smtClean="0">
                <a:hlinkClick r:id="rId21"/>
              </a:rPr>
              <a:t>http://im4-tub-ru.yandex.net/i?id=634426349-67-72&amp;n=21</a:t>
            </a:r>
            <a:endParaRPr lang="ru-RU" sz="1200" dirty="0" smtClean="0"/>
          </a:p>
          <a:p>
            <a:r>
              <a:rPr lang="en-US" sz="1200" dirty="0" smtClean="0">
                <a:hlinkClick r:id="rId22"/>
              </a:rPr>
              <a:t>http://im7-tub-ru.yandex.net/i?id=342552480-17-72&amp;n=21</a:t>
            </a:r>
            <a:endParaRPr lang="ru-RU" sz="1200" dirty="0" smtClean="0"/>
          </a:p>
          <a:p>
            <a:r>
              <a:rPr lang="en-US" sz="1200" dirty="0" smtClean="0">
                <a:hlinkClick r:id="rId2"/>
              </a:rPr>
              <a:t>http://znanija.com/task/895423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</a:rPr>
              <a:t>Вершок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ВЕРШО́К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— мера длины в рус.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метрологич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системе, использовавшаяся до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20 в. (1/16 аршина, прибл.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4,4 см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 Из всех офиц. мер — самая малая. Вероятное объяснение термина как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антропометрич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измерителя — верхняя фаланга указат. пальца. 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"По морю плыть —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вершокот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смерти быть»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"От горшка полвершка"</a:t>
            </a:r>
          </a:p>
        </p:txBody>
      </p:sp>
      <p:pic>
        <p:nvPicPr>
          <p:cNvPr id="2051" name="Picture 3" descr="C:\Users\Лена\Desktop\1335211764_vers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0"/>
            <a:ext cx="1778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Иван был на 3 вершка выше Емели ,но ниже Ильи на 1 вершок. На сколько Илья выше Емели?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1847">
            <a:off x="838200" y="3375613"/>
            <a:ext cx="2362200" cy="297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20111212_1506245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67000"/>
            <a:ext cx="229783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6926">
            <a:off x="6311522" y="2981451"/>
            <a:ext cx="2330195" cy="273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5867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Иван выше Емели на 17,6 см.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Локоть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6248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Локоть - исконно древнерусская мера длины, известная уже в 11 веке. Значение древнерусского локтя в 10.25-10.5 вершков (в среднем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приблизитель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 розничной торговле холстом, сукном, полотном –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л о к о т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был основной мерой: 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-у египтян локоть равнялся 45 см,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-у греков — 46,3 см,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-у римлян — 44,4 см,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-древневосточный — около 45 см,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-персидский (царский) — около 53,3 см</a:t>
            </a:r>
          </a:p>
          <a:p>
            <a:pPr algn="ctr">
              <a:buNone/>
            </a:pPr>
            <a:r>
              <a:rPr lang="ru-RU" sz="3500" b="1" dirty="0" smtClean="0"/>
              <a:t>в среднем приблизительно</a:t>
            </a:r>
          </a:p>
          <a:p>
            <a:pPr algn="ctr">
              <a:buNone/>
            </a:pPr>
            <a:r>
              <a:rPr lang="ru-RU" sz="3500" b="1" dirty="0" smtClean="0"/>
              <a:t> 46-47 см</a:t>
            </a:r>
            <a:endParaRPr lang="ru-RU" sz="3500" b="1" dirty="0"/>
          </a:p>
        </p:txBody>
      </p:sp>
      <p:pic>
        <p:nvPicPr>
          <p:cNvPr id="3075" name="Picture 3" descr="C:\Users\Лена\Desktop\0009-007-Starinnye-russkie-mery-dl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48000"/>
            <a:ext cx="1676400" cy="347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Лена\Desktop\0008-004-Lokot-rasstojanie-ot-loktevogo-sgiba-do-kontsa-vytjanutogo-sredne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43136" y="4681664"/>
            <a:ext cx="82892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SC027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186956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Длина куска ткани равна 4 локтям. Длина одного локтя равна 2 ладоням. Вырази длину куска ткани в ладонях и в сантиметрах?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rcRect r="-4854" b="11974"/>
          <a:stretch>
            <a:fillRect/>
          </a:stretch>
        </p:blipFill>
        <p:spPr>
          <a:xfrm>
            <a:off x="4495800" y="3200400"/>
            <a:ext cx="4343400" cy="273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867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Ответ: 8 ладоней, 184 см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ПЯДЬ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219200"/>
            <a:ext cx="59436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Расстояние от конца большого пальца до конца мизинца при наибольшем возможном их раздвижении. Первоначально пядь (или, по-другому,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малая пядь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 равнялась расстоянию между концами вытянутых пальцев руки — большого и указательного. В качестве народной меры употреблялась очень долго, ею измеряли, например, иконы или толщину снежного покрова ещё в 18 веке.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0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Установлено, что размер древнерусской пяди колебался 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пределах 18-23 см.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Лена\Desktop\0001-001-Mery-dl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057400" cy="117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SC027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1670">
            <a:off x="408139" y="1970824"/>
            <a:ext cx="3001712" cy="2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Задача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62484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древности на Руси сложились две независимые системы мер длины. Первая основывалась на великой пяди, а вторая на малой. Каждой пяди соответствовала своя сажень, при этом пядь составляла 1/8 часть сажени. Какова была величина сажени в сантиметрах в одной и</a:t>
            </a:r>
          </a:p>
          <a:p>
            <a:pPr>
              <a:buNone/>
            </a:pPr>
            <a:r>
              <a:rPr lang="ru-RU" dirty="0" smtClean="0"/>
              <a:t>      в другой системе?</a:t>
            </a:r>
            <a:endParaRPr lang="ru-RU" dirty="0"/>
          </a:p>
        </p:txBody>
      </p:sp>
      <p:pic>
        <p:nvPicPr>
          <p:cNvPr id="4" name="Picture 2" descr="C:\Users\Ле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57400"/>
            <a:ext cx="294815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867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Ответ. 184 см, 152 см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chemeClr val="accent2">
                    <a:lumMod val="50000"/>
                  </a:schemeClr>
                </a:solidFill>
              </a:rPr>
              <a:t>Аршин</a:t>
            </a:r>
            <a:endParaRPr lang="ru-RU" sz="6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371600"/>
            <a:ext cx="5562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Старинная русская мера длины, равная,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современ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0,7112м.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Аршиномном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исчислении, так же, называли мерную линейку, на которую, обычно, наносили деления в вершках.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Лена\Desktop\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2105025" cy="301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DSC02749"/>
          <p:cNvPicPr>
            <a:picLocks noChangeAspect="1" noChangeArrowheads="1"/>
          </p:cNvPicPr>
          <p:nvPr/>
        </p:nvPicPr>
        <p:blipFill>
          <a:blip r:embed="rId3">
            <a:lum bright="12000" contrast="-12000"/>
          </a:blip>
          <a:srcRect/>
          <a:stretch>
            <a:fillRect/>
          </a:stretch>
        </p:blipFill>
        <p:spPr bwMode="auto">
          <a:xfrm>
            <a:off x="228600" y="4495800"/>
            <a:ext cx="2819400" cy="210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415</TotalTime>
  <Words>729</Words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СТАРИННЫЕ РУССКИЕ меры длины  </vt:lpstr>
      <vt:lpstr>ПЛАН УРОКА</vt:lpstr>
      <vt:lpstr>Вершок</vt:lpstr>
      <vt:lpstr>Задача</vt:lpstr>
      <vt:lpstr>Локоть</vt:lpstr>
      <vt:lpstr>Задача</vt:lpstr>
      <vt:lpstr>ПЯДЬ</vt:lpstr>
      <vt:lpstr>Задача</vt:lpstr>
      <vt:lpstr>Аршин</vt:lpstr>
      <vt:lpstr>Задача</vt:lpstr>
      <vt:lpstr>Верста</vt:lpstr>
      <vt:lpstr>Задача</vt:lpstr>
      <vt:lpstr>Сажень</vt:lpstr>
      <vt:lpstr>Задача</vt:lpstr>
      <vt:lpstr>МИЛЯ</vt:lpstr>
      <vt:lpstr>Задача</vt:lpstr>
      <vt:lpstr>ШАГ</vt:lpstr>
      <vt:lpstr>Задача</vt:lpstr>
      <vt:lpstr>ПОГОВОРКИ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76</cp:revision>
  <dcterms:created xsi:type="dcterms:W3CDTF">2013-03-24T20:31:05Z</dcterms:created>
  <dcterms:modified xsi:type="dcterms:W3CDTF">2014-02-17T16:43:38Z</dcterms:modified>
</cp:coreProperties>
</file>