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0"/>
  </p:notesMasterIdLst>
  <p:sldIdLst>
    <p:sldId id="306" r:id="rId2"/>
    <p:sldId id="301" r:id="rId3"/>
    <p:sldId id="264" r:id="rId4"/>
    <p:sldId id="266" r:id="rId5"/>
    <p:sldId id="303" r:id="rId6"/>
    <p:sldId id="281" r:id="rId7"/>
    <p:sldId id="279" r:id="rId8"/>
    <p:sldId id="277" r:id="rId9"/>
    <p:sldId id="275" r:id="rId10"/>
    <p:sldId id="276" r:id="rId11"/>
    <p:sldId id="278" r:id="rId12"/>
    <p:sldId id="304" r:id="rId13"/>
    <p:sldId id="283" r:id="rId14"/>
    <p:sldId id="307" r:id="rId15"/>
    <p:sldId id="284" r:id="rId16"/>
    <p:sldId id="298" r:id="rId17"/>
    <p:sldId id="285" r:id="rId18"/>
    <p:sldId id="288" r:id="rId19"/>
    <p:sldId id="289" r:id="rId20"/>
    <p:sldId id="286" r:id="rId21"/>
    <p:sldId id="291" r:id="rId22"/>
    <p:sldId id="293" r:id="rId23"/>
    <p:sldId id="295" r:id="rId24"/>
    <p:sldId id="296" r:id="rId25"/>
    <p:sldId id="297" r:id="rId26"/>
    <p:sldId id="302" r:id="rId27"/>
    <p:sldId id="299" r:id="rId28"/>
    <p:sldId id="300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0"/>
      <c:depthPercent val="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008447043534762E-2"/>
          <c:y val="0.1484309014125528"/>
          <c:w val="0.81450795971410006"/>
          <c:h val="0.834230741226154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5"/>
          <c:dPt>
            <c:idx val="0"/>
            <c:bubble3D val="0"/>
            <c:explosion val="36"/>
            <c:spPr>
              <a:solidFill>
                <a:schemeClr val="accent1"/>
              </a:solidFill>
            </c:spPr>
          </c:dPt>
          <c:dPt>
            <c:idx val="1"/>
            <c:bubble3D val="0"/>
            <c:explosion val="25"/>
          </c:dPt>
          <c:dPt>
            <c:idx val="2"/>
            <c:bubble3D val="0"/>
            <c:explosion val="22"/>
            <c:spPr>
              <a:scene3d>
                <a:camera prst="orthographicFront"/>
                <a:lightRig rig="threePt" dir="t"/>
              </a:scene3d>
              <a:sp3d>
                <a:bevelT w="127000"/>
              </a:sp3d>
            </c:spPr>
          </c:dPt>
          <c:dPt>
            <c:idx val="3"/>
            <c:bubble3D val="0"/>
            <c:explosion val="22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0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C00000"/>
                        </a:solidFill>
                      </a:rPr>
                      <a:t>4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C00000"/>
                        </a:solidFill>
                      </a:rPr>
                      <a:t>10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C00000"/>
                        </a:solidFill>
                      </a:rPr>
                      <a:t>3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0.5</c:v>
                </c:pt>
                <c:pt idx="1">
                  <c:v>8.1999999999999993</c:v>
                </c:pt>
                <c:pt idx="2">
                  <c:v>55</c:v>
                </c:pt>
                <c:pt idx="3">
                  <c:v>8.1999999999999993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63330C-1957-41F4-B051-2C61FD1C8EF6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C7AD89-9223-4A27-BD5E-F0611CBFA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360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A9D1DA58-7941-488C-AA40-0719D99B6B7F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B65553B3-273C-49F0-92A9-202C36B969F0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4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00662-A7CD-4AC7-A5CA-D32DFBC9BF7E}" type="datetimeFigureOut">
              <a:rPr lang="en-US"/>
              <a:pPr>
                <a:defRPr/>
              </a:pPr>
              <a:t>1/25/2014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13EBE-0CD5-48C4-8CAF-F1A25C61D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8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AB2D0-99B5-41C3-869C-94C2AB943474}" type="datetimeFigureOut">
              <a:rPr lang="en-US"/>
              <a:pPr>
                <a:defRPr/>
              </a:pPr>
              <a:t>1/25/2014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EFA22-F0A9-4AE3-BCAF-29F31E13A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33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37EE2-02A5-4136-9236-634EB98E07EC}" type="datetimeFigureOut">
              <a:rPr lang="en-US"/>
              <a:pPr>
                <a:defRPr/>
              </a:pPr>
              <a:t>1/25/2014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21EDF-2EE1-407E-BCD4-43D39A8A1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28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9BF53D7-FF90-4F98-A2CF-4A8E65C8002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75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B32D2-B1A2-421A-81FB-6B4AE6A1571D}" type="datetimeFigureOut">
              <a:rPr lang="en-US"/>
              <a:pPr>
                <a:defRPr/>
              </a:pPr>
              <a:t>1/25/2014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DDF7B-9240-4EC9-B0D6-7ED7C3C7F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0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2EDAA-AF7E-4D21-BC29-78230EAB6EC5}" type="datetimeFigureOut">
              <a:rPr lang="en-US"/>
              <a:pPr>
                <a:defRPr/>
              </a:pPr>
              <a:t>1/25/2014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280F6-E33B-4161-8EBE-0632FC998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0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1CC69-7E58-40D0-B0C4-736B0D4F5989}" type="datetimeFigureOut">
              <a:rPr lang="en-US"/>
              <a:pPr>
                <a:defRPr/>
              </a:pPr>
              <a:t>1/25/2014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F285F-6243-44DC-84D0-008DADC4A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2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8592E-9D0B-466C-BDFB-366D29AFD5FF}" type="datetimeFigureOut">
              <a:rPr lang="en-US"/>
              <a:pPr>
                <a:defRPr/>
              </a:pPr>
              <a:t>1/25/2014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424B9-8CF1-49F7-9E7B-FE690A62F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8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BD558-9C7B-4580-A25B-780A1B6B792A}" type="datetimeFigureOut">
              <a:rPr lang="en-US"/>
              <a:pPr>
                <a:defRPr/>
              </a:pPr>
              <a:t>1/25/2014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D8B8E-F87F-4F9E-9D90-2EB99DC6E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7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FEF61-1E6F-4CFF-A282-9785CBA70CAC}" type="datetimeFigureOut">
              <a:rPr lang="en-US"/>
              <a:pPr>
                <a:defRPr/>
              </a:pPr>
              <a:t>1/25/2014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C8B26-5739-48FF-82AE-2CD9816B1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78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DA740-6448-4C4D-86C6-8E563C6FC862}" type="datetimeFigureOut">
              <a:rPr lang="en-US"/>
              <a:pPr>
                <a:defRPr/>
              </a:pPr>
              <a:t>1/25/2014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36B74-38D5-465B-A600-F7A4E1BAF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33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740A7-9227-44E2-988C-BD7D7D06D29E}" type="datetimeFigureOut">
              <a:rPr lang="en-US"/>
              <a:pPr>
                <a:defRPr/>
              </a:pPr>
              <a:t>1/25/2014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80F01-8E3D-4AC2-A589-6FFA6D386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6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A2A128-39D3-46F6-B55F-C64250740599}" type="datetimeFigureOut">
              <a:rPr lang="en-US"/>
              <a:pPr>
                <a:defRPr/>
              </a:pPr>
              <a:t>1/25/2014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3CFFD5-2082-4DDD-882B-88BE389E5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vseposlovici.ru/2011/02/19/poslovicy-o-rodine-russkie/attachment/97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абличка 8"/>
          <p:cNvSpPr/>
          <p:nvPr/>
        </p:nvSpPr>
        <p:spPr>
          <a:xfrm>
            <a:off x="228600" y="304800"/>
            <a:ext cx="8686800" cy="6324600"/>
          </a:xfrm>
          <a:prstGeom prst="plaque">
            <a:avLst>
              <a:gd name="adj" fmla="val 11607"/>
            </a:avLst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76400" y="4038600"/>
            <a:ext cx="7239000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Исследователи: учащиеся 1 «А» класса.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Руководитель проекта: </a:t>
            </a:r>
            <a:r>
              <a:rPr lang="ru-RU" sz="2000" b="1" dirty="0" err="1" smtClean="0">
                <a:solidFill>
                  <a:srgbClr val="002060"/>
                </a:solidFill>
              </a:rPr>
              <a:t>Шерстнёва</a:t>
            </a:r>
            <a:r>
              <a:rPr lang="ru-RU" sz="2000" b="1" dirty="0" smtClean="0">
                <a:solidFill>
                  <a:srgbClr val="002060"/>
                </a:solidFill>
              </a:rPr>
              <a:t> Нелли Владимировна.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АНОО ОДО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«Дальневосточный Центр Непрерывного Образования» Начальная школа – детский сад «Классическая европейская прогимназия»</a:t>
            </a:r>
            <a:endParaRPr lang="ru-RU" sz="20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 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2365" y="1559484"/>
            <a:ext cx="8153400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Пословица – всем делам помощница.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4600" y="838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2296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CC3300"/>
                </a:solidFill>
                <a:latin typeface="Times New Roman"/>
                <a:cs typeface="Times New Roman"/>
              </a:rPr>
              <a:t>Наш проект</a:t>
            </a:r>
          </a:p>
        </p:txBody>
      </p:sp>
    </p:spTree>
    <p:extLst>
      <p:ext uri="{BB962C8B-B14F-4D97-AF65-F5344CB8AC3E}">
        <p14:creationId xmlns:p14="http://schemas.microsoft.com/office/powerpoint/2010/main" val="75239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686800" cy="600079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Мал золотник, да дорог.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На воре и шапка горит.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Чисто не там где метут, а там где не сорят.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Работа и труд, всё перетрут.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Что написано пером – не вырубишь топором.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Не имей 100 рублей, а имей 100 друзей.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Как потопаешь , так и полопаешь.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Как аукнется, так и откликнется.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Верный друг лучше сотни слуг.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14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Любимые пословицы наших педагогов.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Семь раз отмерь, один отрежь.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Как потопаешь , так и полопаешь.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Не одно доброе дело, не останется безнаказанным.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Делу время, а потехе час.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Ленивый делает работу дважды.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Под лежачий камень вода не течёт.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Любишь кататься, люби и саночки возить.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Без труда не выловишь и рыбку из пруда.</a:t>
            </a:r>
          </a:p>
          <a:p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412039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000100" y="1714488"/>
            <a:ext cx="7072362" cy="3802059"/>
          </a:xfrm>
          <a:ln>
            <a:miter lim="800000"/>
            <a:headEnd/>
            <a:tailEnd/>
          </a:ln>
          <a:extLst/>
        </p:spPr>
        <p:txBody>
          <a:bodyPr>
            <a:prstTxWarp prst="textStop">
              <a:avLst/>
            </a:prstTxWarp>
          </a:bodyPr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rgbClr val="FF0000"/>
                </a:solidFill>
              </a:rPr>
              <a:t>Пословица – всем делам помощница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285728"/>
            <a:ext cx="570156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Устный журнал.</a:t>
            </a:r>
          </a:p>
        </p:txBody>
      </p:sp>
    </p:spTree>
    <p:extLst>
      <p:ext uri="{BB962C8B-B14F-4D97-AF65-F5344CB8AC3E}">
        <p14:creationId xmlns:p14="http://schemas.microsoft.com/office/powerpoint/2010/main" val="197676566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Какие бывают пословицы?</a:t>
            </a:r>
            <a:endParaRPr lang="ru-RU" dirty="0">
              <a:solidFill>
                <a:srgbClr val="FFC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046" y="1600200"/>
            <a:ext cx="5791908" cy="4525963"/>
          </a:xfrm>
        </p:spPr>
      </p:pic>
    </p:spTree>
    <p:extLst>
      <p:ext uri="{BB962C8B-B14F-4D97-AF65-F5344CB8AC3E}">
        <p14:creationId xmlns:p14="http://schemas.microsoft.com/office/powerpoint/2010/main" val="523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7030A0"/>
                </a:solidFill>
              </a:rPr>
              <a:t>Владимир Иванович Даль</a:t>
            </a:r>
            <a:endParaRPr lang="ru-RU" dirty="0" smtClean="0">
              <a:solidFill>
                <a:srgbClr val="7030A0"/>
              </a:solidFill>
            </a:endParaRPr>
          </a:p>
        </p:txBody>
      </p:sp>
      <p:pic>
        <p:nvPicPr>
          <p:cNvPr id="5123" name="Рисунок 4" descr="2202430_Poslovicy_russkogo_naroda_Sbornik_V_Dalya_v_3-h_tomah_Tom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3921125"/>
            <a:ext cx="1643063" cy="2163763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ser\Desktop\3999-0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365">
            <a:off x="6006258" y="2843185"/>
            <a:ext cx="2681476" cy="30438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5125" name="Picture 8" descr="C:\Users\User\Desktop\show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5506">
            <a:off x="596900" y="2333625"/>
            <a:ext cx="29337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C:\Users\User\Desktop\slovari_dala6_en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1412875"/>
            <a:ext cx="2438400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25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Пословицы о дружбе </a:t>
            </a:r>
            <a:br>
              <a:rPr lang="ru-RU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71600"/>
            <a:ext cx="5729817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rot="21370735">
            <a:off x="405553" y="1423345"/>
            <a:ext cx="2667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Человек без друзей, что дерево без корней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257800"/>
            <a:ext cx="1818005" cy="141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74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имей сто рублей, а имей сто друзей.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15277"/>
            <a:ext cx="4723630" cy="3542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694" y="1009891"/>
            <a:ext cx="4885995" cy="35571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634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пословицы о родине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21250133">
            <a:off x="228600" y="1600200"/>
            <a:ext cx="3581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Одна у человека родная мать, одна у него и Родина.</a:t>
            </a:r>
          </a:p>
          <a:p>
            <a:pPr algn="ctr"/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Береги землю родимую, как мать любимую.</a:t>
            </a:r>
          </a:p>
          <a:p>
            <a:pPr algn="ctr"/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Родину, как и родителей, на чужбине не найдёшь.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27008"/>
            <a:ext cx="2110740" cy="185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8669">
            <a:off x="4396673" y="1673071"/>
            <a:ext cx="4508531" cy="44303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2320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пословицы о родине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21250133">
            <a:off x="228600" y="2277308"/>
            <a:ext cx="3581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 Земля мила, где мать родила.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27008"/>
            <a:ext cx="2110740" cy="185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464">
            <a:off x="4157258" y="1977896"/>
            <a:ext cx="4776861" cy="4495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5561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пословицы о родине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163158">
            <a:off x="381000" y="1428332"/>
            <a:ext cx="3581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Яблоко от яблони недалеко падает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pPr algn="ctr"/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27008"/>
            <a:ext cx="2110740" cy="185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3652">
            <a:off x="4343400" y="2057400"/>
            <a:ext cx="4419600" cy="43433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Пословицы о родине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73676"/>
            <a:ext cx="2235200" cy="268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77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050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Цель проекта: создать условия для обогащения словарного запаса младших школьников пословицами и поговорками, для формирования у детей способности добывать информацию разными способами и самостоятельно, творчески осваивать её.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4582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Задачи проекта: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формирование компетентности в сфере самостоятельной познавательной деятельности.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Научить использовать дополнительные возможности приобретения новых знаний по предмету.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Углубить и расширить знания и представления о пословицах и их значении.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Формировать умение правильно употреблять пословицы и поговорки в речи.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2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Пословицы о труде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7" y="1839268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 rot="333571">
            <a:off x="5670730" y="1832641"/>
            <a:ext cx="278513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Делу время, а потехе час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517">
            <a:off x="6136748" y="4838157"/>
            <a:ext cx="14287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1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Пословицы о труде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333571">
            <a:off x="5014539" y="1471881"/>
            <a:ext cx="364125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Кто с терпением учил, тот пятёрку получил.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14313">
            <a:off x="301989" y="2235705"/>
            <a:ext cx="4289690" cy="32172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482298">
            <a:off x="6248400" y="5257800"/>
            <a:ext cx="187198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80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Пословицы о труде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333571">
            <a:off x="5342842" y="1387401"/>
            <a:ext cx="364125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Без труда не выловишь и рыбку из пруда.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0922">
            <a:off x="605571" y="1779696"/>
            <a:ext cx="4452983" cy="4249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 rot="21291784">
            <a:off x="5897322" y="4910533"/>
            <a:ext cx="2532291" cy="1709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806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Пословицы о труде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333571">
            <a:off x="5014539" y="2148989"/>
            <a:ext cx="36412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емеро одного не ждут.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482298">
            <a:off x="6248400" y="5257800"/>
            <a:ext cx="187198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0111">
            <a:off x="533400" y="1371600"/>
            <a:ext cx="3771900" cy="50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5268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Пословицы о труде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181197">
            <a:off x="5105400" y="1817185"/>
            <a:ext cx="36412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Сделал дело, гуляй смело.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1337">
            <a:off x="950906" y="1549413"/>
            <a:ext cx="3728810" cy="49717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419600"/>
            <a:ext cx="1538605" cy="143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081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Ум без книги, что птица без крыльев.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87396"/>
            <a:ext cx="4467937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838200"/>
            <a:ext cx="3352800" cy="36121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524500" y="5292298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Хорошая книга – лучший друг.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4033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701702" y="4000504"/>
            <a:ext cx="3438516" cy="13192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Пословицы, которые знают наши учителя, меткие, образные, они являются их ориентирами по жизни</a:t>
            </a:r>
            <a:endParaRPr lang="ru-RU" b="1" i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256" y="3657600"/>
            <a:ext cx="3908802" cy="16383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rgbClr val="C00000"/>
                </a:solidFill>
              </a:rPr>
              <a:t>           Мы выяснили: </a:t>
            </a:r>
          </a:p>
          <a:p>
            <a:r>
              <a:rPr lang="ru-RU" b="1" i="1" dirty="0" smtClean="0"/>
              <a:t>Пословицы необходимы в  нашем общении.</a:t>
            </a:r>
          </a:p>
          <a:p>
            <a:r>
              <a:rPr lang="ru-RU" b="1" i="1" dirty="0" smtClean="0"/>
              <a:t>Правильное использование пословиц в речи отражает уровень воспитанности и культуры человека.</a:t>
            </a:r>
          </a:p>
          <a:p>
            <a:pPr algn="ctr"/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14480" y="571480"/>
            <a:ext cx="2214578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Темы пословиц</a:t>
            </a:r>
            <a:endParaRPr lang="ru-RU" b="1" i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58" y="2214554"/>
            <a:ext cx="2357454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smtClean="0"/>
              <a:t>Пословица -мудрость </a:t>
            </a:r>
            <a:r>
              <a:rPr lang="ru-RU" b="1" i="1" dirty="0" smtClean="0"/>
              <a:t>русского народа</a:t>
            </a:r>
            <a:endParaRPr lang="ru-RU" b="1" i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00694" y="228580"/>
            <a:ext cx="2714644" cy="1600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r>
              <a:rPr lang="ru-RU" b="1" i="1" dirty="0" smtClean="0"/>
              <a:t>Самым известным собирателем XIX века был и остается до сих пор известный ученый-филолог В.И. Даль</a:t>
            </a:r>
            <a:endParaRPr lang="ru-RU" b="1" i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27434" y="5410200"/>
            <a:ext cx="4514864" cy="1447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Наши мамы, папы, бабушки и дедушки не всегда, но иногда употребляют пословицы, чтобы дать нам совет, покритиковать  или просто украсить свою речь</a:t>
            </a:r>
            <a:endParaRPr lang="ru-RU" b="1" i="1" dirty="0"/>
          </a:p>
        </p:txBody>
      </p:sp>
      <p:sp>
        <p:nvSpPr>
          <p:cNvPr id="4" name="Овал 3"/>
          <p:cNvSpPr/>
          <p:nvPr/>
        </p:nvSpPr>
        <p:spPr>
          <a:xfrm>
            <a:off x="2928926" y="1887618"/>
            <a:ext cx="3429024" cy="185738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ЧТО МЫ УЗНАЛИ </a:t>
            </a:r>
            <a:r>
              <a:rPr lang="ru-RU" b="1" i="1" dirty="0"/>
              <a:t>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388" y="2362200"/>
            <a:ext cx="2333612" cy="1295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Учащиеся нашего класса не часто используют в своей речи пословицы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8837211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219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Пословица от учеников 1 «А» класса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Дружно – не грузно, а один  и  у  каши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загинет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81200"/>
            <a:ext cx="6034617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6227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ля н.в\DSC024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8200"/>
            <a:ext cx="9144000" cy="643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www.edu.cap.ru/home/8831/1%20%D0%B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9144000" cy="205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068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52321" y="293791"/>
            <a:ext cx="7773120" cy="1110357"/>
          </a:xfrm>
        </p:spPr>
        <p:txBody>
          <a:bodyPr/>
          <a:lstStyle/>
          <a:p>
            <a:r>
              <a:rPr lang="ru-RU" b="1" dirty="0" smtClean="0">
                <a:solidFill>
                  <a:srgbClr val="00664D"/>
                </a:solidFill>
              </a:rPr>
              <a:t>Проблемный вопрос: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1680" y="1752600"/>
            <a:ext cx="8360640" cy="25908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 произведениях художественной литературы и в речи окружающих нас людей мы часто встречаем пословицы. Мы заинтересовались: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sz="3600" b="1" dirty="0">
                <a:solidFill>
                  <a:srgbClr val="FF0000"/>
                </a:solidFill>
              </a:rPr>
              <a:t>Зачем человек использует в своей речи </a:t>
            </a:r>
            <a:r>
              <a:rPr lang="ru-RU" sz="3600" b="1" dirty="0" smtClean="0">
                <a:solidFill>
                  <a:srgbClr val="FF0000"/>
                </a:solidFill>
              </a:rPr>
              <a:t>пословицы?</a:t>
            </a:r>
          </a:p>
        </p:txBody>
      </p:sp>
    </p:spTree>
    <p:extLst>
      <p:ext uri="{BB962C8B-B14F-4D97-AF65-F5344CB8AC3E}">
        <p14:creationId xmlns:p14="http://schemas.microsoft.com/office/powerpoint/2010/main" val="2734206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85440" y="358599"/>
            <a:ext cx="7773120" cy="1437271"/>
          </a:xfrm>
        </p:spPr>
        <p:txBody>
          <a:bodyPr>
            <a:prstTxWarp prst="textStop">
              <a:avLst/>
            </a:prstTxWarp>
          </a:bodyPr>
          <a:lstStyle/>
          <a:p>
            <a:r>
              <a:rPr lang="ru-RU" b="1" dirty="0" smtClean="0">
                <a:solidFill>
                  <a:srgbClr val="00664D"/>
                </a:solidFill>
              </a:rPr>
              <a:t>Гипотеза:</a:t>
            </a: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752600"/>
            <a:ext cx="3581400" cy="4899394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Учащиеся нашего класса, посоветовавшись, решили, что  пословицы точно подмечают поступки людей, различные явления природы.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752600"/>
            <a:ext cx="3657600" cy="3868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920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Темы для изучения.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lvl="0" indent="0" algn="ctr">
              <a:buNone/>
            </a:pPr>
            <a:r>
              <a:rPr lang="ru-RU" sz="4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Родина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lvl="0" indent="0" algn="ctr">
              <a:buNone/>
            </a:pPr>
            <a:r>
              <a:rPr lang="ru-RU" sz="4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Дружба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lvl="0" indent="0" algn="ctr">
              <a:buNone/>
            </a:pPr>
            <a:r>
              <a:rPr lang="ru-RU" sz="4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Учение , знание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lvl="0" indent="0" algn="ctr">
              <a:buNone/>
            </a:pPr>
            <a:r>
              <a:rPr lang="ru-RU" sz="4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Труд и отдых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r>
              <a:rPr lang="ru-RU" sz="4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 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774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401080" cy="17526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  Этапы реализации проекта:</a:t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02707" y="2698342"/>
            <a:ext cx="2857520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Планирование работы, деление на группы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286511" y="3912788"/>
            <a:ext cx="257173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Подготовка презентаций </a:t>
            </a:r>
            <a:endParaRPr lang="ru-RU" b="1" i="1" dirty="0"/>
          </a:p>
        </p:txBody>
      </p:sp>
      <p:sp>
        <p:nvSpPr>
          <p:cNvPr id="6" name="Овал 5"/>
          <p:cNvSpPr/>
          <p:nvPr/>
        </p:nvSpPr>
        <p:spPr>
          <a:xfrm>
            <a:off x="3571868" y="5072074"/>
            <a:ext cx="2643206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Подготовка </a:t>
            </a:r>
            <a:r>
              <a:rPr lang="ru-RU" b="1" i="1" dirty="0"/>
              <a:t> </a:t>
            </a:r>
            <a:r>
              <a:rPr lang="ru-RU" b="1" i="1" dirty="0" smtClean="0"/>
              <a:t>к защите проектов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3108428" y="3063249"/>
            <a:ext cx="64294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675237">
            <a:off x="6686718" y="3310214"/>
            <a:ext cx="7614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760051" y="2703226"/>
            <a:ext cx="2857520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Поиск необходимой информации,</a:t>
            </a:r>
          </a:p>
          <a:p>
            <a:pPr algn="ctr"/>
            <a:r>
              <a:rPr lang="ru-RU" b="1" i="1" dirty="0" smtClean="0"/>
              <a:t>анкетирование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 rot="8349782">
            <a:off x="6202040" y="5262044"/>
            <a:ext cx="7614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0994550">
            <a:off x="2727708" y="5807601"/>
            <a:ext cx="7614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85720" y="5357826"/>
            <a:ext cx="2357422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Защита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249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244974906"/>
              </p:ext>
            </p:extLst>
          </p:nvPr>
        </p:nvGraphicFramePr>
        <p:xfrm>
          <a:off x="304800" y="2074466"/>
          <a:ext cx="6156000" cy="439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086600" y="1295400"/>
            <a:ext cx="228600" cy="2286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8565" y="116633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86600" y="1594366"/>
            <a:ext cx="228600" cy="23443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086600" y="19050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099622" y="2209318"/>
            <a:ext cx="2286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392365" y="1524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никогда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04422" y="1828800"/>
            <a:ext cx="1370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часто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68565" y="2133600"/>
            <a:ext cx="98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иногда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289912"/>
            <a:ext cx="65281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Анкетирование учащихся нашего класса.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Употребляете ли вы пословицы?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2669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Любимые пословицы учеников 1 а класса.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507209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Тише едешь, дальше будешь.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Бог любит троицу.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Когда я ем, я глух и нем.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Лучше поздно, чем никогда.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Любишь кататься, люби и саночки возить.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Без труда не выловишь и рыбку из пруда.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Слово не воробей, вылетит не поймаешь.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Доброе слово железные ворота откроет.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Семь раз отмерь, один раз отрежь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6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Любимые пословицы наших мам, пап, бабушек и дедушек.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 чужой монастырь со своим уставом не ходят.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Яичко к пасхе хорошо.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Семеро одного не ждут.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Семь раз отмерь, один отрежь.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Капля точит камень.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Когда я ем, я глух и нем.Тише едешь, дальше будешь.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37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951</TotalTime>
  <Words>744</Words>
  <Application>Microsoft Office PowerPoint</Application>
  <PresentationFormat>Экран (4:3)</PresentationFormat>
  <Paragraphs>123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Цель проекта: создать условия для обогащения словарного запаса младших школьников пословицами и поговорками, для формирования у детей способности добывать информацию разными способами и самостоятельно, творчески осваивать её.</vt:lpstr>
      <vt:lpstr>Проблемный вопрос:</vt:lpstr>
      <vt:lpstr>Гипотеза:</vt:lpstr>
      <vt:lpstr>Темы для изучения.</vt:lpstr>
      <vt:lpstr>   Этапы реализации проекта: </vt:lpstr>
      <vt:lpstr>Презентация PowerPoint</vt:lpstr>
      <vt:lpstr>Любимые пословицы учеников 1 а класса.</vt:lpstr>
      <vt:lpstr>Любимые пословицы наших мам, пап, бабушек и дедушек.</vt:lpstr>
      <vt:lpstr>Презентация PowerPoint</vt:lpstr>
      <vt:lpstr>Любимые пословицы наших педагогов.</vt:lpstr>
      <vt:lpstr>Пословица – всем делам помощница</vt:lpstr>
      <vt:lpstr>Какие бывают пословицы?</vt:lpstr>
      <vt:lpstr>Владимир Иванович Даль</vt:lpstr>
      <vt:lpstr> Пословицы о дружбе  </vt:lpstr>
      <vt:lpstr>Не имей сто рублей, а имей сто друзей.</vt:lpstr>
      <vt:lpstr>пословицы о родине </vt:lpstr>
      <vt:lpstr>пословицы о родине </vt:lpstr>
      <vt:lpstr>пословицы о родине </vt:lpstr>
      <vt:lpstr>Пословицы о труде </vt:lpstr>
      <vt:lpstr>Пословицы о труде </vt:lpstr>
      <vt:lpstr>Пословицы о труде </vt:lpstr>
      <vt:lpstr>Пословицы о труде </vt:lpstr>
      <vt:lpstr>Пословицы о труде </vt:lpstr>
      <vt:lpstr>Ум без книги, что птица без крыльев.</vt:lpstr>
      <vt:lpstr>Презентация PowerPoint</vt:lpstr>
      <vt:lpstr>Пословица от учеников 1 «А» класса  Дружно – не грузно, а один  и  у  каши загинет.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79</cp:revision>
  <dcterms:modified xsi:type="dcterms:W3CDTF">2014-01-25T07:02:45Z</dcterms:modified>
</cp:coreProperties>
</file>