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3" r:id="rId3"/>
    <p:sldId id="265" r:id="rId4"/>
    <p:sldId id="275" r:id="rId5"/>
    <p:sldId id="267" r:id="rId6"/>
    <p:sldId id="277" r:id="rId7"/>
    <p:sldId id="269" r:id="rId8"/>
    <p:sldId id="271" r:id="rId9"/>
    <p:sldId id="278" r:id="rId10"/>
    <p:sldId id="279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E50C-7966-442F-A69A-53386839DADE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094D-6219-4F75-9614-A15273BB3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E50C-7966-442F-A69A-53386839DADE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094D-6219-4F75-9614-A15273BB3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E50C-7966-442F-A69A-53386839DADE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094D-6219-4F75-9614-A15273BB3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E50C-7966-442F-A69A-53386839DADE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094D-6219-4F75-9614-A15273BB3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E50C-7966-442F-A69A-53386839DADE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094D-6219-4F75-9614-A15273BB3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E50C-7966-442F-A69A-53386839DADE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094D-6219-4F75-9614-A15273BB3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E50C-7966-442F-A69A-53386839DADE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094D-6219-4F75-9614-A15273BB3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E50C-7966-442F-A69A-53386839DADE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094D-6219-4F75-9614-A15273BB3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E50C-7966-442F-A69A-53386839DADE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094D-6219-4F75-9614-A15273BB3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E50C-7966-442F-A69A-53386839DADE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094D-6219-4F75-9614-A15273BB3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E50C-7966-442F-A69A-53386839DADE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094D-6219-4F75-9614-A15273BB3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8E50C-7966-442F-A69A-53386839DADE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5094D-6219-4F75-9614-A15273BB3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908720"/>
            <a:ext cx="4968552" cy="4176464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</a:rPr>
              <a:t>Урок </a:t>
            </a:r>
            <a:br>
              <a:rPr lang="ru-RU" sz="6600" b="1" dirty="0" smtClean="0">
                <a:solidFill>
                  <a:srgbClr val="0070C0"/>
                </a:solidFill>
              </a:rPr>
            </a:br>
            <a:r>
              <a:rPr lang="ru-RU" sz="6600" b="1" dirty="0" smtClean="0">
                <a:solidFill>
                  <a:srgbClr val="0070C0"/>
                </a:solidFill>
              </a:rPr>
              <a:t>математики</a:t>
            </a:r>
            <a:br>
              <a:rPr lang="ru-RU" sz="6600" b="1" dirty="0" smtClean="0">
                <a:solidFill>
                  <a:srgbClr val="0070C0"/>
                </a:solidFill>
              </a:rPr>
            </a:br>
            <a:r>
              <a:rPr lang="ru-RU" sz="6600" b="1" dirty="0" smtClean="0">
                <a:solidFill>
                  <a:srgbClr val="0070C0"/>
                </a:solidFill>
              </a:rPr>
              <a:t>в   1 «А»</a:t>
            </a:r>
            <a:br>
              <a:rPr lang="ru-RU" sz="6600" b="1" dirty="0" smtClean="0">
                <a:solidFill>
                  <a:srgbClr val="0070C0"/>
                </a:solidFill>
              </a:rPr>
            </a:br>
            <a:r>
              <a:rPr lang="ru-RU" sz="6600" b="1" dirty="0" smtClean="0">
                <a:solidFill>
                  <a:srgbClr val="0070C0"/>
                </a:solidFill>
              </a:rPr>
              <a:t>классе</a:t>
            </a:r>
            <a:endParaRPr lang="ru-RU" sz="6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/>
          <p:nvPr/>
        </p:nvSpPr>
        <p:spPr>
          <a:xfrm>
            <a:off x="323528" y="1700808"/>
            <a:ext cx="2664296" cy="2736304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узел 2"/>
          <p:cNvSpPr/>
          <p:nvPr/>
        </p:nvSpPr>
        <p:spPr>
          <a:xfrm>
            <a:off x="3563888" y="3501008"/>
            <a:ext cx="2880320" cy="2952328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узел 3"/>
          <p:cNvSpPr/>
          <p:nvPr/>
        </p:nvSpPr>
        <p:spPr>
          <a:xfrm>
            <a:off x="5724128" y="692696"/>
            <a:ext cx="2664296" cy="2736304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69" y="0"/>
            <a:ext cx="93867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539551" y="260648"/>
            <a:ext cx="4425549" cy="3312368"/>
            <a:chOff x="4776" y="739"/>
            <a:chExt cx="7110" cy="4860"/>
          </a:xfrm>
        </p:grpSpPr>
        <p:sp>
          <p:nvSpPr>
            <p:cNvPr id="10" name="AutoShape 5"/>
            <p:cNvSpPr>
              <a:spLocks noChangeAspect="1" noChangeArrowheads="1"/>
            </p:cNvSpPr>
            <p:nvPr/>
          </p:nvSpPr>
          <p:spPr bwMode="auto">
            <a:xfrm>
              <a:off x="4776" y="739"/>
              <a:ext cx="7110" cy="4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4776" y="739"/>
              <a:ext cx="7110" cy="4860"/>
              <a:chOff x="672" y="1152"/>
              <a:chExt cx="2496" cy="1824"/>
            </a:xfrm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672" y="1152"/>
                <a:ext cx="2496" cy="18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13" name="Picture 8" descr="сканирование0015"/>
              <p:cNvPicPr>
                <a:picLocks noChangeAspect="1" noChangeArrowheads="1"/>
              </p:cNvPicPr>
              <p:nvPr/>
            </p:nvPicPr>
            <p:blipFill>
              <a:blip r:embed="rId3" cstate="email">
                <a:lum bright="-10000" contrast="20000"/>
              </a:blip>
              <a:srcRect t="-2759" r="-1270" b="-5752"/>
              <a:stretch>
                <a:fillRect/>
              </a:stretch>
            </p:blipFill>
            <p:spPr bwMode="auto">
              <a:xfrm>
                <a:off x="720" y="1230"/>
                <a:ext cx="2430" cy="16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4" name="Group 9"/>
          <p:cNvGrpSpPr>
            <a:grpSpLocks noGrp="1"/>
          </p:cNvGrpSpPr>
          <p:nvPr>
            <p:ph type="title"/>
          </p:nvPr>
        </p:nvGrpSpPr>
        <p:grpSpPr bwMode="auto">
          <a:xfrm>
            <a:off x="4463480" y="3284984"/>
            <a:ext cx="4356992" cy="3312368"/>
            <a:chOff x="3024" y="960"/>
            <a:chExt cx="2280" cy="1584"/>
          </a:xfrm>
        </p:grpSpPr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024" y="960"/>
              <a:ext cx="2280" cy="15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16" name="Picture 11" descr="сканирование0016"/>
            <p:cNvPicPr>
              <a:picLocks noChangeAspect="1" noChangeArrowheads="1"/>
            </p:cNvPicPr>
            <p:nvPr/>
          </p:nvPicPr>
          <p:blipFill>
            <a:blip r:embed="rId4" cstate="email">
              <a:lum bright="-10000" contrast="20000"/>
            </a:blip>
            <a:srcRect l="-1999" r="-1112"/>
            <a:stretch>
              <a:fillRect/>
            </a:stretch>
          </p:blipFill>
          <p:spPr bwMode="auto">
            <a:xfrm>
              <a:off x="3077" y="1016"/>
              <a:ext cx="2227" cy="14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" name="Picture 2" descr="C:\Users\3\Desktop\chitayushaiymal-chik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567476"/>
            <a:ext cx="1584176" cy="1667554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179512" y="3244334"/>
            <a:ext cx="89644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i="1" dirty="0" smtClean="0">
                <a:solidFill>
                  <a:srgbClr val="002060"/>
                </a:solidFill>
              </a:rPr>
              <a:t>Решение  уравнений </a:t>
            </a:r>
            <a:endParaRPr lang="ru-RU" sz="6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chemeClr val="tx2">
                    <a:lumMod val="75000"/>
                  </a:schemeClr>
                </a:solidFill>
              </a:rPr>
              <a:t>Решение  уравнений  </a:t>
            </a:r>
            <a:r>
              <a:rPr lang="ru-RU" sz="7200" b="1" i="1" dirty="0" smtClean="0">
                <a:solidFill>
                  <a:srgbClr val="FF0000"/>
                </a:solidFill>
              </a:rPr>
              <a:t>с  неизвестным  уменьшаемым.</a:t>
            </a:r>
            <a:endParaRPr lang="ru-RU" sz="7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2492897"/>
            <a:ext cx="9324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i="1" dirty="0" err="1" smtClean="0">
                <a:solidFill>
                  <a:srgbClr val="002060"/>
                </a:solidFill>
              </a:rPr>
              <a:t>х</a:t>
            </a:r>
            <a:r>
              <a:rPr lang="ru-RU" sz="8000" b="1" i="1" dirty="0" smtClean="0">
                <a:solidFill>
                  <a:srgbClr val="C00000"/>
                </a:solidFill>
              </a:rPr>
              <a:t> – </a:t>
            </a:r>
            <a:r>
              <a:rPr lang="ru-RU" sz="8000" b="1" i="1" dirty="0" err="1" smtClean="0">
                <a:solidFill>
                  <a:srgbClr val="C00000"/>
                </a:solidFill>
              </a:rPr>
              <a:t>а=в</a:t>
            </a:r>
            <a:r>
              <a:rPr lang="ru-RU" sz="8000" b="1" i="1" dirty="0" smtClean="0">
                <a:solidFill>
                  <a:srgbClr val="C00000"/>
                </a:solidFill>
              </a:rPr>
              <a:t> </a:t>
            </a:r>
            <a:r>
              <a:rPr lang="ru-RU" sz="8000" b="1" i="1" dirty="0" smtClean="0"/>
              <a:t>, то  </a:t>
            </a:r>
            <a:r>
              <a:rPr lang="ru-RU" sz="8000" b="1" i="1" dirty="0" err="1" smtClean="0">
                <a:solidFill>
                  <a:srgbClr val="002060"/>
                </a:solidFill>
              </a:rPr>
              <a:t>х</a:t>
            </a:r>
            <a:r>
              <a:rPr lang="ru-RU" sz="8000" b="1" i="1" dirty="0" smtClean="0">
                <a:solidFill>
                  <a:srgbClr val="C00000"/>
                </a:solidFill>
              </a:rPr>
              <a:t> </a:t>
            </a:r>
            <a:r>
              <a:rPr lang="ru-RU" sz="8000" b="1" i="1" dirty="0" err="1" smtClean="0">
                <a:solidFill>
                  <a:srgbClr val="C00000"/>
                </a:solidFill>
              </a:rPr>
              <a:t>=а+в</a:t>
            </a:r>
            <a:r>
              <a:rPr lang="ru-RU" sz="8000" b="1" i="1" dirty="0" smtClean="0">
                <a:solidFill>
                  <a:srgbClr val="C00000"/>
                </a:solidFill>
              </a:rPr>
              <a:t/>
            </a:r>
            <a:br>
              <a:rPr lang="ru-RU" sz="8000" b="1" i="1" dirty="0" smtClean="0">
                <a:solidFill>
                  <a:srgbClr val="C00000"/>
                </a:solidFill>
              </a:rPr>
            </a:br>
            <a:r>
              <a:rPr lang="ru-RU" sz="8000" b="1" i="1" dirty="0" smtClean="0">
                <a:solidFill>
                  <a:srgbClr val="C00000"/>
                </a:solidFill>
              </a:rPr>
              <a:t>                   </a:t>
            </a:r>
            <a:r>
              <a:rPr lang="ru-RU" sz="8000" b="1" i="1" dirty="0" err="1" smtClean="0">
                <a:solidFill>
                  <a:srgbClr val="002060"/>
                </a:solidFill>
              </a:rPr>
              <a:t>х</a:t>
            </a:r>
            <a:r>
              <a:rPr lang="ru-RU" sz="8000" b="1" i="1" dirty="0" smtClean="0">
                <a:solidFill>
                  <a:srgbClr val="C00000"/>
                </a:solidFill>
              </a:rPr>
              <a:t> = </a:t>
            </a:r>
            <a:r>
              <a:rPr lang="ru-RU" sz="8000" b="1" i="1" dirty="0" err="1" smtClean="0">
                <a:solidFill>
                  <a:srgbClr val="C00000"/>
                </a:solidFill>
              </a:rPr>
              <a:t>в+а</a:t>
            </a:r>
            <a:endParaRPr lang="ru-RU" sz="8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907704" y="1844824"/>
            <a:ext cx="49502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/>
              <a:t>Х – 2 = 5 ;</a:t>
            </a:r>
            <a:br>
              <a:rPr lang="ru-RU" sz="8000" b="1" dirty="0" smtClean="0"/>
            </a:br>
            <a:r>
              <a:rPr lang="ru-RU" sz="8000" b="1" dirty="0" smtClean="0"/>
              <a:t>Х = 5 + 2 ;</a:t>
            </a:r>
            <a:br>
              <a:rPr lang="ru-RU" sz="8000" b="1" dirty="0" smtClean="0"/>
            </a:br>
            <a:r>
              <a:rPr lang="ru-RU" sz="8000" b="1" dirty="0" smtClean="0"/>
              <a:t>Х = 7      ;</a:t>
            </a:r>
            <a:endParaRPr lang="ru-RU" sz="8000" dirty="0"/>
          </a:p>
        </p:txBody>
      </p:sp>
      <p:sp>
        <p:nvSpPr>
          <p:cNvPr id="4" name="Блок-схема: узел 3"/>
          <p:cNvSpPr/>
          <p:nvPr/>
        </p:nvSpPr>
        <p:spPr>
          <a:xfrm>
            <a:off x="1835696" y="1988840"/>
            <a:ext cx="1008112" cy="108012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Х</a:t>
            </a:r>
            <a:endParaRPr lang="ru-RU" sz="7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6792"/>
            <a:ext cx="9144000" cy="5301208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</a:rPr>
              <a:t>Ребята дружно работали</a:t>
            </a:r>
            <a:br>
              <a:rPr lang="ru-RU" sz="6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</a:rPr>
              <a:t>на уроке математики. </a:t>
            </a:r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</a:rPr>
              <a:t>Ког-да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</a:rPr>
              <a:t> они решили 3 </a:t>
            </a:r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</a:rPr>
              <a:t>уравне-ния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</a:rPr>
              <a:t>, то осталось решить ещё 2.Сколько уравнений</a:t>
            </a:r>
            <a:br>
              <a:rPr lang="ru-RU" sz="6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</a:rPr>
              <a:t>они должны были решить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6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6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99592" y="1916832"/>
            <a:ext cx="55446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rgbClr val="002060"/>
                </a:solidFill>
              </a:rPr>
              <a:t>Х – 3 = 2</a:t>
            </a:r>
            <a:endParaRPr lang="ru-RU" sz="8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244334"/>
            <a:ext cx="39939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rgbClr val="002060"/>
                </a:solidFill>
              </a:rPr>
              <a:t>Х = 5</a:t>
            </a:r>
            <a:endParaRPr lang="ru-RU" sz="8800" b="1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683568" y="1988840"/>
            <a:ext cx="1152128" cy="1224136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</a:rPr>
              <a:t>Х</a:t>
            </a:r>
            <a:endParaRPr lang="ru-RU" sz="8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36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Урок  математики в   1 «А» классе</vt:lpstr>
      <vt:lpstr>Слайд 2</vt:lpstr>
      <vt:lpstr>Решение  уравнений  с  неизвестным  уменьшаемым.</vt:lpstr>
      <vt:lpstr>Слайд 4</vt:lpstr>
      <vt:lpstr>Слайд 5</vt:lpstr>
      <vt:lpstr>Слайд 6</vt:lpstr>
      <vt:lpstr>Слайд 7</vt:lpstr>
      <vt:lpstr>Ребята дружно работали на уроке математики. Ког-да они решили 3 уравне-ния, то осталось решить ещё 2.Сколько уравнений они должны были решить?  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в  1  «А»  классе</dc:title>
  <dc:creator>3</dc:creator>
  <cp:lastModifiedBy>Tata</cp:lastModifiedBy>
  <cp:revision>17</cp:revision>
  <dcterms:created xsi:type="dcterms:W3CDTF">2011-04-01T15:00:30Z</dcterms:created>
  <dcterms:modified xsi:type="dcterms:W3CDTF">2014-04-12T11:19:48Z</dcterms:modified>
</cp:coreProperties>
</file>