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80197-263C-40F2-AA9A-B7BA8721E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035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F2408-9A01-4759-ACE7-0D1A98858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642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A93AD-3F41-4DC7-9A37-5392AF575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8912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CBF22-7AE4-48DF-8B6C-F1F06E64C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9887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32233-833C-4B0C-B1EC-48DF8BBD5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6595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E1D1-1007-4ACF-9EA3-A467A535F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086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4C49F-06F6-4E43-8C88-EC2BD8A06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142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0D911-9CF1-43C1-8B48-F7607E7E4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005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DF7A6-92A9-414F-85CC-D06159D86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533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1D03B-3865-4FA5-B234-CE181AA20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707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F766F-61B7-47D9-B95A-985F86BF2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733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0203A-3876-424C-B5D3-AE9BA0D23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95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82373-D3D7-454A-8314-126BFF8C1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503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9D579-345E-4590-8094-0D76BC3EB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81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68703EC-F582-4220-A94C-E3DCEF190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5400" smtClean="0">
              <a:latin typeface="Bangkok Cyr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5400" smtClean="0">
                <a:latin typeface="Bangkok Cyr" pitchFamily="34" charset="0"/>
              </a:rPr>
              <a:t>Из истории становления  Свердловской области</a:t>
            </a:r>
          </a:p>
          <a:p>
            <a:pPr algn="ctr" eaLnBrk="1" hangingPunct="1"/>
            <a:endParaRPr lang="ru-RU" sz="5400" smtClean="0">
              <a:latin typeface="Bangkok Cyr" pitchFamily="34" charset="0"/>
            </a:endParaRPr>
          </a:p>
        </p:txBody>
      </p:sp>
      <p:pic>
        <p:nvPicPr>
          <p:cNvPr id="2051" name="Picture 3" descr="заголовокдляобластипрямой1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6413" y="274638"/>
            <a:ext cx="813117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3000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b="1" smtClean="0"/>
              <a:t>1918 </a:t>
            </a:r>
            <a:r>
              <a:rPr lang="ru-RU" sz="2600" smtClean="0"/>
              <a:t>год, </a:t>
            </a:r>
            <a:r>
              <a:rPr lang="ru-RU" sz="2600" b="1" smtClean="0"/>
              <a:t>декабрь. </a:t>
            </a:r>
            <a:r>
              <a:rPr lang="ru-RU" sz="2600" smtClean="0"/>
              <a:t>Верховный правитель России адмирал</a:t>
            </a:r>
            <a:br>
              <a:rPr lang="ru-RU" sz="2600" smtClean="0"/>
            </a:br>
            <a:r>
              <a:rPr lang="ru-RU" sz="2600" smtClean="0"/>
              <a:t>Колчак «на время чрезвычайных</a:t>
            </a:r>
            <a:br>
              <a:rPr lang="ru-RU" sz="2600" smtClean="0"/>
            </a:br>
            <a:r>
              <a:rPr lang="ru-RU" sz="2600" smtClean="0"/>
              <a:t>обстоятельств» утвердил должность главного  начальника</a:t>
            </a:r>
            <a:br>
              <a:rPr lang="ru-RU" sz="2600" smtClean="0"/>
            </a:br>
            <a:r>
              <a:rPr lang="ru-RU" sz="2600" smtClean="0"/>
              <a:t>Уральского края с правами генерал – губернатора.</a:t>
            </a:r>
          </a:p>
        </p:txBody>
      </p:sp>
      <p:pic>
        <p:nvPicPr>
          <p:cNvPr id="11267" name="Picture 3" descr="kolch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47750" y="1790700"/>
            <a:ext cx="2857500" cy="41433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03350" y="6237288"/>
            <a:ext cx="2160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/>
              <a:t>А.В. Колчак</a:t>
            </a:r>
          </a:p>
        </p:txBody>
      </p:sp>
      <p:pic>
        <p:nvPicPr>
          <p:cNvPr id="11269" name="Picture 5" descr="заголовокдляобластипрямой1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6413" y="274638"/>
            <a:ext cx="813117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2100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smtClean="0"/>
              <a:t>В период работы Временного Сибирского правительства, ставшего органом управления Сибири 25 мая 1918 г., использовался флаг из двух равных горизонтальных полос — белой и зеленой. Флаг был составлен сибирскими «областниками» еще в XIX в. и рассматривался как символ сибирских снегов и лесов. Официальные документы об его утверждении не известны, но бело-зеленые кокарды и шевроны служили знаками различия Сибирской (позднее — Урало-Сибирской) армии, сохранявшимися до конца Гражданской войны. Именно такое полотнище было поднято над Екатеринбургом после его взятия отрядами сибирской армии и Чехословацкого корпуса в июле 1918 г.</a:t>
            </a:r>
          </a:p>
        </p:txBody>
      </p:sp>
      <p:pic>
        <p:nvPicPr>
          <p:cNvPr id="12291" name="Picture 3" descr="заголовокдляобластипрямой1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6413" y="274638"/>
            <a:ext cx="813117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6000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После образования в августе 1918 г. Временного областного правительства Урала его постановлением № 6 от 23 октября 1918 г. «О флаге области Урала» был утвержден флаг из двух равных горизонтальных полос зеленого и красного цветов.</a:t>
            </a:r>
          </a:p>
          <a:p>
            <a:pPr eaLnBrk="1" hangingPunct="1"/>
            <a:endParaRPr lang="ru-RU" smtClean="0"/>
          </a:p>
        </p:txBody>
      </p:sp>
      <p:pic>
        <p:nvPicPr>
          <p:cNvPr id="13315" name="Picture 3" descr="заголовокдляобластипрямой1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6413" y="274638"/>
            <a:ext cx="813117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26000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b="1" smtClean="0"/>
              <a:t>1919	</a:t>
            </a:r>
            <a:r>
              <a:rPr lang="ru-RU" sz="2600" smtClean="0"/>
              <a:t>год. Екатеринбург заняли части Красной Армии. Образована Екатеринбургская губерния, в состав которой вошли</a:t>
            </a:r>
            <a:br>
              <a:rPr lang="ru-RU" sz="2600" smtClean="0"/>
            </a:br>
            <a:r>
              <a:rPr lang="ru-RU" sz="2600" smtClean="0"/>
              <a:t>Верхотурский, Екатеринбургский, Ирбитский, Камышловский, Красноуфимский и Шадринский уезды.</a:t>
            </a:r>
            <a:endParaRPr lang="ru-RU" sz="2600" b="1" smtClean="0"/>
          </a:p>
          <a:p>
            <a:pPr eaLnBrk="1" hangingPunct="1">
              <a:lnSpc>
                <a:spcPct val="90000"/>
              </a:lnSpc>
            </a:pPr>
            <a:endParaRPr lang="ru-RU" sz="2600" smtClean="0"/>
          </a:p>
        </p:txBody>
      </p:sp>
      <p:pic>
        <p:nvPicPr>
          <p:cNvPr id="14339" name="Picture 3" descr="красногвардейцы наурале18г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711700" y="1628775"/>
            <a:ext cx="3844925" cy="43926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0" y="6021388"/>
            <a:ext cx="40338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/>
              <a:t>Отряд красногвардейцев на станции Екатеринбурга. Ноябрь 1919 г.</a:t>
            </a:r>
          </a:p>
        </p:txBody>
      </p:sp>
      <p:pic>
        <p:nvPicPr>
          <p:cNvPr id="14341" name="Picture 5" descr="заголовокдляобластипрямой1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6413" y="274638"/>
            <a:ext cx="813117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24000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заголовокдляобластипрямой1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6413" y="274638"/>
            <a:ext cx="813117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200" b="1" smtClean="0"/>
              <a:t>1923 </a:t>
            </a:r>
            <a:r>
              <a:rPr lang="ru-RU" sz="2200" smtClean="0"/>
              <a:t>год. Постановлением ВЦИК от 3 ноября 1923 года  Екатеринбургская, Пермская, Челябинская и Тюменская губернии  были объединены в обширную Уральскую область с центром в Екатеринбурге, переименованном в 1924 году в Свердловск.</a:t>
            </a:r>
            <a:endParaRPr lang="ru-RU" sz="2200" b="1" smtClean="0"/>
          </a:p>
          <a:p>
            <a:pPr eaLnBrk="1" hangingPunct="1"/>
            <a:r>
              <a:rPr lang="ru-RU" sz="2200" smtClean="0"/>
              <a:t>Площадь области составляла 1 757,3 тыс. км</a:t>
            </a:r>
            <a:r>
              <a:rPr lang="ru-RU" sz="2200" baseline="30000" smtClean="0"/>
              <a:t>2</a:t>
            </a:r>
            <a:r>
              <a:rPr lang="ru-RU" sz="2200" smtClean="0"/>
              <a:t> Население в 1924 году – 6,21 млн. человек.</a:t>
            </a:r>
          </a:p>
        </p:txBody>
      </p:sp>
      <p:pic>
        <p:nvPicPr>
          <p:cNvPr id="15364" name="Picture 4" descr="map193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4213" y="1557338"/>
            <a:ext cx="3514725" cy="4781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4213" y="6308725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i="1"/>
              <a:t>Уральская область. 1933 год.</a:t>
            </a:r>
          </a:p>
        </p:txBody>
      </p:sp>
    </p:spTree>
  </p:cSld>
  <p:clrMapOvr>
    <a:masterClrMapping/>
  </p:clrMapOvr>
  <p:transition spd="slow" advClick="0" advTm="48000"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4171950" cy="4525963"/>
          </a:xfrm>
        </p:spPr>
        <p:txBody>
          <a:bodyPr/>
          <a:lstStyle/>
          <a:p>
            <a:pPr eaLnBrk="1" hangingPunct="1"/>
            <a:r>
              <a:rPr lang="ru-RU" sz="2600" b="1" smtClean="0"/>
              <a:t>В 1934 </a:t>
            </a:r>
            <a:r>
              <a:rPr lang="ru-RU" sz="2600" smtClean="0"/>
              <a:t>году Уральская область была разделена на  Свердловскую, Челябинскую, Обь-Иртышскую и Оренбургскую области.</a:t>
            </a:r>
          </a:p>
          <a:p>
            <a:pPr eaLnBrk="1" hangingPunct="1"/>
            <a:r>
              <a:rPr lang="ru-RU" sz="2600" smtClean="0"/>
              <a:t>В </a:t>
            </a:r>
            <a:r>
              <a:rPr lang="ru-RU" sz="2600" b="1" smtClean="0"/>
              <a:t>1938</a:t>
            </a:r>
            <a:r>
              <a:rPr lang="ru-RU" sz="2600" smtClean="0"/>
              <a:t> году из Свердловской области была выделена Пермская область.</a:t>
            </a:r>
          </a:p>
          <a:p>
            <a:pPr eaLnBrk="1" hangingPunct="1"/>
            <a:endParaRPr lang="ru-RU" sz="2600" smtClean="0"/>
          </a:p>
          <a:p>
            <a:pPr eaLnBrk="1" hangingPunct="1"/>
            <a:endParaRPr lang="ru-RU" sz="2600" smtClean="0"/>
          </a:p>
        </p:txBody>
      </p:sp>
      <p:grpSp>
        <p:nvGrpSpPr>
          <p:cNvPr id="16387" name="Group 4"/>
          <p:cNvGrpSpPr>
            <a:grpSpLocks/>
          </p:cNvGrpSpPr>
          <p:nvPr/>
        </p:nvGrpSpPr>
        <p:grpSpPr bwMode="auto">
          <a:xfrm>
            <a:off x="4643438" y="1628775"/>
            <a:ext cx="3787775" cy="4932363"/>
            <a:chOff x="367" y="1008"/>
            <a:chExt cx="2386" cy="3107"/>
          </a:xfrm>
        </p:grpSpPr>
        <p:pic>
          <p:nvPicPr>
            <p:cNvPr id="16390" name="Picture 5" descr="свердловскаяобласть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" y="1008"/>
              <a:ext cx="2386" cy="2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1" name="Text Box 6"/>
            <p:cNvSpPr txBox="1">
              <a:spLocks noChangeArrowheads="1"/>
            </p:cNvSpPr>
            <p:nvPr/>
          </p:nvSpPr>
          <p:spPr bwMode="auto">
            <a:xfrm>
              <a:off x="567" y="3884"/>
              <a:ext cx="19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i="1"/>
                <a:t>Свердловская область</a:t>
              </a:r>
            </a:p>
          </p:txBody>
        </p:sp>
      </p:grpSp>
      <p:pic>
        <p:nvPicPr>
          <p:cNvPr id="16388" name="Picture 7" descr="заголовокдляобластипрямой1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6413" y="274638"/>
            <a:ext cx="813117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9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 advClick="0" advTm="26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600" smtClean="0"/>
              <a:t>В государственном архиве Свердловской области хранится уникальный документ — текст постановления Президиума Всероссийского центрального исполнительного комитета от 17 января 1934 года, утвердившего день рождения нашей области: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600" i="1" smtClean="0">
                <a:solidFill>
                  <a:schemeClr val="accent2"/>
                </a:solidFill>
              </a:rPr>
              <a:t>«Учитывая ходатайства советских, хозяйственных и общественных организаций Уральской области, Президиум ВЦИК постановляет: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600" i="1" smtClean="0">
                <a:solidFill>
                  <a:schemeClr val="accent2"/>
                </a:solidFill>
              </a:rPr>
              <a:t>1. Разделить Уральскую область на три области — Свердловскую с центром в городе Свердловске, Челябинскую с центром в городе Челябинске и Обско-Иртышскую с центром в городе Тюмени</a:t>
            </a:r>
            <a:r>
              <a:rPr lang="ru-RU" sz="2000" i="1" smtClean="0">
                <a:solidFill>
                  <a:schemeClr val="accent2"/>
                </a:solidFill>
              </a:rPr>
              <a:t>…»</a:t>
            </a:r>
          </a:p>
        </p:txBody>
      </p:sp>
      <p:pic>
        <p:nvPicPr>
          <p:cNvPr id="17411" name="Picture 3" descr="заголовокдляобластипрямой1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6413" y="274638"/>
            <a:ext cx="813117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59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41719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b="1" smtClean="0"/>
          </a:p>
          <a:p>
            <a:pPr eaLnBrk="1" hangingPunct="1"/>
            <a:r>
              <a:rPr lang="en-US" sz="3100" b="1" smtClean="0"/>
              <a:t>XVII </a:t>
            </a:r>
            <a:r>
              <a:rPr lang="ru-RU" sz="3100" b="1" smtClean="0"/>
              <a:t>век. </a:t>
            </a:r>
            <a:r>
              <a:rPr lang="ru-RU" sz="3100" smtClean="0"/>
              <a:t>В составе Сибирского приказа учрежден Верхотурский уезд, занимавший обширную часть территории Среднего Урала.</a:t>
            </a:r>
          </a:p>
        </p:txBody>
      </p:sp>
      <p:pic>
        <p:nvPicPr>
          <p:cNvPr id="3075" name="Picture 3" descr="урал17в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821238" y="1600200"/>
            <a:ext cx="3690937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859338" y="6092825"/>
            <a:ext cx="3816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i="1"/>
              <a:t>Уральский край в составе Русского государства в </a:t>
            </a:r>
            <a:r>
              <a:rPr lang="en-US" sz="1600" i="1"/>
              <a:t>XVII </a:t>
            </a:r>
            <a:r>
              <a:rPr lang="ru-RU" sz="1600" i="1"/>
              <a:t>в.</a:t>
            </a:r>
          </a:p>
        </p:txBody>
      </p:sp>
      <p:pic>
        <p:nvPicPr>
          <p:cNvPr id="3077" name="Picture 5" descr="заголовокдляобластипрямой1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6413" y="274638"/>
            <a:ext cx="813117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14000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700" smtClean="0"/>
              <a:t>В начале </a:t>
            </a:r>
            <a:r>
              <a:rPr lang="en-US" sz="2700" b="1" smtClean="0"/>
              <a:t>XVIII </a:t>
            </a:r>
            <a:r>
              <a:rPr lang="ru-RU" sz="2700" b="1" smtClean="0"/>
              <a:t>в.</a:t>
            </a:r>
            <a:r>
              <a:rPr lang="ru-RU" sz="2700" smtClean="0"/>
              <a:t> территория Урала была разделена на уезды</a:t>
            </a:r>
            <a:r>
              <a:rPr lang="en-US" sz="2700" smtClean="0"/>
              <a:t>:</a:t>
            </a:r>
            <a:r>
              <a:rPr lang="ru-RU" sz="2700" smtClean="0"/>
              <a:t> Верхотурский,</a:t>
            </a:r>
            <a:r>
              <a:rPr lang="en-US" sz="2700" smtClean="0"/>
              <a:t> </a:t>
            </a:r>
            <a:r>
              <a:rPr lang="ru-RU" sz="2700" smtClean="0"/>
              <a:t>Вятский, Кайгородский, Кунгурский,</a:t>
            </a:r>
            <a:r>
              <a:rPr lang="en-US" sz="2700" smtClean="0"/>
              <a:t> </a:t>
            </a:r>
            <a:r>
              <a:rPr lang="ru-RU" sz="2700" smtClean="0"/>
              <a:t>Пелымский,</a:t>
            </a:r>
            <a:r>
              <a:rPr lang="en-US" sz="2700" smtClean="0"/>
              <a:t> </a:t>
            </a:r>
            <a:r>
              <a:rPr lang="ru-RU" sz="2700" smtClean="0"/>
              <a:t>Соликамский,Чердынский, Туринский и Уфимский</a:t>
            </a:r>
            <a:r>
              <a:rPr lang="en-US" sz="2700" smtClean="0"/>
              <a:t>.</a:t>
            </a:r>
            <a:endParaRPr lang="ru-RU" sz="2700" b="1" smtClean="0"/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  <p:pic>
        <p:nvPicPr>
          <p:cNvPr id="4099" name="Picture 3" descr="промышленная модернизацияурала18в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927600" y="1600200"/>
            <a:ext cx="3479800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932363" y="6165850"/>
            <a:ext cx="36718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/>
              <a:t>Промышленная модернизация Урала в </a:t>
            </a:r>
            <a:r>
              <a:rPr lang="en-US" sz="1600" i="1"/>
              <a:t>XVII </a:t>
            </a:r>
            <a:r>
              <a:rPr lang="ru-RU" sz="1600" i="1"/>
              <a:t>в.</a:t>
            </a:r>
          </a:p>
        </p:txBody>
      </p:sp>
      <p:pic>
        <p:nvPicPr>
          <p:cNvPr id="4101" name="Picture 5" descr="заголовокдляобластипрямой1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6413" y="274638"/>
            <a:ext cx="813117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18000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заголовокдляобласти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3238" y="274638"/>
            <a:ext cx="813752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1708 </a:t>
            </a:r>
            <a:r>
              <a:rPr lang="ru-RU" sz="2800" smtClean="0"/>
              <a:t>год. По административной реформе Петра </a:t>
            </a:r>
            <a:r>
              <a:rPr lang="en-US" sz="2800" smtClean="0"/>
              <a:t>I </a:t>
            </a:r>
            <a:r>
              <a:rPr lang="ru-RU" sz="2800" smtClean="0"/>
              <a:t>образована Сибирская губерния, в ее состав вошел и Верхотурский уезд.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В результате реформы </a:t>
            </a:r>
            <a:r>
              <a:rPr lang="ru-RU" sz="2800" b="1" smtClean="0"/>
              <a:t>1719-1724 гг.</a:t>
            </a:r>
            <a:r>
              <a:rPr lang="ru-RU" sz="2800" smtClean="0"/>
              <a:t> губернии стали делится на провинции и дистрикты.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Сибирская губерния была поделена на пять провинций, три из которых базировались на уральских землях.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Верхотурский уезд включен в Тобольскую провинцию, преобразованную в 1745 году в губернию.</a:t>
            </a: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</p:spTree>
  </p:cSld>
  <p:clrMapOvr>
    <a:masterClrMapping/>
  </p:clrMapOvr>
  <p:transition spd="slow" advClick="0" advTm="39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1723 </a:t>
            </a:r>
            <a:r>
              <a:rPr lang="ru-RU" sz="2800" smtClean="0"/>
              <a:t>год. "Основан город Екатеринбург.</a:t>
            </a:r>
            <a:endParaRPr lang="ru-RU" sz="2800" b="1" smtClean="0"/>
          </a:p>
          <a:p>
            <a:pPr eaLnBrk="1" hangingPunct="1"/>
            <a:endParaRPr lang="ru-RU" sz="2800" smtClean="0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468313" y="2492375"/>
            <a:ext cx="8247062" cy="2698750"/>
            <a:chOff x="249" y="2115"/>
            <a:chExt cx="5195" cy="1700"/>
          </a:xfrm>
        </p:grpSpPr>
        <p:pic>
          <p:nvPicPr>
            <p:cNvPr id="6152" name="Picture 4" descr="Гранильная фабрика2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" y="2115"/>
              <a:ext cx="1793" cy="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3" name="Picture 5" descr="Полевской завод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1" y="2115"/>
              <a:ext cx="1922" cy="1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Picture 6" descr="Гранильная фабрика1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2115"/>
              <a:ext cx="1694" cy="1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395288" y="5157788"/>
            <a:ext cx="29527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/>
              <a:t>Екатеринбургская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600" i="1"/>
              <a:t>гранильная фабрика.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600" i="1"/>
              <a:t>Фрагмент гравюры </a:t>
            </a:r>
            <a:r>
              <a:rPr lang="en-US" sz="1600" i="1"/>
              <a:t>XVIII </a:t>
            </a:r>
            <a:r>
              <a:rPr lang="ru-RU" sz="1600" i="1"/>
              <a:t>в.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5867400" y="5157788"/>
            <a:ext cx="29527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/>
              <a:t>Екатеринбургская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600" i="1"/>
              <a:t>гранильная фабрика.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600" i="1"/>
              <a:t>Фрагмент гравюры </a:t>
            </a:r>
            <a:r>
              <a:rPr lang="en-US" sz="1600" i="1"/>
              <a:t>XVIII </a:t>
            </a:r>
            <a:r>
              <a:rPr lang="ru-RU" sz="1600" i="1"/>
              <a:t>в.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3276600" y="5157788"/>
            <a:ext cx="259080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/>
              <a:t>Медеплавильные печи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600" i="1"/>
              <a:t>Полевской завод</a:t>
            </a:r>
          </a:p>
        </p:txBody>
      </p:sp>
      <p:pic>
        <p:nvPicPr>
          <p:cNvPr id="6151" name="Picture 10" descr="заголовокдляобласти"/>
          <p:cNvPicPr>
            <a:picLocks noGrp="1" noChangeAspect="1" noChangeArrowheads="1"/>
          </p:cNvPicPr>
          <p:nvPr>
            <p:ph type="title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3238" y="274638"/>
            <a:ext cx="813752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7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557338"/>
            <a:ext cx="4619625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1781 </a:t>
            </a:r>
            <a:r>
              <a:rPr lang="ru-RU" sz="2800" smtClean="0"/>
              <a:t>год .Указом Екатерины II от 27 января на территории Урала было  образовано Пермское наместничество в составе Пермской и Екатеринбургской областей.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Екатеринбург получил официальный статус города.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</a:t>
            </a:r>
          </a:p>
        </p:txBody>
      </p:sp>
      <p:pic>
        <p:nvPicPr>
          <p:cNvPr id="7171" name="Picture 3" descr="заголовокдляобласти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3238" y="274638"/>
            <a:ext cx="813752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4" descr="Левицкий_Портрет Екатерины II в виде законодательницыобрезк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410200" y="1484313"/>
            <a:ext cx="3184525" cy="4752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003800" y="6237288"/>
            <a:ext cx="3851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i="1"/>
              <a:t>Левицкий Портрет Екатерины </a:t>
            </a:r>
            <a:r>
              <a:rPr lang="en-US" i="1"/>
              <a:t>II</a:t>
            </a:r>
            <a:endParaRPr lang="ru-RU" i="1"/>
          </a:p>
        </p:txBody>
      </p:sp>
    </p:spTree>
  </p:cSld>
  <p:clrMapOvr>
    <a:masterClrMapping/>
  </p:clrMapOvr>
  <p:transition spd="slow" advClick="0" advTm="21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заголовокдляобласти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3238" y="274638"/>
            <a:ext cx="813752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К символам, связанным с современной Свердловской областью, могут быть отнесены печати Сибирского обер-бергамта, составленные </a:t>
            </a:r>
            <a:br>
              <a:rPr lang="ru-RU" sz="2400" smtClean="0"/>
            </a:br>
            <a:r>
              <a:rPr lang="ru-RU" sz="2400" smtClean="0"/>
              <a:t>В. де Генниным в 1724 г., и печать Тамгинского завода, характерным элементом которой, получившим «прописку» во многих территориальных символах области, является рудоискательная лоза. </a:t>
            </a:r>
          </a:p>
        </p:txBody>
      </p:sp>
      <p:grpSp>
        <p:nvGrpSpPr>
          <p:cNvPr id="8196" name="Group 11"/>
          <p:cNvGrpSpPr>
            <a:grpSpLocks/>
          </p:cNvGrpSpPr>
          <p:nvPr/>
        </p:nvGrpSpPr>
        <p:grpSpPr bwMode="auto">
          <a:xfrm>
            <a:off x="1187450" y="3789363"/>
            <a:ext cx="6988175" cy="2909887"/>
            <a:chOff x="249" y="1074"/>
            <a:chExt cx="5821" cy="2970"/>
          </a:xfrm>
        </p:grpSpPr>
        <p:pic>
          <p:nvPicPr>
            <p:cNvPr id="8198" name="Picture 12" descr="обербергамт1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7" y="1074"/>
              <a:ext cx="2358" cy="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Picture 13" descr="тамгинскийзавод1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117"/>
              <a:ext cx="2268" cy="2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0" name="Text Box 14"/>
            <p:cNvSpPr txBox="1">
              <a:spLocks noChangeArrowheads="1"/>
            </p:cNvSpPr>
            <p:nvPr/>
          </p:nvSpPr>
          <p:spPr bwMode="auto">
            <a:xfrm>
              <a:off x="249" y="3385"/>
              <a:ext cx="2676" cy="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i="1"/>
                <a:t>Печать Тамгинского завода. 1752 г.</a:t>
              </a:r>
            </a:p>
          </p:txBody>
        </p:sp>
        <p:sp>
          <p:nvSpPr>
            <p:cNvPr id="8201" name="Text Box 15"/>
            <p:cNvSpPr txBox="1">
              <a:spLocks noChangeArrowheads="1"/>
            </p:cNvSpPr>
            <p:nvPr/>
          </p:nvSpPr>
          <p:spPr bwMode="auto">
            <a:xfrm>
              <a:off x="2596" y="3390"/>
              <a:ext cx="3474" cy="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i="1"/>
                <a:t>Печать Сибирского обер-бергамта.</a:t>
              </a:r>
            </a:p>
            <a:p>
              <a:pPr algn="ctr" eaLnBrk="1" hangingPunct="1"/>
              <a:r>
                <a:rPr lang="ru-RU" i="1"/>
                <a:t>1724-1727 гг.</a:t>
              </a:r>
            </a:p>
          </p:txBody>
        </p:sp>
      </p:grpSp>
      <p:sp>
        <p:nvSpPr>
          <p:cNvPr id="8197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 advClick="0" advTm="25000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600200"/>
            <a:ext cx="4330700" cy="5257800"/>
          </a:xfrm>
        </p:spPr>
        <p:txBody>
          <a:bodyPr/>
          <a:lstStyle/>
          <a:p>
            <a:pPr eaLnBrk="1" hangingPunct="1"/>
            <a:r>
              <a:rPr lang="ru-RU" sz="2600" b="1" smtClean="0"/>
              <a:t>1918 год, январь. </a:t>
            </a:r>
            <a:r>
              <a:rPr lang="ru-RU" sz="2600" smtClean="0"/>
              <a:t>В Екатеринбурге образован Уральский областной Совет рабочих, крестьянских и солдатских депутатов, полномочия которого распространялись на Вятскую, Оренбургскую, Пермскую и Уфимскую губернии.</a:t>
            </a:r>
            <a:endParaRPr lang="ru-RU" sz="2600" b="1" smtClean="0"/>
          </a:p>
          <a:p>
            <a:pPr eaLnBrk="1" hangingPunct="1"/>
            <a:endParaRPr lang="ru-RU" sz="2600" smtClean="0"/>
          </a:p>
        </p:txBody>
      </p:sp>
      <p:pic>
        <p:nvPicPr>
          <p:cNvPr id="9219" name="Picture 3" descr="революционные события наурале18г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03275" y="1600200"/>
            <a:ext cx="3344863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11188" y="6165850"/>
            <a:ext cx="36004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/>
              <a:t>Революционные события 1917 г. на Урале</a:t>
            </a:r>
          </a:p>
        </p:txBody>
      </p:sp>
      <p:pic>
        <p:nvPicPr>
          <p:cNvPr id="9221" name="Picture 5" descr="заголовокдляобластипрямой1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6413" y="274638"/>
            <a:ext cx="813117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24000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28775"/>
            <a:ext cx="4581525" cy="4997450"/>
          </a:xfrm>
        </p:spPr>
        <p:txBody>
          <a:bodyPr/>
          <a:lstStyle/>
          <a:p>
            <a:pPr eaLnBrk="1" hangingPunct="1"/>
            <a:r>
              <a:rPr lang="ru-RU" sz="2600" b="1" smtClean="0"/>
              <a:t>1918 </a:t>
            </a:r>
            <a:r>
              <a:rPr lang="ru-RU" sz="2600" smtClean="0"/>
              <a:t>год, июль. Екатеринбург заняли части восставшего Чехословацкого корпуса, а в августе образовано временное областное правительство Урала, передавшее в ноябре того же года свои полномочия временному Всероссийскому правительству.</a:t>
            </a:r>
            <a:endParaRPr lang="ru-RU" sz="2600" b="1" smtClean="0"/>
          </a:p>
          <a:p>
            <a:pPr eaLnBrk="1" hangingPunct="1"/>
            <a:endParaRPr lang="ru-RU" sz="2600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427538" y="5084763"/>
            <a:ext cx="4319587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/>
              <a:t>Вручение знамени Чехословацкой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600" i="1"/>
              <a:t>дивизии в Екатеринбурге. Ноябрь 1918 г.</a:t>
            </a:r>
          </a:p>
        </p:txBody>
      </p:sp>
      <p:pic>
        <p:nvPicPr>
          <p:cNvPr id="10244" name="Picture 4" descr="чехи науралевручение знамени18г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500563" y="2133600"/>
            <a:ext cx="4175125" cy="29543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5" descr="заголовокдляобластипрямой1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6413" y="274638"/>
            <a:ext cx="8131175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24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636</Words>
  <Application>Microsoft Office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SOMK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Kukoleva</dc:creator>
  <cp:lastModifiedBy>re</cp:lastModifiedBy>
  <cp:revision>36</cp:revision>
  <dcterms:created xsi:type="dcterms:W3CDTF">2008-12-29T11:17:57Z</dcterms:created>
  <dcterms:modified xsi:type="dcterms:W3CDTF">2014-04-02T12:19:04Z</dcterms:modified>
</cp:coreProperties>
</file>