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1"/>
  </p:notesMasterIdLst>
  <p:sldIdLst>
    <p:sldId id="256" r:id="rId2"/>
    <p:sldId id="282" r:id="rId3"/>
    <p:sldId id="257" r:id="rId4"/>
    <p:sldId id="284" r:id="rId5"/>
    <p:sldId id="295" r:id="rId6"/>
    <p:sldId id="296" r:id="rId7"/>
    <p:sldId id="297" r:id="rId8"/>
    <p:sldId id="298" r:id="rId9"/>
    <p:sldId id="299" r:id="rId10"/>
    <p:sldId id="258" r:id="rId11"/>
    <p:sldId id="260" r:id="rId12"/>
    <p:sldId id="261" r:id="rId13"/>
    <p:sldId id="264" r:id="rId14"/>
    <p:sldId id="279" r:id="rId15"/>
    <p:sldId id="280" r:id="rId16"/>
    <p:sldId id="294" r:id="rId17"/>
    <p:sldId id="268" r:id="rId18"/>
    <p:sldId id="293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531AF-209F-49A8-8FF9-9AEDF7F6A9E0}" type="doc">
      <dgm:prSet loTypeId="urn:microsoft.com/office/officeart/2005/8/layout/vList2" loCatId="list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E84225C-5529-463F-9EF6-DB3C8CFEAB6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3) Рвота, которая не приносит облегчение!</a:t>
          </a:r>
          <a:endParaRPr lang="ru-RU" b="1" dirty="0">
            <a:solidFill>
              <a:schemeClr val="tx1"/>
            </a:solidFill>
          </a:endParaRPr>
        </a:p>
      </dgm:t>
    </dgm:pt>
    <dgm:pt modelId="{0FFBE06A-2365-46C5-9AF8-FB0EAD11E0BC}" type="parTrans" cxnId="{1EC7A656-1DE7-451E-8B40-BD4ED43C7FE1}">
      <dgm:prSet/>
      <dgm:spPr/>
      <dgm:t>
        <a:bodyPr/>
        <a:lstStyle/>
        <a:p>
          <a:endParaRPr lang="ru-RU"/>
        </a:p>
      </dgm:t>
    </dgm:pt>
    <dgm:pt modelId="{D7A811CB-1328-4833-A989-3B4AE224C519}" type="sibTrans" cxnId="{1EC7A656-1DE7-451E-8B40-BD4ED43C7FE1}">
      <dgm:prSet/>
      <dgm:spPr/>
      <dgm:t>
        <a:bodyPr/>
        <a:lstStyle/>
        <a:p>
          <a:endParaRPr lang="ru-RU"/>
        </a:p>
      </dgm:t>
    </dgm:pt>
    <dgm:pt modelId="{DF4C1258-5E0F-4527-BA2E-FC4D0D0B637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1)Боли становятся постоянными, и не купируются антацидами</a:t>
          </a:r>
          <a:endParaRPr lang="ru-RU" b="1" dirty="0">
            <a:solidFill>
              <a:schemeClr val="tx1"/>
            </a:solidFill>
          </a:endParaRPr>
        </a:p>
      </dgm:t>
    </dgm:pt>
    <dgm:pt modelId="{F7C6C462-7F50-4120-87EE-313A62DB14C9}" type="parTrans" cxnId="{C1CDF613-1B07-4331-A52F-01683FF77C46}">
      <dgm:prSet/>
      <dgm:spPr/>
      <dgm:t>
        <a:bodyPr/>
        <a:lstStyle/>
        <a:p>
          <a:endParaRPr lang="ru-RU"/>
        </a:p>
      </dgm:t>
    </dgm:pt>
    <dgm:pt modelId="{89E758B0-3347-42C2-B445-9F202CA07AF4}" type="sibTrans" cxnId="{C1CDF613-1B07-4331-A52F-01683FF77C46}">
      <dgm:prSet/>
      <dgm:spPr/>
      <dgm:t>
        <a:bodyPr/>
        <a:lstStyle/>
        <a:p>
          <a:endParaRPr lang="ru-RU"/>
        </a:p>
      </dgm:t>
    </dgm:pt>
    <dgm:pt modelId="{A9DD458B-63A4-45FC-A4C7-71B183DC4D2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2 ) Присоединяются признаки воспаления: лихорадка, изменение картины крови</a:t>
          </a:r>
          <a:endParaRPr lang="ru-RU" b="1" dirty="0">
            <a:solidFill>
              <a:schemeClr val="tx1"/>
            </a:solidFill>
          </a:endParaRPr>
        </a:p>
      </dgm:t>
    </dgm:pt>
    <dgm:pt modelId="{9AB3B51D-1041-40CA-B46F-EE513AB603F3}" type="parTrans" cxnId="{5A00FF97-794F-4A03-B989-276FCA648E9A}">
      <dgm:prSet/>
      <dgm:spPr/>
      <dgm:t>
        <a:bodyPr/>
        <a:lstStyle/>
        <a:p>
          <a:endParaRPr lang="ru-RU"/>
        </a:p>
      </dgm:t>
    </dgm:pt>
    <dgm:pt modelId="{15E537F0-50F9-4825-B792-F3855D216BC1}" type="sibTrans" cxnId="{5A00FF97-794F-4A03-B989-276FCA648E9A}">
      <dgm:prSet/>
      <dgm:spPr/>
      <dgm:t>
        <a:bodyPr/>
        <a:lstStyle/>
        <a:p>
          <a:endParaRPr lang="ru-RU"/>
        </a:p>
      </dgm:t>
    </dgm:pt>
    <dgm:pt modelId="{771E2B89-EFC8-4511-B5C6-A28E691C7662}" type="pres">
      <dgm:prSet presAssocID="{DFC531AF-209F-49A8-8FF9-9AEDF7F6A9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20F0D-4E46-43E0-A56B-A85F30A4B3CE}" type="pres">
      <dgm:prSet presAssocID="{DF4C1258-5E0F-4527-BA2E-FC4D0D0B6370}" presName="parentText" presStyleLbl="node1" presStyleIdx="0" presStyleCnt="3" custScaleY="95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BF99C-787B-46F3-8686-04BA804A45F4}" type="pres">
      <dgm:prSet presAssocID="{89E758B0-3347-42C2-B445-9F202CA07AF4}" presName="spacer" presStyleCnt="0"/>
      <dgm:spPr/>
    </dgm:pt>
    <dgm:pt modelId="{6F0CF3EF-8763-4A51-8618-DF5482AB48E0}" type="pres">
      <dgm:prSet presAssocID="{A9DD458B-63A4-45FC-A4C7-71B183DC4D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D6EB-BC46-4102-B664-55A919AAFF83}" type="pres">
      <dgm:prSet presAssocID="{15E537F0-50F9-4825-B792-F3855D216BC1}" presName="spacer" presStyleCnt="0"/>
      <dgm:spPr/>
    </dgm:pt>
    <dgm:pt modelId="{7621EF6C-1CFC-4F4D-98BA-1E6D00B507EE}" type="pres">
      <dgm:prSet presAssocID="{2E84225C-5529-463F-9EF6-DB3C8CFEAB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A80A6-237E-48E5-8D62-ACC0A405C54F}" type="presOf" srcId="{2E84225C-5529-463F-9EF6-DB3C8CFEAB67}" destId="{7621EF6C-1CFC-4F4D-98BA-1E6D00B507EE}" srcOrd="0" destOrd="0" presId="urn:microsoft.com/office/officeart/2005/8/layout/vList2"/>
    <dgm:cxn modelId="{5A00FF97-794F-4A03-B989-276FCA648E9A}" srcId="{DFC531AF-209F-49A8-8FF9-9AEDF7F6A9E0}" destId="{A9DD458B-63A4-45FC-A4C7-71B183DC4D27}" srcOrd="1" destOrd="0" parTransId="{9AB3B51D-1041-40CA-B46F-EE513AB603F3}" sibTransId="{15E537F0-50F9-4825-B792-F3855D216BC1}"/>
    <dgm:cxn modelId="{1EC7A656-1DE7-451E-8B40-BD4ED43C7FE1}" srcId="{DFC531AF-209F-49A8-8FF9-9AEDF7F6A9E0}" destId="{2E84225C-5529-463F-9EF6-DB3C8CFEAB67}" srcOrd="2" destOrd="0" parTransId="{0FFBE06A-2365-46C5-9AF8-FB0EAD11E0BC}" sibTransId="{D7A811CB-1328-4833-A989-3B4AE224C519}"/>
    <dgm:cxn modelId="{F4565326-FF0E-4F58-B1FA-90E3E1D0C23A}" type="presOf" srcId="{A9DD458B-63A4-45FC-A4C7-71B183DC4D27}" destId="{6F0CF3EF-8763-4A51-8618-DF5482AB48E0}" srcOrd="0" destOrd="0" presId="urn:microsoft.com/office/officeart/2005/8/layout/vList2"/>
    <dgm:cxn modelId="{C1CDF613-1B07-4331-A52F-01683FF77C46}" srcId="{DFC531AF-209F-49A8-8FF9-9AEDF7F6A9E0}" destId="{DF4C1258-5E0F-4527-BA2E-FC4D0D0B6370}" srcOrd="0" destOrd="0" parTransId="{F7C6C462-7F50-4120-87EE-313A62DB14C9}" sibTransId="{89E758B0-3347-42C2-B445-9F202CA07AF4}"/>
    <dgm:cxn modelId="{FE129B38-A6A5-45ED-87B0-EA747780295D}" type="presOf" srcId="{DF4C1258-5E0F-4527-BA2E-FC4D0D0B6370}" destId="{D3420F0D-4E46-43E0-A56B-A85F30A4B3CE}" srcOrd="0" destOrd="0" presId="urn:microsoft.com/office/officeart/2005/8/layout/vList2"/>
    <dgm:cxn modelId="{9CE03420-9EBC-4C22-AF74-7BD68B82B943}" type="presOf" srcId="{DFC531AF-209F-49A8-8FF9-9AEDF7F6A9E0}" destId="{771E2B89-EFC8-4511-B5C6-A28E691C7662}" srcOrd="0" destOrd="0" presId="urn:microsoft.com/office/officeart/2005/8/layout/vList2"/>
    <dgm:cxn modelId="{154CFE34-F24F-4193-91F5-96B65FE5D88B}" type="presParOf" srcId="{771E2B89-EFC8-4511-B5C6-A28E691C7662}" destId="{D3420F0D-4E46-43E0-A56B-A85F30A4B3CE}" srcOrd="0" destOrd="0" presId="urn:microsoft.com/office/officeart/2005/8/layout/vList2"/>
    <dgm:cxn modelId="{218DADC3-21F4-49E4-87FB-12AEE347AB60}" type="presParOf" srcId="{771E2B89-EFC8-4511-B5C6-A28E691C7662}" destId="{B1FBF99C-787B-46F3-8686-04BA804A45F4}" srcOrd="1" destOrd="0" presId="urn:microsoft.com/office/officeart/2005/8/layout/vList2"/>
    <dgm:cxn modelId="{1F1C0BD2-E05B-4FA3-B3B1-BE1465D0A2D7}" type="presParOf" srcId="{771E2B89-EFC8-4511-B5C6-A28E691C7662}" destId="{6F0CF3EF-8763-4A51-8618-DF5482AB48E0}" srcOrd="2" destOrd="0" presId="urn:microsoft.com/office/officeart/2005/8/layout/vList2"/>
    <dgm:cxn modelId="{043F23CE-C425-43D4-8918-B160B6E41CDB}" type="presParOf" srcId="{771E2B89-EFC8-4511-B5C6-A28E691C7662}" destId="{AEFBD6EB-BC46-4102-B664-55A919AAFF83}" srcOrd="3" destOrd="0" presId="urn:microsoft.com/office/officeart/2005/8/layout/vList2"/>
    <dgm:cxn modelId="{D67D9BAD-37E7-4806-8E99-6BF6181C188D}" type="presParOf" srcId="{771E2B89-EFC8-4511-B5C6-A28E691C7662}" destId="{7621EF6C-1CFC-4F4D-98BA-1E6D00B507EE}" srcOrd="4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1147E5-19D2-43C2-B4E8-5ED96CCDB9E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3E0835-2F6D-489E-8624-9EB9EC3C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55460-7F03-4FAE-8763-05FF9F09A9A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67D63009-336C-4E0C-8AB8-A61365395AC3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8E16B-90B2-409D-9806-7DB7555E66D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1B84EDB8-D3D6-447D-891E-D4F159015409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4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97471-CAE3-4B7F-9650-6EE607B3AB7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D8D87DF3-FF06-4A87-8C9F-07E945BAA657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5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2D968-F464-4C58-BC6A-3C8128E8823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794971A4-9140-4987-BC6A-89E2AD9132DF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6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CCB54-D834-45B5-8E4E-6FD0FD5D1BCC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0BDC611A-0E9E-41C3-A188-2828F37BDE65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7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74E790-3668-4905-989B-9D342F755182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9C64636E-5D0F-4793-A45F-904C6BD6A528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8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3D84A-D071-4A9E-AB2D-BB9C1CB13C3E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60DB346E-B602-411D-80E5-A109724F37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9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fld id="{C5B28206-160A-44CF-8B6E-16F5AA44036E}" type="slidenum">
              <a:rPr lang="ru-RU" smtClean="0">
                <a:latin typeface="Times New Roman" pitchFamily="18" charset="0"/>
                <a:ea typeface="Arial Unicode MS"/>
                <a:cs typeface="Arial Unicode MS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t>16</a:t>
            </a:fld>
            <a:endParaRPr lang="ru-RU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6F8CC00A-E2BE-45F4-BD10-A22354F0124A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16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85612-C9EA-4488-8D46-05064FFD5FE0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18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235E0C-CBA9-4DBA-B335-87DAB840B6B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12C9A3-203C-4692-89DF-7C1E0E29A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EC41-BBA9-46AE-BCA9-9263A576C7A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5D6D-0CD3-4E30-B2EB-6B511369F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DA0A-8EDC-42BD-AA7F-2F817ED077D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6E11-1FF1-4F26-A490-200B469DC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CDD1-7202-4ABB-B2C4-074D3E71A8AB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B508-9A67-45F3-8ADC-40EFAF97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A2D4-3788-492D-B3E2-E51DD73ECA0E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010B-2933-476D-A6E8-0D999676D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87CD-BAF3-47C5-8B08-A6BBEEDD7F5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92B5-D0E1-4DD2-A755-6E4A0FE5E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EC01-F1A4-4D5E-8CC5-43729EA94EE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41E1-4B82-4BBF-835F-A4D574AC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CDCB-4B5C-4BC2-99D0-043D34EC42E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21B-016E-400E-B1B1-0F4522FA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5ECB-F599-4DB2-A709-6EF8B162D24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9A07-FDA5-4D55-960B-12309D71C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DF93-BFFA-4AF4-A855-756FF0C3A03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0FDC-5E65-49E3-BD71-E4F42E9F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12C0-D718-4D1A-9AA5-5754E229D3B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32F5-CFEB-48D6-8240-2C517FC9C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7C801E-6699-4610-A547-9BDC91756DE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0960C6-B1F9-4524-8C36-69BEB67C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55" r:id="rId7"/>
    <p:sldLayoutId id="2147484054" r:id="rId8"/>
    <p:sldLayoutId id="2147484053" r:id="rId9"/>
    <p:sldLayoutId id="2147484062" r:id="rId10"/>
    <p:sldLayoutId id="214748406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medserv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ru.wikipedia.org/wiki/%D0%9F%D1%80%D0%BE%D0%B1%D0%BE%D0%B4%D0%BD%D0%B0%D1%8F_%D1%8F%D0%B7%D0%B2%D0%B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4453" y="4607187"/>
            <a:ext cx="6777319" cy="173198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Перфорация и Пенетрация язвы желудка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33375"/>
            <a:ext cx="8496300" cy="196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ГБОУ СПО «Медицинский колледж № 5 Департамента здравоохранения г. Москвы»</a:t>
            </a:r>
          </a:p>
          <a:p>
            <a:pPr eaLnBrk="1" hangingPunct="1">
              <a:defRPr/>
            </a:pPr>
            <a:endParaRPr lang="ru-RU" sz="2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Преподаватель специальных дисциплин </a:t>
            </a:r>
          </a:p>
          <a:p>
            <a:pPr eaLnBrk="1" hangingPunct="1"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Журкина Елена Аркадьевна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971550" y="188913"/>
            <a:ext cx="7056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ru-RU" sz="4000" b="1">
                <a:solidFill>
                  <a:srgbClr val="0066FF"/>
                </a:solidFill>
                <a:latin typeface="Century Gothic" pitchFamily="34" charset="0"/>
              </a:rPr>
              <a:t>ПЕНЕТРАЦИЯ</a:t>
            </a:r>
          </a:p>
          <a:p>
            <a:pPr marL="285750" indent="-285750" algn="ctr">
              <a:buFont typeface="Wingdings" pitchFamily="2" charset="2"/>
              <a:buNone/>
            </a:pPr>
            <a:endParaRPr lang="ru-RU" sz="4000" b="1">
              <a:solidFill>
                <a:srgbClr val="0066FF"/>
              </a:solidFill>
              <a:latin typeface="Century Gothic" pitchFamily="34" charset="0"/>
            </a:endParaRPr>
          </a:p>
          <a:p>
            <a:pPr marL="285750" indent="-285750" algn="ctr"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  <a:latin typeface="Century Gothic" pitchFamily="34" charset="0"/>
              </a:rPr>
              <a:t>ЯЗВЫ ЖЕЛУДКА ПЕНЕТРИРУЮТ</a:t>
            </a:r>
            <a:endParaRPr lang="ru-RU" sz="2000" b="1">
              <a:solidFill>
                <a:srgbClr val="D60093"/>
              </a:solidFill>
            </a:endParaRPr>
          </a:p>
          <a:p>
            <a:pPr marL="285750" indent="-285750">
              <a:buFont typeface="Wingdings" pitchFamily="2" charset="2"/>
              <a:buNone/>
            </a:pPr>
            <a:endParaRPr lang="ru-RU" sz="2000" b="1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>
                <a:latin typeface="Century Gothic" pitchFamily="34" charset="0"/>
              </a:rPr>
              <a:t>В малый сальник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>
                <a:latin typeface="Century Gothic" pitchFamily="34" charset="0"/>
              </a:rPr>
              <a:t>В поджелудочную железу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/>
              <a:t>Печень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/>
              <a:t>Желчные пути</a:t>
            </a:r>
          </a:p>
          <a:p>
            <a:pPr marL="285750" indent="-285750">
              <a:buFont typeface="Wingdings" pitchFamily="2" charset="2"/>
              <a:buNone/>
            </a:pPr>
            <a:endParaRPr lang="ru-RU" sz="2000" b="1"/>
          </a:p>
          <a:p>
            <a:pPr marL="285750" indent="-285750"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b="1">
                <a:solidFill>
                  <a:srgbClr val="0070C0"/>
                </a:solidFill>
              </a:rPr>
              <a:t>Пенетрация обычно возникает постепенно</a:t>
            </a:r>
            <a:endParaRPr lang="ru-RU" b="1"/>
          </a:p>
          <a:p>
            <a:pPr marL="285750" indent="-285750">
              <a:buFont typeface="Wingdings" pitchFamily="2" charset="2"/>
              <a:buChar char="v"/>
            </a:pPr>
            <a:endParaRPr lang="ru-RU" sz="2000"/>
          </a:p>
          <a:p>
            <a:pPr marL="285750" indent="-285750"/>
            <a:endParaRPr lang="ru-RU" sz="2000" b="1">
              <a:latin typeface="Century Gothic" pitchFamily="34" charset="0"/>
            </a:endParaRPr>
          </a:p>
        </p:txBody>
      </p:sp>
      <p:pic>
        <p:nvPicPr>
          <p:cNvPr id="30722" name="Picture 2" descr="http://www.typefreediabetes.com/v/vspfiles/templates/TF1112/images/images_files/pancrea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149725"/>
            <a:ext cx="25209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пенетрирующая язва желуд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7654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://s018.radikal.ru/i526/1208/8c/216a8fc4aa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149725"/>
            <a:ext cx="29003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0" y="836613"/>
            <a:ext cx="87852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66FF"/>
                </a:solidFill>
                <a:latin typeface="Century Gothic" pitchFamily="34" charset="0"/>
              </a:rPr>
              <a:t>Выделяют четыре стадии развития пенетрации</a:t>
            </a:r>
            <a:r>
              <a:rPr lang="ru-RU" sz="2400" b="1">
                <a:solidFill>
                  <a:srgbClr val="0066FF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ru-RU" sz="2400" b="1">
              <a:solidFill>
                <a:srgbClr val="0066FF"/>
              </a:solidFill>
              <a:latin typeface="Century Gothic" pitchFamily="34" charset="0"/>
            </a:endParaRPr>
          </a:p>
          <a:p>
            <a:pPr>
              <a:buFont typeface="Book Antiqua" pitchFamily="18" charset="0"/>
              <a:buAutoNum type="romanUcPeriod"/>
            </a:pPr>
            <a:r>
              <a:rPr lang="ru-RU" sz="2000" b="1">
                <a:solidFill>
                  <a:srgbClr val="0066FF"/>
                </a:solidFill>
                <a:latin typeface="Century Gothic" pitchFamily="34" charset="0"/>
              </a:rPr>
              <a:t>стадия</a:t>
            </a:r>
            <a:r>
              <a:rPr lang="ru-RU" sz="2000">
                <a:latin typeface="Century Gothic" pitchFamily="34" charset="0"/>
              </a:rPr>
              <a:t> распространения язвы </a:t>
            </a:r>
            <a:r>
              <a:rPr lang="ru-RU" sz="2000" b="1">
                <a:latin typeface="Century Gothic" pitchFamily="34" charset="0"/>
              </a:rPr>
              <a:t>на все слои стенки </a:t>
            </a:r>
            <a:r>
              <a:rPr lang="ru-RU" sz="2000">
                <a:latin typeface="Century Gothic" pitchFamily="34" charset="0"/>
              </a:rPr>
              <a:t>желудка </a:t>
            </a:r>
          </a:p>
          <a:p>
            <a:pPr>
              <a:buFont typeface="Book Antiqua" pitchFamily="18" charset="0"/>
              <a:buAutoNum type="romanUcPeriod"/>
            </a:pPr>
            <a:endParaRPr lang="ru-RU" sz="2000">
              <a:latin typeface="Century Gothic" pitchFamily="34" charset="0"/>
            </a:endParaRPr>
          </a:p>
          <a:p>
            <a:pPr>
              <a:buFont typeface="Book Antiqua" pitchFamily="18" charset="0"/>
              <a:buAutoNum type="romanUcPeriod"/>
            </a:pPr>
            <a:r>
              <a:rPr lang="ru-RU" sz="2000" b="1">
                <a:solidFill>
                  <a:srgbClr val="0066FF"/>
                </a:solidFill>
                <a:latin typeface="Century Gothic" pitchFamily="34" charset="0"/>
              </a:rPr>
              <a:t>стадия</a:t>
            </a:r>
            <a:r>
              <a:rPr lang="ru-RU" sz="2000">
                <a:latin typeface="Century Gothic" pitchFamily="34" charset="0"/>
              </a:rPr>
              <a:t> соединительнотканного </a:t>
            </a:r>
            <a:r>
              <a:rPr lang="ru-RU" sz="2000" b="1">
                <a:latin typeface="Century Gothic" pitchFamily="34" charset="0"/>
              </a:rPr>
              <a:t>сращения с рядом лежащим органом</a:t>
            </a:r>
            <a:r>
              <a:rPr lang="ru-RU" sz="2000">
                <a:latin typeface="Century Gothic" pitchFamily="34" charset="0"/>
              </a:rPr>
              <a:t> по типу спайки между наружной оболочкой желудка и наружной оболочкой соседнего органа.</a:t>
            </a:r>
          </a:p>
          <a:p>
            <a:pPr>
              <a:buFont typeface="Book Antiqua" pitchFamily="18" charset="0"/>
              <a:buAutoNum type="romanUcPeriod"/>
            </a:pPr>
            <a:endParaRPr lang="ru-RU" sz="2000">
              <a:latin typeface="Century Gothic" pitchFamily="34" charset="0"/>
            </a:endParaRPr>
          </a:p>
          <a:p>
            <a:pPr>
              <a:buFont typeface="Book Antiqua" pitchFamily="18" charset="0"/>
              <a:buAutoNum type="romanUcPeriod"/>
            </a:pPr>
            <a:r>
              <a:rPr lang="ru-RU" sz="2000" b="1">
                <a:solidFill>
                  <a:srgbClr val="0066FF"/>
                </a:solidFill>
                <a:latin typeface="Century Gothic" pitchFamily="34" charset="0"/>
              </a:rPr>
              <a:t>Стадия</a:t>
            </a:r>
            <a:r>
              <a:rPr lang="ru-RU" sz="2000">
                <a:latin typeface="Century Gothic" pitchFamily="34" charset="0"/>
              </a:rPr>
              <a:t> </a:t>
            </a:r>
            <a:r>
              <a:rPr lang="ru-RU" sz="2000" b="1">
                <a:latin typeface="Century Gothic" pitchFamily="34" charset="0"/>
              </a:rPr>
              <a:t>проникновения</a:t>
            </a:r>
            <a:r>
              <a:rPr lang="ru-RU" sz="2000">
                <a:latin typeface="Century Gothic" pitchFamily="34" charset="0"/>
              </a:rPr>
              <a:t> язвы </a:t>
            </a:r>
            <a:r>
              <a:rPr lang="ru-RU" sz="2000" b="1">
                <a:latin typeface="Century Gothic" pitchFamily="34" charset="0"/>
              </a:rPr>
              <a:t>в ткань органа.</a:t>
            </a:r>
            <a:endParaRPr lang="ru-RU" sz="2000">
              <a:latin typeface="Century Gothic" pitchFamily="34" charset="0"/>
            </a:endParaRPr>
          </a:p>
          <a:p>
            <a:pPr>
              <a:buFont typeface="Book Antiqua" pitchFamily="18" charset="0"/>
              <a:buAutoNum type="romanUcPeriod"/>
            </a:pPr>
            <a:endParaRPr lang="ru-RU" sz="2000">
              <a:latin typeface="Century Gothic" pitchFamily="34" charset="0"/>
            </a:endParaRPr>
          </a:p>
          <a:p>
            <a:pPr>
              <a:buFont typeface="Book Antiqua" pitchFamily="18" charset="0"/>
              <a:buAutoNum type="romanUcPeriod"/>
            </a:pPr>
            <a:r>
              <a:rPr lang="ru-RU" sz="2000" b="1">
                <a:solidFill>
                  <a:srgbClr val="0066FF"/>
                </a:solidFill>
                <a:latin typeface="Century Gothic" pitchFamily="34" charset="0"/>
              </a:rPr>
              <a:t>В четвертой стадии</a:t>
            </a:r>
            <a:r>
              <a:rPr lang="ru-RU" sz="2000">
                <a:latin typeface="Century Gothic" pitchFamily="34" charset="0"/>
              </a:rPr>
              <a:t> В месте пенетрации формируется </a:t>
            </a:r>
            <a:r>
              <a:rPr lang="ru-RU" sz="2000" b="1">
                <a:latin typeface="Century Gothic" pitchFamily="34" charset="0"/>
              </a:rPr>
              <a:t>воспаление прилежащего органа.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31748" name="Picture 4" descr="&amp;Lcy;&amp;iecy;&amp;chcy;&amp;iecy;&amp;ncy;&amp;icy;&amp;iecy; &amp;yacy;&amp;zcy;&amp;vcy;&amp;ycy; &amp;zhcy;&amp;iecy;&amp;lcy;&amp;ucy;&amp;dcy;&amp;kcy;&amp;acy; &amp;vcy; &amp;Lcy;&amp;icy;&amp;pcy;&amp;iecy;&amp;ts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508500"/>
            <a:ext cx="2195513" cy="2195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88"/>
            <a:ext cx="61166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solidFill>
                  <a:srgbClr val="0070C0"/>
                </a:solidFill>
                <a:latin typeface="+mn-lt"/>
              </a:rPr>
              <a:t>Пациента беспокоят: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66682" y="1574786"/>
          <a:ext cx="6072230" cy="52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2643188"/>
            <a:ext cx="23844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Для пенетрирующей язвы характерные круглые или полигональные края, возвышающиеся в виде вала вокруг язвы. </a:t>
            </a:r>
            <a:r>
              <a:rPr lang="ru-RU" b="1" smtClean="0">
                <a:solidFill>
                  <a:schemeClr val="tx1"/>
                </a:solidFill>
              </a:rPr>
              <a:t>Глубокий кратер язвы</a:t>
            </a:r>
            <a:r>
              <a:rPr lang="ru-RU" smtClean="0"/>
              <a:t>.</a:t>
            </a:r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FF"/>
                </a:solidFill>
              </a:rPr>
              <a:t>Инструментальная диагностика</a:t>
            </a:r>
            <a:r>
              <a:rPr lang="ru-RU" sz="4000" smtClean="0">
                <a:solidFill>
                  <a:srgbClr val="0066FF"/>
                </a:solidFill>
              </a:rPr>
              <a:t/>
            </a:r>
            <a:br>
              <a:rPr lang="ru-RU" sz="4000" smtClean="0">
                <a:solidFill>
                  <a:srgbClr val="0066FF"/>
                </a:solidFill>
              </a:rPr>
            </a:br>
            <a:r>
              <a:rPr lang="ru-RU" sz="4000" b="1" smtClean="0">
                <a:solidFill>
                  <a:srgbClr val="0066FF"/>
                </a:solidFill>
              </a:rPr>
              <a:t>ЭГДС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89388"/>
            <a:ext cx="382746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167188"/>
            <a:ext cx="22479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963988"/>
            <a:ext cx="21685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1"/>
          <p:cNvSpPr>
            <a:spLocks noGrp="1"/>
          </p:cNvSpPr>
          <p:nvPr>
            <p:ph idx="1"/>
          </p:nvPr>
        </p:nvSpPr>
        <p:spPr>
          <a:xfrm>
            <a:off x="4786313" y="2071688"/>
            <a:ext cx="4513262" cy="20875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/>
              <a:t>Пенетрация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200" b="1" smtClean="0">
                <a:solidFill>
                  <a:srgbClr val="0066FF"/>
                </a:solidFill>
              </a:rPr>
              <a:t>Дополнительная</a:t>
            </a:r>
            <a:r>
              <a:rPr lang="ru-RU" sz="2200" b="1" smtClean="0"/>
              <a:t> </a:t>
            </a:r>
            <a:r>
              <a:rPr lang="ru-RU" sz="2200" b="1" smtClean="0">
                <a:solidFill>
                  <a:srgbClr val="0066FF"/>
                </a:solidFill>
              </a:rPr>
              <a:t>тень</a:t>
            </a:r>
            <a:r>
              <a:rPr lang="ru-RU" sz="2200" smtClean="0">
                <a:solidFill>
                  <a:srgbClr val="0066FF"/>
                </a:solidFill>
              </a:rPr>
              <a:t> взвеси сульфата бария рядом с желудком</a:t>
            </a:r>
            <a:r>
              <a:rPr lang="ru-RU" sz="2200" smtClean="0"/>
              <a:t>, </a:t>
            </a: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-26988" y="723900"/>
            <a:ext cx="8715376" cy="10541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FF"/>
                </a:solidFill>
              </a:rPr>
              <a:t>Рентгеноскопия</a:t>
            </a:r>
          </a:p>
        </p:txBody>
      </p:sp>
      <p:pic>
        <p:nvPicPr>
          <p:cNvPr id="34819" name="Picture 2" descr="C:\Users\Андрей\Desktop\Новый точечный 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714750"/>
            <a:ext cx="2943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702050"/>
            <a:ext cx="2857500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142875" y="2000250"/>
            <a:ext cx="4572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200">
                <a:solidFill>
                  <a:srgbClr val="000000"/>
                </a:solidFill>
              </a:rPr>
              <a:t>Перфорация 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0070C0"/>
                </a:solidFill>
              </a:rPr>
              <a:t>Характерные симптомы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200">
                <a:solidFill>
                  <a:srgbClr val="000000"/>
                </a:solidFill>
              </a:rPr>
              <a:t>Свободный газ в брюшной полости -</a:t>
            </a:r>
            <a:r>
              <a:rPr lang="ru-RU" sz="2200">
                <a:solidFill>
                  <a:srgbClr val="0070C0"/>
                </a:solidFill>
              </a:rPr>
              <a:t>симптом серпа   над печенью</a:t>
            </a:r>
            <a:endParaRPr lang="ru-RU" sz="2200">
              <a:solidFill>
                <a:srgbClr val="000000"/>
              </a:solidFill>
              <a:latin typeface="Buxton Sketch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357188" y="2247900"/>
            <a:ext cx="8572500" cy="3878263"/>
          </a:xfrm>
        </p:spPr>
        <p:txBody>
          <a:bodyPr/>
          <a:lstStyle/>
          <a:p>
            <a:pPr eaLnBrk="1" hangingPunct="1"/>
            <a:r>
              <a:rPr lang="ru-RU" smtClean="0"/>
              <a:t>Лапароскопия даёт  </a:t>
            </a:r>
            <a:r>
              <a:rPr lang="ru-RU" b="1" smtClean="0"/>
              <a:t>возможность непосредственно видеть</a:t>
            </a:r>
            <a:r>
              <a:rPr lang="ru-RU" smtClean="0"/>
              <a:t> </a:t>
            </a:r>
            <a:r>
              <a:rPr lang="ru-RU" b="1" smtClean="0"/>
              <a:t>припаянность к желудку или 12-перстной кишке органа</a:t>
            </a:r>
            <a:r>
              <a:rPr lang="ru-RU" smtClean="0"/>
              <a:t>, в который пенетрировала язва.</a:t>
            </a: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642938" y="642938"/>
            <a:ext cx="7756525" cy="10541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FF"/>
                </a:solidFill>
              </a:rPr>
              <a:t>Лапароскопия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0" y="3929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56063"/>
            <a:ext cx="392906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4463" y="936625"/>
            <a:ext cx="9085262" cy="530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0063" y="500063"/>
            <a:ext cx="8229600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600" rIns="0" bIns="0" anchor="ctr"/>
          <a:lstStyle/>
          <a:p>
            <a:pPr algn="ctr">
              <a:lnSpc>
                <a:spcPct val="9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Century Gothic" pitchFamily="34" charset="0"/>
              </a:rPr>
              <a:t>Тактика медсестры при перфорации и пенетрации  язвы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428750"/>
            <a:ext cx="9144000" cy="6275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600" rIns="0" bIns="0"/>
          <a:lstStyle/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b="1" u="sng">
                <a:solidFill>
                  <a:srgbClr val="000000"/>
                </a:solidFill>
                <a:latin typeface="Century Gothic" pitchFamily="34" charset="0"/>
              </a:rPr>
              <a:t>Срочный вызов хирурга</a:t>
            </a:r>
            <a:r>
              <a:rPr lang="ru-RU" sz="2800">
                <a:solidFill>
                  <a:srgbClr val="000000"/>
                </a:solidFill>
                <a:latin typeface="Century Gothic" pitchFamily="34" charset="0"/>
              </a:rPr>
              <a:t> для решения вопроса об экстренной операции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b="1">
                <a:solidFill>
                  <a:srgbClr val="000000"/>
                </a:solidFill>
                <a:latin typeface="Century Gothic" pitchFamily="34" charset="0"/>
              </a:rPr>
              <a:t>Запретить принимать пищу и жидкость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b="1" u="sng">
                <a:solidFill>
                  <a:srgbClr val="000000"/>
                </a:solidFill>
                <a:latin typeface="Century Gothic" pitchFamily="34" charset="0"/>
              </a:rPr>
              <a:t>Ввести желудочный зонд и постоянно аспирировать</a:t>
            </a:r>
            <a:r>
              <a:rPr lang="ru-RU" sz="2800">
                <a:solidFill>
                  <a:srgbClr val="000000"/>
                </a:solidFill>
                <a:latin typeface="Century Gothic" pitchFamily="34" charset="0"/>
              </a:rPr>
              <a:t> желудочное содержимое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b="1">
                <a:solidFill>
                  <a:srgbClr val="000000"/>
                </a:solidFill>
                <a:latin typeface="Century Gothic" pitchFamily="34" charset="0"/>
              </a:rPr>
              <a:t>Контролировать гемодинамику и частоту дыхательных движений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>
                <a:solidFill>
                  <a:srgbClr val="000000"/>
                </a:solidFill>
                <a:latin typeface="Century Gothic" pitchFamily="34" charset="0"/>
              </a:rPr>
              <a:t>Создать удобное </a:t>
            </a:r>
            <a:r>
              <a:rPr lang="ru-RU" sz="2800" b="1">
                <a:solidFill>
                  <a:srgbClr val="000000"/>
                </a:solidFill>
                <a:latin typeface="Century Gothic" pitchFamily="34" charset="0"/>
              </a:rPr>
              <a:t>положение на левом боку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b="1">
                <a:solidFill>
                  <a:srgbClr val="000000"/>
                </a:solidFill>
                <a:latin typeface="Century Gothic" pitchFamily="34" charset="0"/>
              </a:rPr>
              <a:t>Не обезболивать</a:t>
            </a:r>
            <a:r>
              <a:rPr lang="ru-RU" sz="2800">
                <a:solidFill>
                  <a:srgbClr val="000000"/>
                </a:solidFill>
                <a:latin typeface="Century Gothic" pitchFamily="34" charset="0"/>
              </a:rPr>
              <a:t>, не применять грелки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Wingdings" pitchFamily="2" charset="2"/>
              <a:buChar char="v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b="1">
                <a:solidFill>
                  <a:srgbClr val="000000"/>
                </a:solidFill>
                <a:latin typeface="Century Gothic" pitchFamily="34" charset="0"/>
              </a:rPr>
              <a:t>Подготовка пациента к экстренной операции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buFont typeface="Symbol" pitchFamily="18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>
              <a:solidFill>
                <a:srgbClr val="000000"/>
              </a:solidFill>
              <a:latin typeface="Century Gothic" pitchFamily="34" charset="0"/>
            </a:endParaRP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>
                <a:solidFill>
                  <a:srgbClr val="000000"/>
                </a:solidFill>
                <a:latin typeface="Century Gothic" pitchFamily="34" charset="0"/>
              </a:rPr>
              <a:t>  </a:t>
            </a:r>
          </a:p>
          <a:p>
            <a:pPr marL="430213" indent="-323850">
              <a:lnSpc>
                <a:spcPct val="99000"/>
              </a:lnSpc>
              <a:spcAft>
                <a:spcPts val="1425"/>
              </a:spcAft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4"/>
          <p:cNvSpPr>
            <a:spLocks noGrp="1"/>
          </p:cNvSpPr>
          <p:nvPr>
            <p:ph idx="1"/>
          </p:nvPr>
        </p:nvSpPr>
        <p:spPr>
          <a:xfrm>
            <a:off x="357188" y="3571875"/>
            <a:ext cx="8420100" cy="38369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66FF"/>
                </a:solidFill>
              </a:rPr>
              <a:t>Чем быстрее</a:t>
            </a:r>
            <a:r>
              <a:rPr lang="ru-RU" sz="3200" b="1" i="1" smtClean="0"/>
              <a:t> выполнено вмешательство, </a:t>
            </a:r>
            <a:r>
              <a:rPr lang="ru-RU" sz="3200" b="1" i="1" smtClean="0">
                <a:solidFill>
                  <a:srgbClr val="0066FF"/>
                </a:solidFill>
              </a:rPr>
              <a:t>тем лучше</a:t>
            </a:r>
            <a:r>
              <a:rPr lang="ru-RU" sz="3200" b="1" i="1" smtClean="0"/>
              <a:t> </a:t>
            </a:r>
            <a:r>
              <a:rPr lang="ru-RU" sz="3200" b="1" i="1" smtClean="0">
                <a:solidFill>
                  <a:srgbClr val="0066FF"/>
                </a:solidFill>
              </a:rPr>
              <a:t>прогноз</a:t>
            </a:r>
            <a:r>
              <a:rPr lang="ru-RU" sz="3200" b="1" smtClean="0">
                <a:solidFill>
                  <a:srgbClr val="0066FF"/>
                </a:solidFill>
              </a:rPr>
              <a:t>.</a:t>
            </a:r>
          </a:p>
          <a:p>
            <a:pPr marL="0" indent="0" eaLnBrk="1" hangingPunct="1"/>
            <a:r>
              <a:rPr lang="ru-RU" sz="3200" b="1" smtClean="0"/>
              <a:t>Суть оперативного вмешательства </a:t>
            </a:r>
            <a:r>
              <a:rPr lang="ru-RU" sz="3200" smtClean="0"/>
              <a:t>заключается в </a:t>
            </a:r>
            <a:r>
              <a:rPr lang="ru-RU" sz="3200" smtClean="0">
                <a:solidFill>
                  <a:srgbClr val="0066FF"/>
                </a:solidFill>
              </a:rPr>
              <a:t>ушивании язвы резекции желудка</a:t>
            </a:r>
            <a:endParaRPr lang="ru-RU" sz="3200" smtClean="0"/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142875" y="1928813"/>
            <a:ext cx="9001125" cy="1296987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>
                <a:solidFill>
                  <a:srgbClr val="0066FF"/>
                </a:solidFill>
              </a:rPr>
              <a:t>Лечение пенетрации и перфорации язвы</a:t>
            </a:r>
            <a:br>
              <a:rPr lang="ru-RU" sz="4000" smtClean="0">
                <a:solidFill>
                  <a:srgbClr val="0066FF"/>
                </a:solidFill>
              </a:rPr>
            </a:br>
            <a:r>
              <a:rPr lang="ru-RU" sz="4000" b="1" smtClean="0">
                <a:solidFill>
                  <a:srgbClr val="F35839"/>
                </a:solidFill>
              </a:rPr>
              <a:t>только хирургическое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50" y="1716088"/>
            <a:ext cx="8286750" cy="581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entury Gothic" charset="0"/>
              </a:rPr>
              <a:t>Все изображения используемые в данной презентации  находятся в свободном доступе в интернете и распространяются по лицензии «Free Art» все права сохранены.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entury Gothic" charset="0"/>
              </a:rPr>
              <a:t>Справочник по гастроэнтерологии под ред. академика В.Х.Василенко, Москва, "Медицина", 1976.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+mj-lt"/>
              </a:rPr>
              <a:t>http://www.rusmedserv.com/</a:t>
            </a:r>
            <a:endParaRPr lang="en-US" sz="2000" b="1" dirty="0">
              <a:latin typeface="+mj-lt"/>
              <a:hlinkClick r:id="rId3"/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+mj-lt"/>
              </a:rPr>
              <a:t>http://ru.wikipedia.org/wiki/%D0%9F%D1%80%D0%BE%D0%B1%D0%BE%D0%B4%D0%BD%D0%B0%D1%8F_%D1%8F%D0%B7%D0%B2%D0%B0</a:t>
            </a:r>
            <a:r>
              <a:rPr lang="ru-RU" sz="2000" b="1" dirty="0">
                <a:latin typeface="+mj-lt"/>
              </a:rPr>
              <a:t>/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+mj-lt"/>
              </a:rPr>
              <a:t>http://vmede.org/</a:t>
            </a:r>
            <a:endParaRPr lang="ru-RU" sz="2000" b="1" dirty="0">
              <a:latin typeface="+mj-lt"/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+mj-lt"/>
              </a:rPr>
              <a:t>http://ru.wikipedia.org/wiki/%D0%9F%D0%B5%D0%BD%</a:t>
            </a:r>
            <a:endParaRPr lang="ru-RU" sz="2000" b="1" dirty="0">
              <a:latin typeface="+mj-lt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latin typeface="+mj-lt"/>
              </a:rPr>
              <a:t>D0%B5%D1%82%D1%80%D0%B0%D1%86%D0%B8%D1%8F</a:t>
            </a:r>
            <a:endParaRPr lang="en-US" sz="2000" b="1" dirty="0">
              <a:latin typeface="+mj-lt"/>
              <a:hlinkClick r:id="rId4"/>
            </a:endParaRPr>
          </a:p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dirty="0">
              <a:solidFill>
                <a:srgbClr val="000000"/>
              </a:solidFill>
              <a:latin typeface="Century Gothic" charset="0"/>
            </a:endParaRPr>
          </a:p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857250"/>
            <a:ext cx="91440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D60093"/>
                </a:solidFill>
                <a:latin typeface="Century Gothic" pitchFamily="34" charset="0"/>
              </a:rPr>
              <a:t>ИСТОЧННИКИ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5500688"/>
            <a:ext cx="1714500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3"/>
          <p:cNvSpPr>
            <a:spLocks noChangeArrowheads="1"/>
          </p:cNvSpPr>
          <p:nvPr/>
        </p:nvSpPr>
        <p:spPr bwMode="auto">
          <a:xfrm>
            <a:off x="34925" y="765175"/>
            <a:ext cx="9037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>
              <a:solidFill>
                <a:srgbClr val="C00000"/>
              </a:solidFill>
              <a:latin typeface="Impact" pitchFamily="34" charset="0"/>
            </a:endParaRPr>
          </a:p>
          <a:p>
            <a:pPr algn="ctr"/>
            <a:r>
              <a:rPr lang="ru-RU" sz="2800">
                <a:solidFill>
                  <a:srgbClr val="C00000"/>
                </a:solidFill>
                <a:latin typeface="Impact" pitchFamily="34" charset="0"/>
              </a:rPr>
              <a:t>Тактика медицинской сестры при прободении язвы желудка</a:t>
            </a:r>
            <a:endParaRPr lang="ru-RU" sz="2800">
              <a:latin typeface="Impact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73100" y="1912938"/>
            <a:ext cx="7632700" cy="523875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Срочный вызов хирурга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4213" y="3068638"/>
            <a:ext cx="7632700" cy="523875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Запретить принимать пищу и жидкость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4213" y="3644900"/>
            <a:ext cx="7632700" cy="954088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Ввести желудочный зонд и постоянно аспирировать желудочное содержимое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2492375"/>
            <a:ext cx="7632700" cy="523875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Создать удобное положение на левом боку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3100" y="4652963"/>
            <a:ext cx="7632700" cy="954087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Контролировать гемодинамику и частоту дыхательных движений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3100" y="5661025"/>
            <a:ext cx="7632700" cy="523875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Не обезболивать, не применять грелки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3100" y="6237288"/>
            <a:ext cx="7632700" cy="523875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Impact" pitchFamily="34" charset="0"/>
              </a:rPr>
              <a:t>Подготовка пациента к экстренной операции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620713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70C0"/>
                </a:solidFill>
                <a:latin typeface="Century Gothic" pitchFamily="34" charset="0"/>
              </a:rPr>
              <a:t>Определение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50" y="2071688"/>
            <a:ext cx="8685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 Прободение 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(перфорация)  – это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разрыв стенки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желудка или 12-перстной кишки в месте локализации язвы, с последующим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излитием содержимого желудка в брюшную полость</a:t>
            </a:r>
            <a:r>
              <a:rPr lang="ru-RU" sz="2600" b="1">
                <a:solidFill>
                  <a:srgbClr val="000000"/>
                </a:solidFill>
              </a:rPr>
              <a:t>;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Развивается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обычно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остро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, проявляется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сильнейшей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локальной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болью 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   (симптом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кинжального удара),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которая быстро переходит в разлитую, с прогрессирующими симптомами раздражения брюшины и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развити</a:t>
            </a:r>
            <a:r>
              <a:rPr lang="ru-RU" sz="2600" b="1">
                <a:solidFill>
                  <a:srgbClr val="000000"/>
                </a:solidFill>
              </a:rPr>
              <a:t>ем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 перитонита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6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0" y="765175"/>
            <a:ext cx="608488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4000" b="1" dirty="0">
                <a:solidFill>
                  <a:srgbClr val="0066FF"/>
                </a:solidFill>
                <a:latin typeface="+mj-lt"/>
              </a:rPr>
              <a:t> </a:t>
            </a:r>
            <a:r>
              <a:rPr lang="ru-RU" sz="4000" dirty="0"/>
              <a:t>Пенетрация</a:t>
            </a:r>
            <a:r>
              <a:rPr lang="ru-RU" sz="2800" dirty="0"/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/>
              <a:t>это прикрытая перфорация.</a:t>
            </a:r>
            <a:endParaRPr lang="ru-RU" sz="2800" b="1" dirty="0">
              <a:solidFill>
                <a:srgbClr val="0066FF"/>
              </a:solidFill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66FF"/>
                </a:solidFill>
                <a:latin typeface="+mj-lt"/>
              </a:rPr>
              <a:t> Пенетрация</a:t>
            </a:r>
            <a:r>
              <a:rPr lang="ru-RU" sz="2800" dirty="0">
                <a:latin typeface="+mj-lt"/>
              </a:rPr>
              <a:t> – это </a:t>
            </a:r>
            <a:r>
              <a:rPr lang="ru-RU" sz="2800" b="1" dirty="0">
                <a:latin typeface="+mj-lt"/>
              </a:rPr>
              <a:t>распространение язвы за </a:t>
            </a:r>
          </a:p>
          <a:p>
            <a:pPr>
              <a:defRPr/>
            </a:pPr>
            <a:r>
              <a:rPr lang="ru-RU" sz="2800" b="1" dirty="0">
                <a:latin typeface="+mj-lt"/>
              </a:rPr>
              <a:t>пределы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стенки желудка</a:t>
            </a:r>
            <a:r>
              <a:rPr lang="ru-RU" sz="2800" dirty="0">
                <a:latin typeface="+mj-lt"/>
              </a:rPr>
              <a:t> или двенадцатиперстной кишки </a:t>
            </a:r>
            <a:r>
              <a:rPr lang="ru-RU" sz="2800" b="1" dirty="0">
                <a:latin typeface="+mj-lt"/>
              </a:rPr>
              <a:t>в рядом лежащие органы</a:t>
            </a:r>
            <a:r>
              <a:rPr lang="ru-RU" sz="2800" dirty="0">
                <a:latin typeface="+mj-lt"/>
              </a:rPr>
              <a:t>. </a:t>
            </a:r>
          </a:p>
          <a:p>
            <a:pPr>
              <a:defRPr/>
            </a:pPr>
            <a:endParaRPr lang="ru-RU" sz="2800" dirty="0">
              <a:latin typeface="+mj-lt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6429375" y="4116388"/>
            <a:ext cx="2714625" cy="2741612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FF"/>
                </a:solidFill>
              </a:rPr>
              <a:t>Пенетрация</a:t>
            </a:r>
            <a:r>
              <a:rPr lang="ru-RU" b="1" dirty="0">
                <a:solidFill>
                  <a:schemeClr val="tx1"/>
                </a:solidFill>
              </a:rPr>
              <a:t> язвы </a:t>
            </a:r>
            <a:r>
              <a:rPr lang="ru-RU" b="1" dirty="0">
                <a:solidFill>
                  <a:srgbClr val="0066FF"/>
                </a:solidFill>
              </a:rPr>
              <a:t>развивается постепенно</a:t>
            </a:r>
            <a:r>
              <a:rPr lang="ru-RU" b="1" dirty="0">
                <a:solidFill>
                  <a:schemeClr val="tx1"/>
                </a:solidFill>
              </a:rPr>
              <a:t> и ее достаточно </a:t>
            </a:r>
            <a:r>
              <a:rPr lang="ru-RU" b="1" dirty="0">
                <a:solidFill>
                  <a:srgbClr val="0066FF"/>
                </a:solidFill>
              </a:rPr>
              <a:t>сложно выявить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071563"/>
            <a:ext cx="27209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88" y="57150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70C0"/>
                </a:solidFill>
                <a:latin typeface="Century Gothic" pitchFamily="34" charset="0"/>
              </a:rPr>
              <a:t>Эпидемиология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357313"/>
            <a:ext cx="9142413" cy="549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3200">
                <a:solidFill>
                  <a:srgbClr val="0070C0"/>
                </a:solidFill>
                <a:latin typeface="Century Gothic" pitchFamily="34" charset="0"/>
              </a:rPr>
              <a:t>Частота перфораций </a:t>
            </a:r>
            <a:r>
              <a:rPr lang="ru-RU" sz="3200">
                <a:solidFill>
                  <a:srgbClr val="000000"/>
                </a:solidFill>
                <a:latin typeface="Century Gothic" pitchFamily="34" charset="0"/>
              </a:rPr>
              <a:t>язв желудка и двенадцатиперстной кишки от всех случаев заболевания язвенной болезнью составляет  </a:t>
            </a:r>
            <a:r>
              <a:rPr lang="ru-RU" sz="3200">
                <a:solidFill>
                  <a:srgbClr val="0070C0"/>
                </a:solidFill>
                <a:latin typeface="Century Gothic" pitchFamily="34" charset="0"/>
              </a:rPr>
              <a:t>1</a:t>
            </a:r>
            <a:r>
              <a:rPr lang="ru-RU" sz="3200">
                <a:solidFill>
                  <a:srgbClr val="0070C0"/>
                </a:solidFill>
              </a:rPr>
              <a:t>-2</a:t>
            </a:r>
            <a:r>
              <a:rPr lang="ru-RU" sz="3200">
                <a:solidFill>
                  <a:srgbClr val="0070C0"/>
                </a:solidFill>
                <a:latin typeface="Century Gothic" pitchFamily="34" charset="0"/>
              </a:rPr>
              <a:t>%.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3200">
                <a:solidFill>
                  <a:srgbClr val="0070C0"/>
                </a:solidFill>
                <a:latin typeface="Century Gothic" pitchFamily="34" charset="0"/>
              </a:rPr>
              <a:t> Частота пенетрации 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70C0"/>
                </a:solidFill>
                <a:latin typeface="Century Gothic" pitchFamily="34" charset="0"/>
              </a:rPr>
              <a:t>5-6%.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3200">
                <a:solidFill>
                  <a:srgbClr val="000000"/>
                </a:solidFill>
                <a:latin typeface="Century Gothic" pitchFamily="34" charset="0"/>
              </a:rPr>
              <a:t>Более подвержены этим осложнениям </a:t>
            </a:r>
            <a:r>
              <a:rPr lang="ru-RU" sz="3200" b="1">
                <a:solidFill>
                  <a:srgbClr val="0070C0"/>
                </a:solidFill>
                <a:latin typeface="Century Gothic" pitchFamily="34" charset="0"/>
              </a:rPr>
              <a:t>мужчины молодого возраста</a:t>
            </a:r>
            <a:r>
              <a:rPr lang="ru-RU" sz="320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800">
                <a:solidFill>
                  <a:srgbClr val="000000"/>
                </a:solidFill>
                <a:latin typeface="Century Gothic" pitchFamily="34" charset="0"/>
              </a:rPr>
              <a:t>Очень редко прободение происходит в старческом возрасте. 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800">
                <a:solidFill>
                  <a:srgbClr val="000000"/>
                </a:solidFill>
                <a:latin typeface="Century Gothic" pitchFamily="34" charset="0"/>
              </a:rPr>
              <a:t>В основном перфорируют длительно существующие язвы.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32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32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32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1643063"/>
            <a:ext cx="9286875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Чаще всего </a:t>
            </a:r>
            <a:r>
              <a:rPr lang="ru-RU" sz="3200" dirty="0">
                <a:solidFill>
                  <a:srgbClr val="000000"/>
                </a:solidFill>
                <a:latin typeface="+mn-lt"/>
              </a:rPr>
              <a:t>перфорируют язвы луковицы двенадцатиперстной  кишки, привратника и  малой кривизны желудка 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Реже всего </a:t>
            </a:r>
            <a:r>
              <a:rPr lang="ru-RU" sz="3200" dirty="0">
                <a:solidFill>
                  <a:srgbClr val="000000"/>
                </a:solidFill>
                <a:latin typeface="+mn-lt"/>
              </a:rPr>
              <a:t>язвы кардии</a:t>
            </a:r>
          </a:p>
          <a:p>
            <a:pPr marL="214313" indent="-214313">
              <a:buFont typeface="Arial" pitchFamily="34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Сочетается с 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кровотечением в 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1 % </a:t>
            </a:r>
            <a:r>
              <a:rPr lang="ru-RU" sz="3200" dirty="0">
                <a:solidFill>
                  <a:srgbClr val="000000"/>
                </a:solidFill>
                <a:latin typeface="+mn-lt"/>
              </a:rPr>
              <a:t>случаев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Всегда развивается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остро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8625" y="1071563"/>
            <a:ext cx="8229600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400" rIns="0" bIns="0" anchor="ctr"/>
          <a:lstStyle/>
          <a:p>
            <a:pPr algn="ctr">
              <a:lnSpc>
                <a:spcPct val="9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66FF"/>
                </a:solidFill>
                <a:latin typeface="Century Gothic" pitchFamily="34" charset="0"/>
              </a:rPr>
              <a:t>ПЕРФОРАЦИЯ</a:t>
            </a:r>
          </a:p>
        </p:txBody>
      </p:sp>
      <p:pic>
        <p:nvPicPr>
          <p:cNvPr id="20484" name="Picture 2" descr="C:\Users\Андрей\Downloads\Перфоративная-язва-желуд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158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65175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70C0"/>
                </a:solidFill>
                <a:latin typeface="Century Gothic" pitchFamily="34" charset="0"/>
              </a:rPr>
              <a:t>Три стадии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latin typeface="Century Gothic" pitchFamily="34" charset="0"/>
              </a:rPr>
              <a:t>развития перфорации</a:t>
            </a:r>
            <a:r>
              <a:rPr lang="ru-RU" sz="4000"/>
              <a:t>:</a:t>
            </a:r>
            <a:endParaRPr lang="ru-RU" sz="4000" b="1">
              <a:latin typeface="Century Gothic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1628775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3600">
              <a:solidFill>
                <a:srgbClr val="000000"/>
              </a:solidFill>
            </a:endParaRP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3600" b="1">
                <a:solidFill>
                  <a:srgbClr val="0070C0"/>
                </a:solidFill>
                <a:latin typeface="Century Gothic" pitchFamily="34" charset="0"/>
              </a:rPr>
              <a:t>Период болевого шока</a:t>
            </a:r>
            <a:r>
              <a:rPr lang="ru-RU" sz="360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3600" b="1">
                <a:solidFill>
                  <a:srgbClr val="0070C0"/>
                </a:solidFill>
                <a:latin typeface="Century Gothic" pitchFamily="34" charset="0"/>
              </a:rPr>
              <a:t>Период мнимого благополучия.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3600" b="1">
                <a:solidFill>
                  <a:srgbClr val="0070C0"/>
                </a:solidFill>
                <a:latin typeface="Century Gothic" pitchFamily="34" charset="0"/>
              </a:rPr>
              <a:t>Период развития перитонита </a:t>
            </a:r>
            <a:r>
              <a:rPr lang="ru-RU" sz="3600" b="1">
                <a:solidFill>
                  <a:srgbClr val="000000"/>
                </a:solidFill>
                <a:latin typeface="Century Gothic" pitchFamily="34" charset="0"/>
              </a:rPr>
              <a:t>(воспаления брюшины).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36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292600"/>
            <a:ext cx="2379662" cy="224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1314450"/>
            <a:ext cx="6215063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4313">
              <a:buFont typeface="Wingdings" pitchFamily="2" charset="2"/>
              <a:buChar char="v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600" b="1">
                <a:solidFill>
                  <a:srgbClr val="0070C0"/>
                </a:solidFill>
                <a:latin typeface="Century Gothic" pitchFamily="34" charset="0"/>
              </a:rPr>
              <a:t>Боль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 появляется в верхней половине живота, затем теряет четкую локализацию 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усиливается при движении, кашле.</a:t>
            </a:r>
          </a:p>
          <a:p>
            <a:pPr marL="215900" indent="-214313">
              <a:buFont typeface="Wingdings" pitchFamily="2" charset="2"/>
              <a:buChar char="v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600">
                <a:solidFill>
                  <a:srgbClr val="0070C0"/>
                </a:solidFill>
                <a:latin typeface="Century Gothic" pitchFamily="34" charset="0"/>
              </a:rPr>
              <a:t>Пациент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 принимает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вынужденное положение. </a:t>
            </a:r>
          </a:p>
          <a:p>
            <a:pPr marL="215900" indent="-214313"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Появляется резко выраженное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напряжение мышц живота- </a:t>
            </a:r>
            <a:r>
              <a:rPr lang="ru-RU" sz="2600" b="1">
                <a:solidFill>
                  <a:srgbClr val="0070C0"/>
                </a:solidFill>
                <a:latin typeface="Century Gothic" pitchFamily="34" charset="0"/>
              </a:rPr>
              <a:t>«доскообразный живот».</a:t>
            </a:r>
          </a:p>
          <a:p>
            <a:pPr marL="215900" indent="-214313"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600">
                <a:solidFill>
                  <a:srgbClr val="0070C0"/>
                </a:solidFill>
                <a:latin typeface="Century Gothic" pitchFamily="34" charset="0"/>
              </a:rPr>
              <a:t>Общее </a:t>
            </a:r>
            <a:r>
              <a:rPr lang="ru-RU" sz="2600" b="1">
                <a:solidFill>
                  <a:srgbClr val="0070C0"/>
                </a:solidFill>
                <a:latin typeface="Century Gothic" pitchFamily="34" charset="0"/>
              </a:rPr>
              <a:t>состояние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больного тяжелое.</a:t>
            </a:r>
          </a:p>
          <a:p>
            <a:pPr marL="215900" indent="-214313">
              <a:buFont typeface="Wingdings" pitchFamily="2" charset="2"/>
              <a:buChar char="v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Century Gothic" pitchFamily="34" charset="0"/>
              </a:rPr>
              <a:t>Резкая </a:t>
            </a:r>
            <a:r>
              <a:rPr lang="ru-RU" sz="2600" b="1">
                <a:solidFill>
                  <a:srgbClr val="000000"/>
                </a:solidFill>
                <a:latin typeface="Century Gothic" pitchFamily="34" charset="0"/>
              </a:rPr>
              <a:t>бледность кожи, холодный пот.</a:t>
            </a:r>
          </a:p>
          <a:p>
            <a:pPr marL="215900" indent="-214313"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400" b="1">
              <a:solidFill>
                <a:srgbClr val="000000"/>
              </a:solidFill>
              <a:latin typeface="Century Gothic" pitchFamily="34" charset="0"/>
            </a:endParaRPr>
          </a:p>
          <a:p>
            <a: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8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50825" y="188913"/>
            <a:ext cx="88931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4000" b="1">
                <a:solidFill>
                  <a:srgbClr val="0070C0"/>
                </a:solidFill>
                <a:latin typeface="Century Gothic" pitchFamily="34" charset="0"/>
              </a:rPr>
              <a:t>Период болевой шока</a:t>
            </a:r>
          </a:p>
        </p:txBody>
      </p:sp>
      <p:pic>
        <p:nvPicPr>
          <p:cNvPr id="24579" name="Picture 2" descr="C:\Users\Андрей\Downloads\Bankoboev.Ru_krasivyi_kinzh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1310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850" y="0"/>
            <a:ext cx="86106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70C0"/>
                </a:solidFill>
                <a:latin typeface="Century Gothic" pitchFamily="34" charset="0"/>
              </a:rPr>
              <a:t>Период мнимого благополучия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600200"/>
            <a:ext cx="5715000" cy="525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 Через 6-7 часов</a:t>
            </a:r>
            <a:r>
              <a:rPr lang="ru-RU" sz="240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период болевого шока переходит в период мнимого благополучия. 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 Боли уменьшаются</a:t>
            </a:r>
            <a:r>
              <a:rPr lang="ru-RU" sz="240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и у некоторых пациентов могут совсем исчезать. 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 Напряжение мышц живота уменьшается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, но не исчезает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Пациент воспринимает это,  как улучшение, возникает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эйфория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  <a:p>
            <a:pPr marL="214313" indent="-214313">
              <a:buFont typeface="Wingdings" pitchFamily="2" charset="2"/>
              <a:buChar char="v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Возникает </a:t>
            </a:r>
            <a:r>
              <a:rPr lang="ru-RU" sz="2400">
                <a:solidFill>
                  <a:srgbClr val="0070C0"/>
                </a:solidFill>
                <a:latin typeface="Century Gothic" pitchFamily="34" charset="0"/>
              </a:rPr>
              <a:t>парез кишечника проявляется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отсутствием перистальтических шумов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в кишечнике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0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32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781300"/>
            <a:ext cx="2498725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429250" y="1285875"/>
            <a:ext cx="3714750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70C0"/>
                </a:solidFill>
                <a:latin typeface="Century Gothic" pitchFamily="34" charset="0"/>
              </a:rPr>
              <a:t>Период развития перитонита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071563"/>
            <a:ext cx="6000750" cy="578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Характеризуется: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Положительные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симптомы раздражения брюшины </a:t>
            </a: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	</a:t>
            </a:r>
            <a:r>
              <a:rPr lang="ru-RU" sz="2400">
                <a:solidFill>
                  <a:srgbClr val="0070C0"/>
                </a:solidFill>
                <a:latin typeface="Century Gothic" pitchFamily="34" charset="0"/>
              </a:rPr>
              <a:t>(Щеткина-Блюмберга)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Симптомы интоксикации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Икота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,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рвота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Повышается температура</a:t>
            </a:r>
            <a:r>
              <a:rPr lang="ru-RU" sz="240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тела до высоких цифр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Кожа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становится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влажной, липкой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,  и имеет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землистый оттенок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. 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 b="1">
                <a:solidFill>
                  <a:srgbClr val="0070C0"/>
                </a:solidFill>
                <a:latin typeface="Century Gothic" pitchFamily="34" charset="0"/>
              </a:rPr>
              <a:t>Черты лица</a:t>
            </a:r>
            <a:r>
              <a:rPr lang="ru-RU" sz="240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приобретают характерную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заостренность, глаза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западают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. Такой внешний вид пациента называют –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«лицо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Гиппократа»</a:t>
            </a:r>
            <a:r>
              <a:rPr lang="ru-RU" sz="2400">
                <a:solidFill>
                  <a:srgbClr val="000000"/>
                </a:solidFill>
              </a:rPr>
              <a:t> (</a:t>
            </a:r>
            <a:r>
              <a:rPr lang="ru-RU" sz="2400">
                <a:solidFill>
                  <a:srgbClr val="000000"/>
                </a:solidFill>
                <a:latin typeface="Century Gothic" pitchFamily="34" charset="0"/>
              </a:rPr>
              <a:t>facies Hippocratica</a:t>
            </a:r>
            <a:r>
              <a:rPr lang="ru-RU" sz="2400">
                <a:solidFill>
                  <a:srgbClr val="000000"/>
                </a:solidFill>
              </a:rPr>
              <a:t>).</a:t>
            </a:r>
          </a:p>
          <a:p>
            <a:pPr marL="214313" indent="-214313">
              <a:buFont typeface="Arial" charset="0"/>
              <a:buChar char="•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0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000">
              <a:solidFill>
                <a:srgbClr val="000000"/>
              </a:solidFill>
              <a:latin typeface="Century Gothic" pitchFamily="34" charset="0"/>
            </a:endParaRPr>
          </a:p>
          <a:p>
            <a: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357563"/>
            <a:ext cx="3108325" cy="320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1034</TotalTime>
  <Words>601</Words>
  <Application>Microsoft Office PowerPoint</Application>
  <PresentationFormat>Экран (4:3)</PresentationFormat>
  <Paragraphs>135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8" baseType="lpstr">
      <vt:lpstr>Arial</vt:lpstr>
      <vt:lpstr>Century Gothic</vt:lpstr>
      <vt:lpstr>Wingdings</vt:lpstr>
      <vt:lpstr>Calibri</vt:lpstr>
      <vt:lpstr>Times New Roman</vt:lpstr>
      <vt:lpstr>Book Antiqua</vt:lpstr>
      <vt:lpstr>Buxton Sketch</vt:lpstr>
      <vt:lpstr>Symbol</vt:lpstr>
      <vt:lpstr>Impact</vt:lpstr>
      <vt:lpstr>Arial Unicode MS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Инструментальная диагностика ЭГДС</vt:lpstr>
      <vt:lpstr>Рентгеноскопия</vt:lpstr>
      <vt:lpstr>Лапароскопия</vt:lpstr>
      <vt:lpstr>Слайд 16</vt:lpstr>
      <vt:lpstr>  Лечение пенетрации и перфорации язвы только хирургическое  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Пенетрация язвы.</dc:title>
  <dc:creator>Довольный пользователь Microsoft Office</dc:creator>
  <cp:lastModifiedBy>user</cp:lastModifiedBy>
  <cp:revision>76</cp:revision>
  <dcterms:created xsi:type="dcterms:W3CDTF">2013-01-22T13:13:43Z</dcterms:created>
  <dcterms:modified xsi:type="dcterms:W3CDTF">2014-01-28T07:38:49Z</dcterms:modified>
</cp:coreProperties>
</file>