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1" r:id="rId1"/>
  </p:sldMasterIdLst>
  <p:sldIdLst>
    <p:sldId id="259" r:id="rId2"/>
    <p:sldId id="258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74" r:id="rId11"/>
    <p:sldId id="269" r:id="rId12"/>
    <p:sldId id="271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705C"/>
    <a:srgbClr val="000000"/>
    <a:srgbClr val="3366CC"/>
    <a:srgbClr val="B3D2FF"/>
    <a:srgbClr val="0EDCA6"/>
    <a:srgbClr val="FBC69B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User\Application%20Data\Microsoft\Excel\&#1050;&#1085;&#1080;&#1075;&#1072;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Лист1!$A$1:$E$1</c:f>
              <c:strCache>
                <c:ptCount val="5"/>
                <c:pt idx="0">
                  <c:v>Конкурс «Кенгуру» </c:v>
                </c:pt>
                <c:pt idx="1">
                  <c:v>I</c:v>
                </c:pt>
                <c:pt idx="2">
                  <c:v>II</c:v>
                </c:pt>
                <c:pt idx="3">
                  <c:v>III </c:v>
                </c:pt>
                <c:pt idx="4">
                  <c:v>Россия 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42</c:v>
                </c:pt>
                <c:pt idx="1">
                  <c:v>41</c:v>
                </c:pt>
                <c:pt idx="2">
                  <c:v>46</c:v>
                </c:pt>
                <c:pt idx="3">
                  <c:v>53</c:v>
                </c:pt>
                <c:pt idx="4">
                  <c:v>67</c:v>
                </c:pt>
              </c:numCache>
            </c:numRef>
          </c:val>
        </c:ser>
        <c:shape val="box"/>
        <c:axId val="55576448"/>
        <c:axId val="55577984"/>
        <c:axId val="0"/>
      </c:bar3DChart>
      <c:catAx>
        <c:axId val="5557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i="0" baseline="0">
                <a:latin typeface="Times New Roman" pitchFamily="18" charset="0"/>
              </a:defRPr>
            </a:pPr>
            <a:endParaRPr lang="ru-RU"/>
          </a:p>
        </c:txPr>
        <c:crossAx val="55577984"/>
        <c:crosses val="autoZero"/>
        <c:auto val="1"/>
        <c:lblAlgn val="ctr"/>
        <c:lblOffset val="100"/>
      </c:catAx>
      <c:valAx>
        <c:axId val="55577984"/>
        <c:scaling>
          <c:orientation val="minMax"/>
        </c:scaling>
        <c:axPos val="l"/>
        <c:majorGridlines/>
        <c:numFmt formatCode="General" sourceLinked="1"/>
        <c:tickLblPos val="nextTo"/>
        <c:crossAx val="55576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2297-FB42-47D9-9C5A-08BD2C4E94A2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EAD0-75A9-4F4A-B287-2378382D2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5131-7673-4DB6-A1C2-6718A4D53844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EC39-C78E-41A3-BD98-01B9C6E2F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AD10-BE91-4BFF-8608-7CF1AA044E7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E3EB-C0CE-4297-B93A-B4EB429FF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0607-6720-4F99-A101-94987112CBBD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76220-84EB-4568-AE03-76D29EA92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87C6-2F6B-4229-ADD9-62A093D50EE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B8C6-E30D-49C9-ACB2-31282B15E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8821-9647-4D4D-B6D7-E0890C6565BF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6F7D-213E-4F66-9710-D61EED62F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3677-B4C9-4929-99B9-27BA7793BBDA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CD6F-703C-4B22-B481-620239FE1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D4D0-2E0E-474E-907E-BE618B75036A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BB7A-D018-4D1A-A901-DF1FABA67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 userDrawn="1"/>
        </p:nvSpPr>
        <p:spPr>
          <a:xfrm>
            <a:off x="214313" y="214313"/>
            <a:ext cx="8786812" cy="6429375"/>
          </a:xfrm>
          <a:prstGeom prst="round2DiagRect">
            <a:avLst/>
          </a:prstGeom>
          <a:solidFill>
            <a:schemeClr val="accent1">
              <a:alpha val="0"/>
            </a:schemeClr>
          </a:solidFill>
          <a:ln w="762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>
          <a:xfrm>
            <a:off x="214312" y="214290"/>
            <a:ext cx="8786843" cy="642942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C11E-49E4-48D9-8D54-65BDDF60CF0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AC28-54DA-4096-AF48-452C9EE0A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2958-2FC1-4048-B8B9-6A8C9A6CE1E7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0D21-490A-453D-8553-280ED9DDA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E8DB-8DA7-4482-A670-2CE0D437508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597-2BC0-48B3-82BE-706C56D21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8EEC7"/>
            </a:gs>
            <a:gs pos="64999">
              <a:schemeClr val="bg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98DAD-16F6-4C74-AFB6-0F567D30C10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B2EBD8-1EC9-4B05-8705-FFFF3FC8F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3" r:id="rId4"/>
    <p:sldLayoutId id="2147484794" r:id="rId5"/>
    <p:sldLayoutId id="2147484795" r:id="rId6"/>
    <p:sldLayoutId id="2147484800" r:id="rId7"/>
    <p:sldLayoutId id="2147484796" r:id="rId8"/>
    <p:sldLayoutId id="2147484797" r:id="rId9"/>
    <p:sldLayoutId id="2147484798" r:id="rId10"/>
    <p:sldLayoutId id="2147484799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12.x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view/sections/63/docs/647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928688" y="357188"/>
            <a:ext cx="7500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МКОУ СОШ с. Пасегово Кирово – Чепецкого района Кировской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785926"/>
            <a:ext cx="7074373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Обобщающий урок 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теме: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«Неравенства»</a:t>
            </a: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1357313" y="4786313"/>
            <a:ext cx="671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 Г. Мордкович «Алгебра 9»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1571625" y="5857875"/>
            <a:ext cx="6286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создана учителем математики Н. М. Храповой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Прямоугольник 2"/>
          <p:cNvSpPr>
            <a:spLocks noChangeArrowheads="1"/>
          </p:cNvSpPr>
          <p:nvPr/>
        </p:nvSpPr>
        <p:spPr bwMode="auto">
          <a:xfrm>
            <a:off x="2357438" y="642938"/>
            <a:ext cx="2652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Оцените решение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type="pic" sz="quarter" idx="13"/>
          </p:nvPr>
        </p:nvGraphicFramePr>
        <p:xfrm>
          <a:off x="357188" y="1214438"/>
          <a:ext cx="2746375" cy="474662"/>
        </p:xfrm>
        <a:graphic>
          <a:graphicData uri="http://schemas.openxmlformats.org/presentationml/2006/ole">
            <p:oleObj spid="_x0000_s6146" name="Формула" r:id="rId3" imgW="1688760" imgH="29196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14375" y="1857375"/>
          <a:ext cx="1303338" cy="558800"/>
        </p:xfrm>
        <a:graphic>
          <a:graphicData uri="http://schemas.openxmlformats.org/presentationml/2006/ole">
            <p:oleObj spid="_x0000_s6147" name="Формула" r:id="rId4" imgW="622080" imgH="2664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57188" y="2643188"/>
          <a:ext cx="2362200" cy="1493837"/>
        </p:xfrm>
        <a:graphic>
          <a:graphicData uri="http://schemas.openxmlformats.org/presentationml/2006/ole">
            <p:oleObj spid="_x0000_s6148" name="Формула" r:id="rId5" imgW="723600" imgH="77436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14375" y="4357688"/>
          <a:ext cx="1146175" cy="393700"/>
        </p:xfrm>
        <a:graphic>
          <a:graphicData uri="http://schemas.openxmlformats.org/presentationml/2006/ole">
            <p:oleObj spid="_x0000_s6149" name="Формула" r:id="rId6" imgW="495000" imgH="215640" progId="Equation.3">
              <p:embed/>
            </p:oleObj>
          </a:graphicData>
        </a:graphic>
      </p:graphicFrame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357188" y="51435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6150" name="Object 8"/>
          <p:cNvGraphicFramePr>
            <a:graphicFrameLocks noChangeAspect="1"/>
          </p:cNvGraphicFramePr>
          <p:nvPr/>
        </p:nvGraphicFramePr>
        <p:xfrm>
          <a:off x="1643063" y="5143500"/>
          <a:ext cx="1563687" cy="412750"/>
        </p:xfrm>
        <a:graphic>
          <a:graphicData uri="http://schemas.openxmlformats.org/presentationml/2006/ole">
            <p:oleObj spid="_x0000_s6150" name="Формула" r:id="rId7" imgW="863280" imgH="228600" progId="Equation.3">
              <p:embed/>
            </p:oleObj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43313" y="585787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баллов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14875" y="2071688"/>
            <a:ext cx="350043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Приближенное вычисление недопустимо.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Ошибка в применении правила решения неравенств.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2938" y="2500313"/>
            <a:ext cx="1928812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 rot="16200000" flipH="1">
            <a:off x="3286126" y="1714500"/>
            <a:ext cx="500062" cy="1500187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42938" y="4786313"/>
            <a:ext cx="1928812" cy="1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низ 29"/>
          <p:cNvSpPr/>
          <p:nvPr/>
        </p:nvSpPr>
        <p:spPr>
          <a:xfrm rot="13736874" flipH="1">
            <a:off x="3356769" y="2672556"/>
            <a:ext cx="574675" cy="2341563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4000500" y="4143375"/>
            <a:ext cx="4643438" cy="164306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 части неравенства можно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разделить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одно и то же отрицательное число,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изменив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 неравенства на противоположный.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6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2143125" y="500063"/>
            <a:ext cx="335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неравенство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46113" y="1157288"/>
          <a:ext cx="2816225" cy="1901825"/>
        </p:xfrm>
        <a:graphic>
          <a:graphicData uri="http://schemas.openxmlformats.org/presentationml/2006/ole">
            <p:oleObj spid="_x0000_s7171" name="Формула" r:id="rId4" imgW="1523880" imgH="1028520" progId="Equation.3">
              <p:embed/>
            </p:oleObj>
          </a:graphicData>
        </a:graphic>
      </p:graphicFrame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857250" y="3143250"/>
            <a:ext cx="271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Неверное числовое неравенство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785813" y="4000500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решений нет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5357813" y="6215063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6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5080000" y="908050"/>
          <a:ext cx="2841625" cy="5275263"/>
        </p:xfrm>
        <a:graphic>
          <a:graphicData uri="http://schemas.openxmlformats.org/presentationml/2006/ole">
            <p:oleObj spid="_x0000_s7172" name="Формула" r:id="rId5" imgW="1396800" imgH="3390840" progId="Equation.3">
              <p:embed/>
            </p:oleObj>
          </a:graphicData>
        </a:graphic>
      </p:graphicFrame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1357290" y="4857760"/>
            <a:ext cx="2643206" cy="100013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Проверка диагностической работы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85813" y="1714500"/>
            <a:ext cx="378618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algn="ctr"/>
            <a:endParaRPr lang="ru-RU" sz="2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№1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2 4 1 3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71625" y="4071938"/>
          <a:ext cx="2214563" cy="396875"/>
        </p:xfrm>
        <a:graphic>
          <a:graphicData uri="http://schemas.openxmlformats.org/presentationml/2006/ole">
            <p:oleObj spid="_x0000_s8194" name="Формула" r:id="rId3" imgW="1206360" imgH="215640" progId="Equation.3">
              <p:embed/>
            </p:oleObj>
          </a:graphicData>
        </a:graphic>
      </p:graphicFrame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572000" y="1714500"/>
            <a:ext cx="2143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4929188" y="2214563"/>
            <a:ext cx="21431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1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3 4 2 1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286375" y="4071938"/>
          <a:ext cx="1000125" cy="395287"/>
        </p:xfrm>
        <a:graphic>
          <a:graphicData uri="http://schemas.openxmlformats.org/presentationml/2006/ole">
            <p:oleObj spid="_x0000_s8195" name="Формула" r:id="rId4" imgW="545760" imgH="215640" progId="Equation.3">
              <p:embed/>
            </p:oleObj>
          </a:graphicData>
        </a:graphic>
      </p:graphicFrame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-142875" y="357188"/>
            <a:ext cx="707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Самоконтроль</a:t>
            </a: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2428875" y="3643313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3</a:t>
            </a:r>
          </a:p>
        </p:txBody>
      </p:sp>
      <p:sp>
        <p:nvSpPr>
          <p:cNvPr id="8201" name="TextBox 12"/>
          <p:cNvSpPr txBox="1">
            <a:spLocks noChangeArrowheads="1"/>
          </p:cNvSpPr>
          <p:nvPr/>
        </p:nvSpPr>
        <p:spPr bwMode="auto">
          <a:xfrm>
            <a:off x="5214938" y="3429000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3</a:t>
            </a:r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000892" y="5572140"/>
            <a:ext cx="571504" cy="357190"/>
          </a:xfrm>
          <a:prstGeom prst="actionButtonBackPrevious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00188" y="428625"/>
            <a:ext cx="4500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4438" y="2214563"/>
            <a:ext cx="60721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Неверно решено 1 задание – стр. 182 № 1, №3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Неверно решено 2 задание – стр. 184 № 19, №20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Неверно решено 3 задание – стр. 185 № 26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Нет ошибок – стр. 187 №51, стр.192 №  92, 99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143000" y="1214438"/>
            <a:ext cx="614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А.Г. Мордкович «Алгебра». 2 часть. Задачник.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42938" y="1943100"/>
            <a:ext cx="62865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>
                <a:latin typeface="Times New Roman" pitchFamily="18" charset="0"/>
              </a:rPr>
              <a:t>Закончите предложение:</a:t>
            </a:r>
          </a:p>
          <a:p>
            <a:pPr marL="800100" lvl="1" indent="-342900">
              <a:buFontTx/>
              <a:buChar char="•"/>
            </a:pPr>
            <a:r>
              <a:rPr lang="ru-RU" sz="2000">
                <a:latin typeface="Times New Roman" pitchFamily="18" charset="0"/>
              </a:rPr>
              <a:t>Умею решать…</a:t>
            </a:r>
          </a:p>
          <a:p>
            <a:pPr marL="800100" lvl="1" indent="-342900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Делаю ошибки при решении …</a:t>
            </a:r>
          </a:p>
          <a:p>
            <a:pPr marL="800100" lvl="1" indent="-342900">
              <a:buFontTx/>
              <a:buChar char="•"/>
            </a:pPr>
            <a:r>
              <a:rPr lang="ru-RU" sz="2000">
                <a:latin typeface="Times New Roman" pitchFamily="18" charset="0"/>
              </a:rPr>
              <a:t>Хотелось бы научиться решать …</a:t>
            </a:r>
            <a:endParaRPr lang="ru-RU" sz="200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Calibri" pitchFamily="34" charset="0"/>
              </a:rPr>
              <a:t>2.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Оцените уровень своих знаний по теме «Неравенства» по 10 - бальной шкале.</a:t>
            </a:r>
            <a:endParaRPr lang="ru-RU" sz="200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ru-RU" sz="200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Arial" charset="0"/>
              <a:buChar char="•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000250" y="5286375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28625" y="357188"/>
            <a:ext cx="5500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</a:p>
        </p:txBody>
      </p:sp>
      <p:sp>
        <p:nvSpPr>
          <p:cNvPr id="40" name="Улыбающееся лицо 39"/>
          <p:cNvSpPr/>
          <p:nvPr/>
        </p:nvSpPr>
        <p:spPr>
          <a:xfrm>
            <a:off x="6786563" y="642938"/>
            <a:ext cx="1285875" cy="128587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Улыбающееся лицо 40"/>
          <p:cNvSpPr/>
          <p:nvPr/>
        </p:nvSpPr>
        <p:spPr>
          <a:xfrm>
            <a:off x="7215188" y="4286250"/>
            <a:ext cx="1285875" cy="12858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Рисунок 1"/>
          <p:cNvSpPr>
            <a:spLocks noGrp="1" noTextEdit="1"/>
          </p:cNvSpPr>
          <p:nvPr>
            <p:ph type="pic" sz="quarter" idx="13"/>
          </p:nvPr>
        </p:nvSpPr>
        <p:spPr>
          <a:xfrm>
            <a:off x="214313" y="214313"/>
            <a:ext cx="8786812" cy="6429375"/>
          </a:xfrm>
        </p:spPr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684213" y="2997200"/>
            <a:ext cx="7572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http://www.fipi.ru/view/sections/63/docs/647.html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ea typeface="Calibri" pitchFamily="34" charset="0"/>
                <a:cs typeface="Calibri" pitchFamily="34" charset="0"/>
              </a:rPr>
              <a:t>http://le-savchen.ucoz.ru/index/0-24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357438" y="714375"/>
            <a:ext cx="592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1188" y="908050"/>
            <a:ext cx="79200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endParaRPr lang="ru-RU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 Мордкович А. Г. «Алгебра. 9 класс. В 2 ч. М. : Мнемозина, 2012.</a:t>
            </a:r>
          </a:p>
          <a:p>
            <a:pPr>
              <a:tabLst>
                <a:tab pos="457200" algn="l"/>
              </a:tabLst>
            </a:pPr>
            <a:r>
              <a:rPr lang="ru-RU"/>
              <a:t>• Шамова Т.И., Давыденко Т. М. Управление образовательным процессом в адаптивной школе. М.: Центр «Педагогический поиск», 2001.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 Конаржевский Ю. А. Анализ урока. М.: Центр «Педагогический поиск», 2003.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500042"/>
            <a:ext cx="5286412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Составьте математическую модель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857250" y="1500188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857250" y="1928813"/>
            <a:ext cx="764381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latin typeface="Times New Roman" pitchFamily="18" charset="0"/>
              </a:rPr>
              <a:t>Высота над землей подброшенного вверх мяча меняется по закону  </a:t>
            </a:r>
            <a:r>
              <a:rPr lang="en-US" sz="2000">
                <a:latin typeface="Times New Roman" pitchFamily="18" charset="0"/>
              </a:rPr>
              <a:t>h</a:t>
            </a:r>
            <a:r>
              <a:rPr lang="ru-RU" sz="2000">
                <a:latin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ru-RU" sz="2000">
                <a:latin typeface="Times New Roman" pitchFamily="18" charset="0"/>
              </a:rPr>
              <a:t>) = 1,6 + 8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ru-RU" sz="2000">
                <a:latin typeface="Times New Roman" pitchFamily="18" charset="0"/>
              </a:rPr>
              <a:t> – 5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ru-RU" sz="2000">
                <a:latin typeface="Times New Roman" pitchFamily="18" charset="0"/>
              </a:rPr>
              <a:t>2, где </a:t>
            </a:r>
            <a:r>
              <a:rPr lang="en-US" sz="2000">
                <a:latin typeface="Times New Roman" pitchFamily="18" charset="0"/>
              </a:rPr>
              <a:t>h</a:t>
            </a:r>
            <a:r>
              <a:rPr lang="ru-RU" sz="2000">
                <a:latin typeface="Times New Roman" pitchFamily="18" charset="0"/>
              </a:rPr>
              <a:t> – высота в метрах,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ru-RU" sz="2000">
                <a:latin typeface="Times New Roman" pitchFamily="18" charset="0"/>
              </a:rPr>
              <a:t> – время в секундах, прошедшее с момента броска. Сколько секунд мяч будет находиться на высоте не менее трех метров?</a:t>
            </a:r>
          </a:p>
          <a:p>
            <a:pPr marL="342900" indent="-342900">
              <a:buFontTx/>
              <a:buAutoNum type="arabicPeriod"/>
            </a:pPr>
            <a:r>
              <a:rPr lang="ru-RU" sz="2000">
                <a:latin typeface="Times New Roman" pitchFamily="18" charset="0"/>
              </a:rPr>
              <a:t>Сила тока в цепи определяется по закону Ома, где   </a:t>
            </a:r>
            <a:r>
              <a:rPr lang="en-US" sz="2000">
                <a:latin typeface="Times New Roman" pitchFamily="18" charset="0"/>
              </a:rPr>
              <a:t>I</a:t>
            </a:r>
            <a:r>
              <a:rPr lang="ru-RU" sz="2000">
                <a:latin typeface="Times New Roman" pitchFamily="18" charset="0"/>
              </a:rPr>
              <a:t> – сила тока в амперах,  </a:t>
            </a:r>
            <a:r>
              <a:rPr lang="en-US" sz="2000">
                <a:latin typeface="Times New Roman" pitchFamily="18" charset="0"/>
              </a:rPr>
              <a:t>U</a:t>
            </a:r>
            <a:r>
              <a:rPr lang="ru-RU" sz="2000">
                <a:latin typeface="Times New Roman" pitchFamily="18" charset="0"/>
              </a:rPr>
              <a:t> – напряжение в вольтах, 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ru-RU" sz="2000">
                <a:latin typeface="Times New Roman" pitchFamily="18" charset="0"/>
              </a:rPr>
              <a:t>  - сопротивление в омах.  В электрическую сеть включен предохранитель, который плавится, если сила тока превышает 11 А. Определите, какое минимальное сопротивление должно быть у электроприбора, подключаемого к розетке в 220 В, чтобы сеть продолжала работать.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15950" y="762000"/>
          <a:ext cx="813435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2000240"/>
            <a:ext cx="2500330" cy="18573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Неравенства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500" y="285750"/>
            <a:ext cx="4714875" cy="928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неравенства,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строгое и нестрогое неравенство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3643313"/>
            <a:ext cx="2286000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Линейные неравенства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63" y="5214938"/>
            <a:ext cx="2428875" cy="10715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решения квадратного неравенства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43688" y="2000250"/>
            <a:ext cx="2000250" cy="928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значит решить неравенство?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00438" y="4214813"/>
            <a:ext cx="200025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Квадратное неравенство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4857750"/>
            <a:ext cx="2286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решения линейного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неравенства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813" y="428625"/>
            <a:ext cx="2714625" cy="714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 числовых неравенств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72250" y="3714750"/>
            <a:ext cx="2071688" cy="6429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Рациональное неравенство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57938" y="4857750"/>
            <a:ext cx="2286000" cy="1214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решения рационального неравенства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8625" y="1571625"/>
            <a:ext cx="2428875" cy="7858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решения неравенств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3143250" y="1143000"/>
            <a:ext cx="1357313" cy="8572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0" idx="1"/>
          </p:cNvCxnSpPr>
          <p:nvPr/>
        </p:nvCxnSpPr>
        <p:spPr>
          <a:xfrm rot="10800000">
            <a:off x="2357438" y="2357438"/>
            <a:ext cx="928687" cy="5715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072063" y="1214438"/>
            <a:ext cx="928687" cy="7858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0" idx="3"/>
            <a:endCxn id="8" idx="1"/>
          </p:cNvCxnSpPr>
          <p:nvPr/>
        </p:nvCxnSpPr>
        <p:spPr>
          <a:xfrm flipV="1">
            <a:off x="5786438" y="2463800"/>
            <a:ext cx="857250" cy="46513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2214563" y="3071813"/>
            <a:ext cx="1071562" cy="5715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286000" y="3857625"/>
            <a:ext cx="1000125" cy="10001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9" idx="0"/>
          </p:cNvCxnSpPr>
          <p:nvPr/>
        </p:nvCxnSpPr>
        <p:spPr>
          <a:xfrm rot="5400000">
            <a:off x="4322763" y="4037013"/>
            <a:ext cx="355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4893469" y="4464844"/>
            <a:ext cx="1357313" cy="1428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786438" y="3143250"/>
            <a:ext cx="1428750" cy="5715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5786438" y="3786188"/>
            <a:ext cx="1071562" cy="10715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extBox 2"/>
          <p:cNvSpPr txBox="1">
            <a:spLocks noChangeArrowheads="1"/>
          </p:cNvSpPr>
          <p:nvPr/>
        </p:nvSpPr>
        <p:spPr bwMode="auto">
          <a:xfrm>
            <a:off x="1143000" y="428625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Определите тип неравенства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3821113" y="2857500"/>
          <a:ext cx="1501775" cy="428625"/>
        </p:xfrm>
        <a:graphic>
          <a:graphicData uri="http://schemas.openxmlformats.org/presentationml/2006/ole">
            <p:oleObj spid="_x0000_s1026" name="Формула" r:id="rId3" imgW="711000" imgH="20304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6929438" y="3571875"/>
          <a:ext cx="1531937" cy="444500"/>
        </p:xfrm>
        <a:graphic>
          <a:graphicData uri="http://schemas.openxmlformats.org/presentationml/2006/ole">
            <p:oleObj spid="_x0000_s1027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2952750" y="1285875"/>
          <a:ext cx="3238500" cy="476250"/>
        </p:xfrm>
        <a:graphic>
          <a:graphicData uri="http://schemas.openxmlformats.org/presentationml/2006/ole">
            <p:oleObj spid="_x0000_s1028" name="Формула" r:id="rId5" imgW="1726920" imgH="25380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428625" y="1285875"/>
          <a:ext cx="2363788" cy="430213"/>
        </p:xfrm>
        <a:graphic>
          <a:graphicData uri="http://schemas.openxmlformats.org/presentationml/2006/ole">
            <p:oleObj spid="_x0000_s1029" name="Формула" r:id="rId6" imgW="1371600" imgH="21564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3143250" y="2143125"/>
          <a:ext cx="2955925" cy="473075"/>
        </p:xfrm>
        <a:graphic>
          <a:graphicData uri="http://schemas.openxmlformats.org/presentationml/2006/ole">
            <p:oleObj spid="_x0000_s1030" name="Формула" r:id="rId7" imgW="1015920" imgH="25380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6548438" y="1231900"/>
          <a:ext cx="2197100" cy="460375"/>
        </p:xfrm>
        <a:graphic>
          <a:graphicData uri="http://schemas.openxmlformats.org/presentationml/2006/ole">
            <p:oleObj spid="_x0000_s1031" name="Формула" r:id="rId8" imgW="1091880" imgH="228600" progId="Equation.3">
              <p:embed/>
            </p:oleObj>
          </a:graphicData>
        </a:graphic>
      </p:graphicFrame>
      <p:graphicFrame>
        <p:nvGraphicFramePr>
          <p:cNvPr id="1032" name="Object 14"/>
          <p:cNvGraphicFramePr>
            <a:graphicFrameLocks noChangeAspect="1"/>
          </p:cNvGraphicFramePr>
          <p:nvPr/>
        </p:nvGraphicFramePr>
        <p:xfrm>
          <a:off x="428625" y="1928813"/>
          <a:ext cx="2474913" cy="809625"/>
        </p:xfrm>
        <a:graphic>
          <a:graphicData uri="http://schemas.openxmlformats.org/presentationml/2006/ole">
            <p:oleObj spid="_x0000_s1032" name="Формула" r:id="rId9" imgW="863280" imgH="507960" progId="Equation.3">
              <p:embed/>
            </p:oleObj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285750" y="3500438"/>
          <a:ext cx="2816225" cy="642937"/>
        </p:xfrm>
        <a:graphic>
          <a:graphicData uri="http://schemas.openxmlformats.org/presentationml/2006/ole">
            <p:oleObj spid="_x0000_s1033" name="Формула" r:id="rId10" imgW="1625400" imgH="393480" progId="Equation.3">
              <p:embed/>
            </p:oleObj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6929438" y="2857500"/>
          <a:ext cx="1473200" cy="427038"/>
        </p:xfrm>
        <a:graphic>
          <a:graphicData uri="http://schemas.openxmlformats.org/presentationml/2006/ole">
            <p:oleObj spid="_x0000_s1034" name="Формула" r:id="rId11" imgW="698400" imgH="203040" progId="Equation.3">
              <p:embed/>
            </p:oleObj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428625" y="2857500"/>
          <a:ext cx="1795463" cy="427038"/>
        </p:xfrm>
        <a:graphic>
          <a:graphicData uri="http://schemas.openxmlformats.org/presentationml/2006/ole">
            <p:oleObj spid="_x0000_s1035" name="Формула" r:id="rId12" imgW="850680" imgH="203040" progId="Equation.3">
              <p:embed/>
            </p:oleObj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/>
        </p:nvGraphicFramePr>
        <p:xfrm>
          <a:off x="6859588" y="1857375"/>
          <a:ext cx="1508125" cy="820738"/>
        </p:xfrm>
        <a:graphic>
          <a:graphicData uri="http://schemas.openxmlformats.org/presentationml/2006/ole">
            <p:oleObj spid="_x0000_s1036" name="Формула" r:id="rId13" imgW="761760" imgH="507960" progId="Equation.3">
              <p:embed/>
            </p:oleObj>
          </a:graphicData>
        </a:graphic>
      </p:graphicFrame>
      <p:sp>
        <p:nvSpPr>
          <p:cNvPr id="1041" name="TextBox 21"/>
          <p:cNvSpPr txBox="1">
            <a:spLocks noChangeArrowheads="1"/>
          </p:cNvSpPr>
          <p:nvPr/>
        </p:nvSpPr>
        <p:spPr bwMode="auto">
          <a:xfrm>
            <a:off x="642938" y="4214813"/>
            <a:ext cx="7786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Линейное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Квадратное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Рациональное</a:t>
            </a:r>
          </a:p>
        </p:txBody>
      </p:sp>
      <p:graphicFrame>
        <p:nvGraphicFramePr>
          <p:cNvPr id="23" name="Object 19"/>
          <p:cNvGraphicFramePr>
            <a:graphicFrameLocks noChangeAspect="1"/>
          </p:cNvGraphicFramePr>
          <p:nvPr/>
        </p:nvGraphicFramePr>
        <p:xfrm>
          <a:off x="3287713" y="3643313"/>
          <a:ext cx="2568575" cy="369887"/>
        </p:xfrm>
        <a:graphic>
          <a:graphicData uri="http://schemas.openxmlformats.org/presentationml/2006/ole">
            <p:oleObj spid="_x0000_s1037" name="Формула" r:id="rId14" imgW="1409400" imgH="2030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1875 L -0.00677 0.478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21459 L -0.00816 0.2263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047 L -0.33073 0.4090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32865 0.2490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0243 0.41551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33073 0.6090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8 -0.00024 L -0.34618 0.44861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0.00486 L 0.30764 0.18334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059 0.4844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Box 2"/>
          <p:cNvSpPr txBox="1">
            <a:spLocks noChangeArrowheads="1"/>
          </p:cNvSpPr>
          <p:nvPr/>
        </p:nvSpPr>
        <p:spPr bwMode="auto">
          <a:xfrm>
            <a:off x="1571625" y="428625"/>
            <a:ext cx="4500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неравенство</a:t>
            </a:r>
          </a:p>
        </p:txBody>
      </p:sp>
      <p:sp>
        <p:nvSpPr>
          <p:cNvPr id="2068" name="Rectangle 4"/>
          <p:cNvSpPr>
            <a:spLocks noChangeArrowheads="1"/>
          </p:cNvSpPr>
          <p:nvPr/>
        </p:nvSpPr>
        <p:spPr bwMode="auto">
          <a:xfrm>
            <a:off x="6858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9" name="Rectangle 5"/>
          <p:cNvSpPr>
            <a:spLocks noChangeArrowheads="1"/>
          </p:cNvSpPr>
          <p:nvPr/>
        </p:nvSpPr>
        <p:spPr bwMode="auto">
          <a:xfrm>
            <a:off x="0" y="739775"/>
            <a:ext cx="24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6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8688" y="1571625"/>
          <a:ext cx="3105150" cy="2882900"/>
        </p:xfrm>
        <a:graphic>
          <a:graphicData uri="http://schemas.openxmlformats.org/presentationml/2006/ole">
            <p:oleObj spid="_x0000_s2050" name="Формула" r:id="rId3" imgW="1625400" imgH="15112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71613" y="4818063"/>
          <a:ext cx="485775" cy="690562"/>
        </p:xfrm>
        <a:graphic>
          <a:graphicData uri="http://schemas.openxmlformats.org/presentationml/2006/ole">
            <p:oleObj spid="_x0000_s2051" name="Формула" r:id="rId4" imgW="215640" imgH="444240" progId="Equation.3">
              <p:embed/>
            </p:oleObj>
          </a:graphicData>
        </a:graphic>
      </p:graphicFrame>
      <p:sp>
        <p:nvSpPr>
          <p:cNvPr id="2070" name="TextBox 13"/>
          <p:cNvSpPr txBox="1">
            <a:spLocks noChangeArrowheads="1"/>
          </p:cNvSpPr>
          <p:nvPr/>
        </p:nvSpPr>
        <p:spPr bwMode="auto">
          <a:xfrm>
            <a:off x="7929563" y="4929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  <a:endParaRPr lang="ru-RU">
              <a:latin typeface="Calibri" pitchFamily="34" charset="0"/>
            </a:endParaRPr>
          </a:p>
        </p:txBody>
      </p:sp>
      <p:grpSp>
        <p:nvGrpSpPr>
          <p:cNvPr id="2071" name="Группа 48"/>
          <p:cNvGrpSpPr>
            <a:grpSpLocks/>
          </p:cNvGrpSpPr>
          <p:nvPr/>
        </p:nvGrpSpPr>
        <p:grpSpPr bwMode="auto">
          <a:xfrm>
            <a:off x="500063" y="4572000"/>
            <a:ext cx="2735262" cy="285750"/>
            <a:chOff x="571472" y="3500438"/>
            <a:chExt cx="2735568" cy="285752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571472" y="3714753"/>
              <a:ext cx="2714929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Блок-схема: узел 11"/>
            <p:cNvSpPr/>
            <p:nvPr/>
          </p:nvSpPr>
          <p:spPr>
            <a:xfrm>
              <a:off x="1714600" y="3643314"/>
              <a:ext cx="142891" cy="142876"/>
            </a:xfrm>
            <a:prstGeom prst="flowChartConnector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endCxn id="12" idx="7"/>
            </p:cNvCxnSpPr>
            <p:nvPr/>
          </p:nvCxnSpPr>
          <p:spPr>
            <a:xfrm rot="5400000">
              <a:off x="1801136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179003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964667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321894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464785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607676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750567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3179240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893458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036349" y="3536152"/>
              <a:ext cx="163514" cy="92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2" name="TextBox 28"/>
          <p:cNvSpPr txBox="1">
            <a:spLocks noChangeArrowheads="1"/>
          </p:cNvSpPr>
          <p:nvPr/>
        </p:nvSpPr>
        <p:spPr bwMode="auto">
          <a:xfrm>
            <a:off x="785813" y="5572125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931988" y="5348288"/>
          <a:ext cx="1317625" cy="966787"/>
        </p:xfrm>
        <a:graphic>
          <a:graphicData uri="http://schemas.openxmlformats.org/presentationml/2006/ole">
            <p:oleObj spid="_x0000_s2052" name="Формула" r:id="rId5" imgW="672840" imgH="49500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5143500" y="2143125"/>
          <a:ext cx="3248025" cy="479425"/>
        </p:xfrm>
        <a:graphic>
          <a:graphicData uri="http://schemas.openxmlformats.org/presentationml/2006/ole">
            <p:oleObj spid="_x0000_s2053" name="Формула" r:id="rId6" imgW="1676160" imgH="241200" progId="Equation.3">
              <p:embed/>
            </p:oleObj>
          </a:graphicData>
        </a:graphic>
      </p:graphicFrame>
      <p:sp>
        <p:nvSpPr>
          <p:cNvPr id="2073" name="TextBox 33"/>
          <p:cNvSpPr txBox="1">
            <a:spLocks noChangeArrowheads="1"/>
          </p:cNvSpPr>
          <p:nvPr/>
        </p:nvSpPr>
        <p:spPr bwMode="auto">
          <a:xfrm>
            <a:off x="5286375" y="2714625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Нули функции </a:t>
            </a:r>
          </a:p>
        </p:txBody>
      </p:sp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5286375" y="3286125"/>
          <a:ext cx="3536950" cy="901700"/>
        </p:xfrm>
        <a:graphic>
          <a:graphicData uri="http://schemas.openxmlformats.org/presentationml/2006/ole">
            <p:oleObj spid="_x0000_s2054" name="Формула" r:id="rId7" imgW="1942920" imgH="49500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6000750" y="3786188"/>
          <a:ext cx="785813" cy="323850"/>
        </p:xfrm>
        <a:graphic>
          <a:graphicData uri="http://schemas.openxmlformats.org/presentationml/2006/ole">
            <p:oleObj spid="_x0000_s2055" name="Формула" r:id="rId8" imgW="431640" imgH="177480" progId="Equation.3">
              <p:embed/>
            </p:oleObj>
          </a:graphicData>
        </a:graphic>
      </p:graphicFrame>
      <p:graphicFrame>
        <p:nvGraphicFramePr>
          <p:cNvPr id="2056" name="Object 10"/>
          <p:cNvGraphicFramePr>
            <a:graphicFrameLocks noChangeAspect="1"/>
          </p:cNvGraphicFramePr>
          <p:nvPr/>
        </p:nvGraphicFramePr>
        <p:xfrm>
          <a:off x="7143750" y="3714750"/>
          <a:ext cx="642938" cy="322263"/>
        </p:xfrm>
        <a:graphic>
          <a:graphicData uri="http://schemas.openxmlformats.org/presentationml/2006/ole">
            <p:oleObj spid="_x0000_s2056" name="Формула" r:id="rId9" imgW="355320" imgH="177480" progId="Equation.3">
              <p:embed/>
            </p:oleObj>
          </a:graphicData>
        </a:graphic>
      </p:graphicFrame>
      <p:sp>
        <p:nvSpPr>
          <p:cNvPr id="2074" name="TextBox 39"/>
          <p:cNvSpPr txBox="1">
            <a:spLocks noChangeArrowheads="1"/>
          </p:cNvSpPr>
          <p:nvPr/>
        </p:nvSpPr>
        <p:spPr bwMode="auto">
          <a:xfrm>
            <a:off x="2857500" y="4929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  <a:endParaRPr lang="ru-RU">
              <a:latin typeface="Calibri" pitchFamily="34" charset="0"/>
            </a:endParaRPr>
          </a:p>
        </p:txBody>
      </p:sp>
      <p:sp>
        <p:nvSpPr>
          <p:cNvPr id="41" name="Блок-схема: узел 40"/>
          <p:cNvSpPr/>
          <p:nvPr/>
        </p:nvSpPr>
        <p:spPr>
          <a:xfrm>
            <a:off x="5429250" y="478631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6357938" y="478631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77" name="Группа 49"/>
          <p:cNvGrpSpPr>
            <a:grpSpLocks/>
          </p:cNvGrpSpPr>
          <p:nvPr/>
        </p:nvGrpSpPr>
        <p:grpSpPr bwMode="auto">
          <a:xfrm>
            <a:off x="4786313" y="4572000"/>
            <a:ext cx="3429000" cy="574675"/>
            <a:chOff x="4929189" y="3497795"/>
            <a:chExt cx="3429025" cy="574147"/>
          </a:xfrm>
        </p:grpSpPr>
        <p:cxnSp>
          <p:nvCxnSpPr>
            <p:cNvPr id="39" name="Прямая со стрелкой 38"/>
            <p:cNvCxnSpPr/>
            <p:nvPr/>
          </p:nvCxnSpPr>
          <p:spPr>
            <a:xfrm>
              <a:off x="4929189" y="3786455"/>
              <a:ext cx="3429025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Блок-схема: узел 42"/>
            <p:cNvSpPr/>
            <p:nvPr/>
          </p:nvSpPr>
          <p:spPr>
            <a:xfrm>
              <a:off x="7358082" y="3715083"/>
              <a:ext cx="142876" cy="14274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Дуга 55"/>
            <p:cNvSpPr/>
            <p:nvPr/>
          </p:nvSpPr>
          <p:spPr>
            <a:xfrm>
              <a:off x="7429519" y="3500967"/>
              <a:ext cx="857256" cy="570975"/>
            </a:xfrm>
            <a:prstGeom prst="arc">
              <a:avLst>
                <a:gd name="adj1" fmla="val 10580759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28575"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57" name="Дуга 56"/>
            <p:cNvSpPr/>
            <p:nvPr/>
          </p:nvSpPr>
          <p:spPr>
            <a:xfrm rot="10800000">
              <a:off x="6551626" y="3497795"/>
              <a:ext cx="877893" cy="574147"/>
            </a:xfrm>
            <a:prstGeom prst="arc">
              <a:avLst>
                <a:gd name="adj1" fmla="val 10133229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Дуга 57"/>
            <p:cNvSpPr/>
            <p:nvPr/>
          </p:nvSpPr>
          <p:spPr>
            <a:xfrm rot="10800000">
              <a:off x="4929189" y="3500967"/>
              <a:ext cx="735017" cy="570975"/>
            </a:xfrm>
            <a:prstGeom prst="arc">
              <a:avLst>
                <a:gd name="adj1" fmla="val 10133229"/>
                <a:gd name="adj2" fmla="val 8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Дуга 58"/>
            <p:cNvSpPr/>
            <p:nvPr/>
          </p:nvSpPr>
          <p:spPr>
            <a:xfrm>
              <a:off x="5643569" y="3500967"/>
              <a:ext cx="928694" cy="570975"/>
            </a:xfrm>
            <a:prstGeom prst="arc">
              <a:avLst>
                <a:gd name="adj1" fmla="val 11208428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aphicFrame>
        <p:nvGraphicFramePr>
          <p:cNvPr id="2057" name="Object 11"/>
          <p:cNvGraphicFramePr>
            <a:graphicFrameLocks noChangeAspect="1"/>
          </p:cNvGraphicFramePr>
          <p:nvPr/>
        </p:nvGraphicFramePr>
        <p:xfrm>
          <a:off x="5500688" y="4857750"/>
          <a:ext cx="357187" cy="290513"/>
        </p:xfrm>
        <a:graphic>
          <a:graphicData uri="http://schemas.openxmlformats.org/presentationml/2006/ole">
            <p:oleObj spid="_x0000_s2057" name="Формула" r:id="rId10" imgW="203040" imgH="164880" progId="Equation.3">
              <p:embed/>
            </p:oleObj>
          </a:graphicData>
        </a:graphic>
      </p:graphicFrame>
      <p:graphicFrame>
        <p:nvGraphicFramePr>
          <p:cNvPr id="2058" name="Object 12"/>
          <p:cNvGraphicFramePr>
            <a:graphicFrameLocks noChangeAspect="1"/>
          </p:cNvGraphicFramePr>
          <p:nvPr/>
        </p:nvGraphicFramePr>
        <p:xfrm>
          <a:off x="6215063" y="4857750"/>
          <a:ext cx="214312" cy="285750"/>
        </p:xfrm>
        <a:graphic>
          <a:graphicData uri="http://schemas.openxmlformats.org/presentationml/2006/ole">
            <p:oleObj spid="_x0000_s2058" name="Формула" r:id="rId11" imgW="88560" imgH="164880" progId="Equation.3">
              <p:embed/>
            </p:oleObj>
          </a:graphicData>
        </a:graphic>
      </p:graphicFrame>
      <p:graphicFrame>
        <p:nvGraphicFramePr>
          <p:cNvPr id="2059" name="Object 13"/>
          <p:cNvGraphicFramePr>
            <a:graphicFrameLocks noChangeAspect="1"/>
          </p:cNvGraphicFramePr>
          <p:nvPr/>
        </p:nvGraphicFramePr>
        <p:xfrm>
          <a:off x="7358063" y="4929188"/>
          <a:ext cx="214312" cy="279400"/>
        </p:xfrm>
        <a:graphic>
          <a:graphicData uri="http://schemas.openxmlformats.org/presentationml/2006/ole">
            <p:oleObj spid="_x0000_s2059" name="Формула" r:id="rId12" imgW="126720" imgH="164880" progId="Equation.3">
              <p:embed/>
            </p:oleObj>
          </a:graphicData>
        </a:graphic>
      </p:graphicFrame>
      <p:graphicFrame>
        <p:nvGraphicFramePr>
          <p:cNvPr id="2060" name="Object 14"/>
          <p:cNvGraphicFramePr>
            <a:graphicFrameLocks noChangeAspect="1"/>
          </p:cNvGraphicFramePr>
          <p:nvPr/>
        </p:nvGraphicFramePr>
        <p:xfrm>
          <a:off x="7643813" y="4643438"/>
          <a:ext cx="214312" cy="214312"/>
        </p:xfrm>
        <a:graphic>
          <a:graphicData uri="http://schemas.openxmlformats.org/presentationml/2006/ole">
            <p:oleObj spid="_x0000_s2060" name="Формула" r:id="rId13" imgW="139680" imgH="139680" progId="Equation.3">
              <p:embed/>
            </p:oleObj>
          </a:graphicData>
        </a:graphic>
      </p:graphicFrame>
      <p:graphicFrame>
        <p:nvGraphicFramePr>
          <p:cNvPr id="2061" name="Object 14"/>
          <p:cNvGraphicFramePr>
            <a:graphicFrameLocks noChangeAspect="1"/>
          </p:cNvGraphicFramePr>
          <p:nvPr/>
        </p:nvGraphicFramePr>
        <p:xfrm>
          <a:off x="5857875" y="4643438"/>
          <a:ext cx="214313" cy="214312"/>
        </p:xfrm>
        <a:graphic>
          <a:graphicData uri="http://schemas.openxmlformats.org/presentationml/2006/ole">
            <p:oleObj spid="_x0000_s2061" name="Формула" r:id="rId14" imgW="139680" imgH="139680" progId="Equation.3">
              <p:embed/>
            </p:oleObj>
          </a:graphicData>
        </a:graphic>
      </p:graphicFrame>
      <p:graphicFrame>
        <p:nvGraphicFramePr>
          <p:cNvPr id="2062" name="Object 17"/>
          <p:cNvGraphicFramePr>
            <a:graphicFrameLocks noChangeAspect="1"/>
          </p:cNvGraphicFramePr>
          <p:nvPr/>
        </p:nvGraphicFramePr>
        <p:xfrm>
          <a:off x="6715125" y="4929188"/>
          <a:ext cx="301625" cy="180975"/>
        </p:xfrm>
        <a:graphic>
          <a:graphicData uri="http://schemas.openxmlformats.org/presentationml/2006/ole">
            <p:oleObj spid="_x0000_s2062" name="Формула" r:id="rId15" imgW="126720" imgH="75960" progId="Equation.3">
              <p:embed/>
            </p:oleObj>
          </a:graphicData>
        </a:graphic>
      </p:graphicFrame>
      <p:graphicFrame>
        <p:nvGraphicFramePr>
          <p:cNvPr id="2063" name="Object 17"/>
          <p:cNvGraphicFramePr>
            <a:graphicFrameLocks noChangeAspect="1"/>
          </p:cNvGraphicFramePr>
          <p:nvPr/>
        </p:nvGraphicFramePr>
        <p:xfrm>
          <a:off x="5000625" y="4929188"/>
          <a:ext cx="301625" cy="180975"/>
        </p:xfrm>
        <a:graphic>
          <a:graphicData uri="http://schemas.openxmlformats.org/presentationml/2006/ole">
            <p:oleObj spid="_x0000_s2063" name="Формула" r:id="rId16" imgW="126720" imgH="75960" progId="Equation.3">
              <p:embed/>
            </p:oleObj>
          </a:graphicData>
        </a:graphic>
      </p:graphicFrame>
      <p:sp>
        <p:nvSpPr>
          <p:cNvPr id="2078" name="TextBox 67"/>
          <p:cNvSpPr txBox="1">
            <a:spLocks noChangeArrowheads="1"/>
          </p:cNvSpPr>
          <p:nvPr/>
        </p:nvSpPr>
        <p:spPr bwMode="auto">
          <a:xfrm>
            <a:off x="5000625" y="45005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TextBox 68"/>
          <p:cNvSpPr txBox="1">
            <a:spLocks noChangeArrowheads="1"/>
          </p:cNvSpPr>
          <p:nvPr/>
        </p:nvSpPr>
        <p:spPr bwMode="auto">
          <a:xfrm>
            <a:off x="5214938" y="557212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064" name="Object 19"/>
          <p:cNvGraphicFramePr>
            <a:graphicFrameLocks noChangeAspect="1"/>
          </p:cNvGraphicFramePr>
          <p:nvPr/>
        </p:nvGraphicFramePr>
        <p:xfrm>
          <a:off x="6143625" y="5643563"/>
          <a:ext cx="2019300" cy="423862"/>
        </p:xfrm>
        <a:graphic>
          <a:graphicData uri="http://schemas.openxmlformats.org/presentationml/2006/ole">
            <p:oleObj spid="_x0000_s2064" name="Формула" r:id="rId17" imgW="1091880" imgH="228600" progId="Equation.3">
              <p:embed/>
            </p:oleObj>
          </a:graphicData>
        </a:graphic>
      </p:graphicFrame>
      <p:graphicFrame>
        <p:nvGraphicFramePr>
          <p:cNvPr id="2065" name="Object 21"/>
          <p:cNvGraphicFramePr>
            <a:graphicFrameLocks noChangeAspect="1"/>
          </p:cNvGraphicFramePr>
          <p:nvPr/>
        </p:nvGraphicFramePr>
        <p:xfrm>
          <a:off x="928688" y="1500188"/>
          <a:ext cx="3106737" cy="425450"/>
        </p:xfrm>
        <a:graphic>
          <a:graphicData uri="http://schemas.openxmlformats.org/presentationml/2006/ole">
            <p:oleObj spid="_x0000_s2065" name="Формула" r:id="rId18" imgW="1663560" imgH="228600" progId="Equation.3">
              <p:embed/>
            </p:oleObj>
          </a:graphicData>
        </a:graphic>
      </p:graphicFrame>
      <p:graphicFrame>
        <p:nvGraphicFramePr>
          <p:cNvPr id="2066" name="Object 22"/>
          <p:cNvGraphicFramePr>
            <a:graphicFrameLocks noChangeAspect="1"/>
          </p:cNvGraphicFramePr>
          <p:nvPr/>
        </p:nvGraphicFramePr>
        <p:xfrm>
          <a:off x="5072063" y="1500188"/>
          <a:ext cx="3148012" cy="454025"/>
        </p:xfrm>
        <a:graphic>
          <a:graphicData uri="http://schemas.openxmlformats.org/presentationml/2006/ole">
            <p:oleObj spid="_x0000_s2066" name="Формула" r:id="rId19" imgW="1663560" imgH="2412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5" name="Group 44"/>
          <p:cNvGrpSpPr>
            <a:grpSpLocks/>
          </p:cNvGrpSpPr>
          <p:nvPr/>
        </p:nvGrpSpPr>
        <p:grpSpPr bwMode="auto">
          <a:xfrm>
            <a:off x="642938" y="3143250"/>
            <a:ext cx="1928812" cy="2571750"/>
            <a:chOff x="192" y="144"/>
            <a:chExt cx="2304" cy="4032"/>
          </a:xfrm>
        </p:grpSpPr>
        <p:sp>
          <p:nvSpPr>
            <p:cNvPr id="3212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3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4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5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6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7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8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9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0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1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22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3223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4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7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8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9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0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1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2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3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4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7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8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9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40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22363" y="1344613"/>
          <a:ext cx="1470025" cy="446087"/>
        </p:xfrm>
        <a:graphic>
          <a:graphicData uri="http://schemas.openxmlformats.org/presentationml/2006/ole">
            <p:oleObj spid="_x0000_s3074" name="Формула" r:id="rId3" imgW="711000" imgH="215640" progId="Equation.3">
              <p:embed/>
            </p:oleObj>
          </a:graphicData>
        </a:graphic>
      </p:graphicFrame>
      <p:cxnSp>
        <p:nvCxnSpPr>
          <p:cNvPr id="42" name="Прямая со стрелкой 41"/>
          <p:cNvCxnSpPr/>
          <p:nvPr/>
        </p:nvCxnSpPr>
        <p:spPr>
          <a:xfrm rot="5400000" flipH="1" flipV="1">
            <a:off x="212725" y="4429125"/>
            <a:ext cx="2573338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42938" y="4929188"/>
            <a:ext cx="2000250" cy="158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8" name="Group 55"/>
          <p:cNvGrpSpPr>
            <a:grpSpLocks/>
          </p:cNvGrpSpPr>
          <p:nvPr/>
        </p:nvGrpSpPr>
        <p:grpSpPr bwMode="auto">
          <a:xfrm rot="10800000">
            <a:off x="1000125" y="3143250"/>
            <a:ext cx="1000125" cy="857250"/>
            <a:chOff x="2248" y="1779"/>
            <a:chExt cx="1799" cy="2178"/>
          </a:xfrm>
        </p:grpSpPr>
        <p:sp>
          <p:nvSpPr>
            <p:cNvPr id="3209" name="Freeform 56"/>
            <p:cNvSpPr>
              <a:spLocks/>
            </p:cNvSpPr>
            <p:nvPr/>
          </p:nvSpPr>
          <p:spPr bwMode="auto">
            <a:xfrm flipV="1">
              <a:off x="2395" y="1779"/>
              <a:ext cx="1488" cy="1442"/>
            </a:xfrm>
            <a:custGeom>
              <a:avLst/>
              <a:gdLst>
                <a:gd name="T0" fmla="*/ 0 w 1488"/>
                <a:gd name="T1" fmla="*/ 0 h 1452"/>
                <a:gd name="T2" fmla="*/ 366 w 1488"/>
                <a:gd name="T3" fmla="*/ 1070 h 1452"/>
                <a:gd name="T4" fmla="*/ 744 w 1488"/>
                <a:gd name="T5" fmla="*/ 1422 h 1452"/>
                <a:gd name="T6" fmla="*/ 1116 w 1488"/>
                <a:gd name="T7" fmla="*/ 1070 h 1452"/>
                <a:gd name="T8" fmla="*/ 1488 w 1488"/>
                <a:gd name="T9" fmla="*/ 12 h 1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8"/>
                <a:gd name="T16" fmla="*/ 0 h 1452"/>
                <a:gd name="T17" fmla="*/ 1488 w 1488"/>
                <a:gd name="T18" fmla="*/ 1452 h 14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8" h="1452">
                  <a:moveTo>
                    <a:pt x="0" y="0"/>
                  </a:moveTo>
                  <a:cubicBezTo>
                    <a:pt x="121" y="425"/>
                    <a:pt x="242" y="850"/>
                    <a:pt x="366" y="1092"/>
                  </a:cubicBezTo>
                  <a:cubicBezTo>
                    <a:pt x="490" y="1334"/>
                    <a:pt x="619" y="1452"/>
                    <a:pt x="744" y="1452"/>
                  </a:cubicBezTo>
                  <a:cubicBezTo>
                    <a:pt x="869" y="1452"/>
                    <a:pt x="992" y="1332"/>
                    <a:pt x="1116" y="1092"/>
                  </a:cubicBezTo>
                  <a:cubicBezTo>
                    <a:pt x="1240" y="852"/>
                    <a:pt x="1364" y="432"/>
                    <a:pt x="1488" y="12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10" name="Freeform 57"/>
            <p:cNvSpPr>
              <a:spLocks/>
            </p:cNvSpPr>
            <p:nvPr/>
          </p:nvSpPr>
          <p:spPr bwMode="auto">
            <a:xfrm flipV="1">
              <a:off x="3867" y="3163"/>
              <a:ext cx="180" cy="792"/>
            </a:xfrm>
            <a:custGeom>
              <a:avLst/>
              <a:gdLst>
                <a:gd name="T0" fmla="*/ 0 w 375"/>
                <a:gd name="T1" fmla="*/ 154 h 1795"/>
                <a:gd name="T2" fmla="*/ 10 w 375"/>
                <a:gd name="T3" fmla="*/ 123 h 1795"/>
                <a:gd name="T4" fmla="*/ 18 w 375"/>
                <a:gd name="T5" fmla="*/ 91 h 1795"/>
                <a:gd name="T6" fmla="*/ 41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11" name="Freeform 58"/>
            <p:cNvSpPr>
              <a:spLocks/>
            </p:cNvSpPr>
            <p:nvPr/>
          </p:nvSpPr>
          <p:spPr bwMode="auto">
            <a:xfrm flipH="1" flipV="1">
              <a:off x="2248" y="3222"/>
              <a:ext cx="141" cy="735"/>
            </a:xfrm>
            <a:custGeom>
              <a:avLst/>
              <a:gdLst>
                <a:gd name="T0" fmla="*/ 0 w 375"/>
                <a:gd name="T1" fmla="*/ 123 h 1795"/>
                <a:gd name="T2" fmla="*/ 5 w 375"/>
                <a:gd name="T3" fmla="*/ 98 h 1795"/>
                <a:gd name="T4" fmla="*/ 9 w 375"/>
                <a:gd name="T5" fmla="*/ 73 h 1795"/>
                <a:gd name="T6" fmla="*/ 20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3816350" y="1357313"/>
          <a:ext cx="1428750" cy="468312"/>
        </p:xfrm>
        <a:graphic>
          <a:graphicData uri="http://schemas.openxmlformats.org/presentationml/2006/ole">
            <p:oleObj spid="_x0000_s3075" name="Формула" r:id="rId4" imgW="622080" imgH="203040" progId="Equation.3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6429375" y="1428750"/>
          <a:ext cx="1550988" cy="398463"/>
        </p:xfrm>
        <a:graphic>
          <a:graphicData uri="http://schemas.openxmlformats.org/presentationml/2006/ole">
            <p:oleObj spid="_x0000_s3076" name="Формула" r:id="rId5" imgW="711000" imgH="215640" progId="Equation.3">
              <p:embed/>
            </p:oleObj>
          </a:graphicData>
        </a:graphic>
      </p:graphicFrame>
      <p:grpSp>
        <p:nvGrpSpPr>
          <p:cNvPr id="3089" name="Group 44"/>
          <p:cNvGrpSpPr>
            <a:grpSpLocks/>
          </p:cNvGrpSpPr>
          <p:nvPr/>
        </p:nvGrpSpPr>
        <p:grpSpPr bwMode="auto">
          <a:xfrm>
            <a:off x="3214688" y="3214688"/>
            <a:ext cx="1928812" cy="2571750"/>
            <a:chOff x="192" y="144"/>
            <a:chExt cx="2304" cy="4032"/>
          </a:xfrm>
        </p:grpSpPr>
        <p:sp>
          <p:nvSpPr>
            <p:cNvPr id="3180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1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2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3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5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7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8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9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90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3191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2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3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4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5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6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7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8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9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0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1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2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3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4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5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6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7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8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090" name="Group 44"/>
          <p:cNvGrpSpPr>
            <a:grpSpLocks/>
          </p:cNvGrpSpPr>
          <p:nvPr/>
        </p:nvGrpSpPr>
        <p:grpSpPr bwMode="auto">
          <a:xfrm>
            <a:off x="5786438" y="3214688"/>
            <a:ext cx="1928812" cy="2571750"/>
            <a:chOff x="192" y="144"/>
            <a:chExt cx="2304" cy="4032"/>
          </a:xfrm>
        </p:grpSpPr>
        <p:sp>
          <p:nvSpPr>
            <p:cNvPr id="3151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61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3162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3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4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5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6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7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8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69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0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1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2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3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4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126" name="Прямая со стрелкой 125"/>
          <p:cNvCxnSpPr/>
          <p:nvPr/>
        </p:nvCxnSpPr>
        <p:spPr>
          <a:xfrm>
            <a:off x="3214688" y="5000625"/>
            <a:ext cx="200025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rot="5400000" flipH="1" flipV="1">
            <a:off x="2786857" y="4499769"/>
            <a:ext cx="2571750" cy="158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5786438" y="5000625"/>
            <a:ext cx="200025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5400000" flipH="1" flipV="1">
            <a:off x="5358607" y="4499769"/>
            <a:ext cx="2571750" cy="158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95" name="Group 55"/>
          <p:cNvGrpSpPr>
            <a:grpSpLocks/>
          </p:cNvGrpSpPr>
          <p:nvPr/>
        </p:nvGrpSpPr>
        <p:grpSpPr bwMode="auto">
          <a:xfrm rot="10800000">
            <a:off x="3286125" y="3571875"/>
            <a:ext cx="1785938" cy="2103438"/>
            <a:chOff x="2248" y="1779"/>
            <a:chExt cx="1799" cy="2178"/>
          </a:xfrm>
        </p:grpSpPr>
        <p:sp>
          <p:nvSpPr>
            <p:cNvPr id="3148" name="Freeform 56"/>
            <p:cNvSpPr>
              <a:spLocks/>
            </p:cNvSpPr>
            <p:nvPr/>
          </p:nvSpPr>
          <p:spPr bwMode="auto">
            <a:xfrm flipV="1">
              <a:off x="2395" y="1779"/>
              <a:ext cx="1488" cy="1442"/>
            </a:xfrm>
            <a:custGeom>
              <a:avLst/>
              <a:gdLst>
                <a:gd name="T0" fmla="*/ 0 w 1488"/>
                <a:gd name="T1" fmla="*/ 0 h 1452"/>
                <a:gd name="T2" fmla="*/ 366 w 1488"/>
                <a:gd name="T3" fmla="*/ 1070 h 1452"/>
                <a:gd name="T4" fmla="*/ 744 w 1488"/>
                <a:gd name="T5" fmla="*/ 1422 h 1452"/>
                <a:gd name="T6" fmla="*/ 1116 w 1488"/>
                <a:gd name="T7" fmla="*/ 1070 h 1452"/>
                <a:gd name="T8" fmla="*/ 1488 w 1488"/>
                <a:gd name="T9" fmla="*/ 12 h 1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8"/>
                <a:gd name="T16" fmla="*/ 0 h 1452"/>
                <a:gd name="T17" fmla="*/ 1488 w 1488"/>
                <a:gd name="T18" fmla="*/ 1452 h 14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8" h="1452">
                  <a:moveTo>
                    <a:pt x="0" y="0"/>
                  </a:moveTo>
                  <a:cubicBezTo>
                    <a:pt x="121" y="425"/>
                    <a:pt x="242" y="850"/>
                    <a:pt x="366" y="1092"/>
                  </a:cubicBezTo>
                  <a:cubicBezTo>
                    <a:pt x="490" y="1334"/>
                    <a:pt x="619" y="1452"/>
                    <a:pt x="744" y="1452"/>
                  </a:cubicBezTo>
                  <a:cubicBezTo>
                    <a:pt x="869" y="1452"/>
                    <a:pt x="992" y="1332"/>
                    <a:pt x="1116" y="1092"/>
                  </a:cubicBezTo>
                  <a:cubicBezTo>
                    <a:pt x="1240" y="852"/>
                    <a:pt x="1364" y="432"/>
                    <a:pt x="1488" y="12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49" name="Freeform 57"/>
            <p:cNvSpPr>
              <a:spLocks/>
            </p:cNvSpPr>
            <p:nvPr/>
          </p:nvSpPr>
          <p:spPr bwMode="auto">
            <a:xfrm flipV="1">
              <a:off x="3867" y="3163"/>
              <a:ext cx="180" cy="792"/>
            </a:xfrm>
            <a:custGeom>
              <a:avLst/>
              <a:gdLst>
                <a:gd name="T0" fmla="*/ 0 w 375"/>
                <a:gd name="T1" fmla="*/ 154 h 1795"/>
                <a:gd name="T2" fmla="*/ 10 w 375"/>
                <a:gd name="T3" fmla="*/ 123 h 1795"/>
                <a:gd name="T4" fmla="*/ 18 w 375"/>
                <a:gd name="T5" fmla="*/ 91 h 1795"/>
                <a:gd name="T6" fmla="*/ 41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50" name="Freeform 58"/>
            <p:cNvSpPr>
              <a:spLocks/>
            </p:cNvSpPr>
            <p:nvPr/>
          </p:nvSpPr>
          <p:spPr bwMode="auto">
            <a:xfrm flipH="1" flipV="1">
              <a:off x="2248" y="3222"/>
              <a:ext cx="141" cy="735"/>
            </a:xfrm>
            <a:custGeom>
              <a:avLst/>
              <a:gdLst>
                <a:gd name="T0" fmla="*/ 0 w 375"/>
                <a:gd name="T1" fmla="*/ 123 h 1795"/>
                <a:gd name="T2" fmla="*/ 5 w 375"/>
                <a:gd name="T3" fmla="*/ 98 h 1795"/>
                <a:gd name="T4" fmla="*/ 9 w 375"/>
                <a:gd name="T5" fmla="*/ 73 h 1795"/>
                <a:gd name="T6" fmla="*/ 20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096" name="Group 55"/>
          <p:cNvGrpSpPr>
            <a:grpSpLocks/>
          </p:cNvGrpSpPr>
          <p:nvPr/>
        </p:nvGrpSpPr>
        <p:grpSpPr bwMode="auto">
          <a:xfrm rot="10800000">
            <a:off x="5857875" y="3643313"/>
            <a:ext cx="1785938" cy="2103437"/>
            <a:chOff x="2248" y="1779"/>
            <a:chExt cx="1799" cy="2178"/>
          </a:xfrm>
        </p:grpSpPr>
        <p:sp>
          <p:nvSpPr>
            <p:cNvPr id="3145" name="Freeform 56"/>
            <p:cNvSpPr>
              <a:spLocks/>
            </p:cNvSpPr>
            <p:nvPr/>
          </p:nvSpPr>
          <p:spPr bwMode="auto">
            <a:xfrm flipV="1">
              <a:off x="2395" y="1779"/>
              <a:ext cx="1488" cy="1442"/>
            </a:xfrm>
            <a:custGeom>
              <a:avLst/>
              <a:gdLst>
                <a:gd name="T0" fmla="*/ 0 w 1488"/>
                <a:gd name="T1" fmla="*/ 0 h 1452"/>
                <a:gd name="T2" fmla="*/ 366 w 1488"/>
                <a:gd name="T3" fmla="*/ 1070 h 1452"/>
                <a:gd name="T4" fmla="*/ 744 w 1488"/>
                <a:gd name="T5" fmla="*/ 1422 h 1452"/>
                <a:gd name="T6" fmla="*/ 1116 w 1488"/>
                <a:gd name="T7" fmla="*/ 1070 h 1452"/>
                <a:gd name="T8" fmla="*/ 1488 w 1488"/>
                <a:gd name="T9" fmla="*/ 12 h 1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8"/>
                <a:gd name="T16" fmla="*/ 0 h 1452"/>
                <a:gd name="T17" fmla="*/ 1488 w 1488"/>
                <a:gd name="T18" fmla="*/ 1452 h 14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8" h="1452">
                  <a:moveTo>
                    <a:pt x="0" y="0"/>
                  </a:moveTo>
                  <a:cubicBezTo>
                    <a:pt x="121" y="425"/>
                    <a:pt x="242" y="850"/>
                    <a:pt x="366" y="1092"/>
                  </a:cubicBezTo>
                  <a:cubicBezTo>
                    <a:pt x="490" y="1334"/>
                    <a:pt x="619" y="1452"/>
                    <a:pt x="744" y="1452"/>
                  </a:cubicBezTo>
                  <a:cubicBezTo>
                    <a:pt x="869" y="1452"/>
                    <a:pt x="992" y="1332"/>
                    <a:pt x="1116" y="1092"/>
                  </a:cubicBezTo>
                  <a:cubicBezTo>
                    <a:pt x="1240" y="852"/>
                    <a:pt x="1364" y="432"/>
                    <a:pt x="1488" y="12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46" name="Freeform 57"/>
            <p:cNvSpPr>
              <a:spLocks/>
            </p:cNvSpPr>
            <p:nvPr/>
          </p:nvSpPr>
          <p:spPr bwMode="auto">
            <a:xfrm flipV="1">
              <a:off x="3867" y="3163"/>
              <a:ext cx="180" cy="792"/>
            </a:xfrm>
            <a:custGeom>
              <a:avLst/>
              <a:gdLst>
                <a:gd name="T0" fmla="*/ 0 w 375"/>
                <a:gd name="T1" fmla="*/ 154 h 1795"/>
                <a:gd name="T2" fmla="*/ 10 w 375"/>
                <a:gd name="T3" fmla="*/ 123 h 1795"/>
                <a:gd name="T4" fmla="*/ 18 w 375"/>
                <a:gd name="T5" fmla="*/ 91 h 1795"/>
                <a:gd name="T6" fmla="*/ 41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47" name="Freeform 58"/>
            <p:cNvSpPr>
              <a:spLocks/>
            </p:cNvSpPr>
            <p:nvPr/>
          </p:nvSpPr>
          <p:spPr bwMode="auto">
            <a:xfrm flipH="1" flipV="1">
              <a:off x="2248" y="3222"/>
              <a:ext cx="141" cy="735"/>
            </a:xfrm>
            <a:custGeom>
              <a:avLst/>
              <a:gdLst>
                <a:gd name="T0" fmla="*/ 0 w 375"/>
                <a:gd name="T1" fmla="*/ 123 h 1795"/>
                <a:gd name="T2" fmla="*/ 5 w 375"/>
                <a:gd name="T3" fmla="*/ 98 h 1795"/>
                <a:gd name="T4" fmla="*/ 9 w 375"/>
                <a:gd name="T5" fmla="*/ 73 h 1795"/>
                <a:gd name="T6" fmla="*/ 20 w 375"/>
                <a:gd name="T7" fmla="*/ 0 h 1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1795"/>
                <a:gd name="T14" fmla="*/ 375 w 375"/>
                <a:gd name="T15" fmla="*/ 1795 h 1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3097" name="TextBox 170"/>
          <p:cNvSpPr txBox="1">
            <a:spLocks noChangeArrowheads="1"/>
          </p:cNvSpPr>
          <p:nvPr/>
        </p:nvSpPr>
        <p:spPr bwMode="auto">
          <a:xfrm>
            <a:off x="2286000" y="571500"/>
            <a:ext cx="607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Укажите множество решений неравенства</a:t>
            </a:r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1571625" y="3143250"/>
          <a:ext cx="285750" cy="338138"/>
        </p:xfrm>
        <a:graphic>
          <a:graphicData uri="http://schemas.openxmlformats.org/presentationml/2006/ole">
            <p:oleObj spid="_x0000_s3077" name="Формула" r:id="rId6" imgW="139680" imgH="164880" progId="Equation.3">
              <p:embed/>
            </p:oleObj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4143375" y="3214688"/>
          <a:ext cx="285750" cy="338137"/>
        </p:xfrm>
        <a:graphic>
          <a:graphicData uri="http://schemas.openxmlformats.org/presentationml/2006/ole">
            <p:oleObj spid="_x0000_s3078" name="Формула" r:id="rId7" imgW="139680" imgH="164880" progId="Equation.3">
              <p:embed/>
            </p:oleObj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6715125" y="3214688"/>
          <a:ext cx="285750" cy="338137"/>
        </p:xfrm>
        <a:graphic>
          <a:graphicData uri="http://schemas.openxmlformats.org/presentationml/2006/ole">
            <p:oleObj spid="_x0000_s3079" name="Формула" r:id="rId8" imgW="139680" imgH="164880" progId="Equation.3">
              <p:embed/>
            </p:oleObj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2357438" y="5000625"/>
          <a:ext cx="214312" cy="241300"/>
        </p:xfrm>
        <a:graphic>
          <a:graphicData uri="http://schemas.openxmlformats.org/presentationml/2006/ole">
            <p:oleObj spid="_x0000_s3080" name="Формула" r:id="rId9" imgW="126720" imgH="139680" progId="Equation.3">
              <p:embed/>
            </p:oleObj>
          </a:graphicData>
        </a:graphic>
      </p:graphicFrame>
      <p:graphicFrame>
        <p:nvGraphicFramePr>
          <p:cNvPr id="3081" name="Object 17"/>
          <p:cNvGraphicFramePr>
            <a:graphicFrameLocks noChangeAspect="1"/>
          </p:cNvGraphicFramePr>
          <p:nvPr/>
        </p:nvGraphicFramePr>
        <p:xfrm>
          <a:off x="4929188" y="5072063"/>
          <a:ext cx="214312" cy="241300"/>
        </p:xfrm>
        <a:graphic>
          <a:graphicData uri="http://schemas.openxmlformats.org/presentationml/2006/ole">
            <p:oleObj spid="_x0000_s3081" name="Формула" r:id="rId10" imgW="126720" imgH="139680" progId="Equation.3">
              <p:embed/>
            </p:oleObj>
          </a:graphicData>
        </a:graphic>
      </p:graphicFrame>
      <p:graphicFrame>
        <p:nvGraphicFramePr>
          <p:cNvPr id="3082" name="Object 19"/>
          <p:cNvGraphicFramePr>
            <a:graphicFrameLocks noChangeAspect="1"/>
          </p:cNvGraphicFramePr>
          <p:nvPr/>
        </p:nvGraphicFramePr>
        <p:xfrm>
          <a:off x="7500938" y="5000625"/>
          <a:ext cx="214312" cy="241300"/>
        </p:xfrm>
        <a:graphic>
          <a:graphicData uri="http://schemas.openxmlformats.org/presentationml/2006/ole">
            <p:oleObj spid="_x0000_s3082" name="Формула" r:id="rId11" imgW="126720" imgH="139680" progId="Equation.3">
              <p:embed/>
            </p:oleObj>
          </a:graphicData>
        </a:graphic>
      </p:graphicFrame>
      <p:sp>
        <p:nvSpPr>
          <p:cNvPr id="181" name="Блок-схема: узел 180"/>
          <p:cNvSpPr/>
          <p:nvPr/>
        </p:nvSpPr>
        <p:spPr>
          <a:xfrm>
            <a:off x="3571875" y="4929188"/>
            <a:ext cx="142875" cy="142875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Блок-схема: узел 181"/>
          <p:cNvSpPr/>
          <p:nvPr/>
        </p:nvSpPr>
        <p:spPr>
          <a:xfrm>
            <a:off x="4643438" y="4929188"/>
            <a:ext cx="142875" cy="142875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3" name="Блок-схема: узел 182"/>
          <p:cNvSpPr/>
          <p:nvPr/>
        </p:nvSpPr>
        <p:spPr>
          <a:xfrm>
            <a:off x="6143625" y="4929188"/>
            <a:ext cx="142875" cy="142875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" name="Блок-схема: узел 183"/>
          <p:cNvSpPr/>
          <p:nvPr/>
        </p:nvSpPr>
        <p:spPr>
          <a:xfrm>
            <a:off x="7215188" y="4929188"/>
            <a:ext cx="142875" cy="142875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02" name="TextBox 184"/>
          <p:cNvSpPr txBox="1">
            <a:spLocks noChangeArrowheads="1"/>
          </p:cNvSpPr>
          <p:nvPr/>
        </p:nvSpPr>
        <p:spPr bwMode="auto">
          <a:xfrm>
            <a:off x="6000750" y="50720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-3</a:t>
            </a:r>
          </a:p>
        </p:txBody>
      </p:sp>
      <p:sp>
        <p:nvSpPr>
          <p:cNvPr id="3103" name="TextBox 185"/>
          <p:cNvSpPr txBox="1">
            <a:spLocks noChangeArrowheads="1"/>
          </p:cNvSpPr>
          <p:nvPr/>
        </p:nvSpPr>
        <p:spPr bwMode="auto">
          <a:xfrm>
            <a:off x="3429000" y="50720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-3</a:t>
            </a:r>
          </a:p>
        </p:txBody>
      </p:sp>
      <p:sp>
        <p:nvSpPr>
          <p:cNvPr id="3104" name="TextBox 186"/>
          <p:cNvSpPr txBox="1">
            <a:spLocks noChangeArrowheads="1"/>
          </p:cNvSpPr>
          <p:nvPr/>
        </p:nvSpPr>
        <p:spPr bwMode="auto">
          <a:xfrm>
            <a:off x="7215188" y="5072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05" name="TextBox 187"/>
          <p:cNvSpPr txBox="1">
            <a:spLocks noChangeArrowheads="1"/>
          </p:cNvSpPr>
          <p:nvPr/>
        </p:nvSpPr>
        <p:spPr bwMode="auto">
          <a:xfrm>
            <a:off x="4572000" y="5000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238" name="Прямая соединительная линия 237"/>
          <p:cNvCxnSpPr>
            <a:stCxn id="181" idx="6"/>
          </p:cNvCxnSpPr>
          <p:nvPr/>
        </p:nvCxnSpPr>
        <p:spPr>
          <a:xfrm flipV="1">
            <a:off x="3714750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 flipV="1">
            <a:off x="3786188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 flipV="1">
            <a:off x="3929063" y="4857750"/>
            <a:ext cx="71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/>
          <p:nvPr/>
        </p:nvCxnSpPr>
        <p:spPr>
          <a:xfrm flipV="1">
            <a:off x="3857625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4000500" y="4857750"/>
            <a:ext cx="71438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/>
          <p:nvPr/>
        </p:nvCxnSpPr>
        <p:spPr>
          <a:xfrm flipV="1">
            <a:off x="3929063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 flipV="1">
            <a:off x="4071938" y="4857750"/>
            <a:ext cx="71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 flipV="1">
            <a:off x="4000500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 flipV="1">
            <a:off x="4143375" y="4857750"/>
            <a:ext cx="71438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/>
          <p:nvPr/>
        </p:nvCxnSpPr>
        <p:spPr>
          <a:xfrm flipV="1">
            <a:off x="4071938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 flipV="1">
            <a:off x="4214813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 flipV="1">
            <a:off x="4143375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/>
          <p:nvPr/>
        </p:nvCxnSpPr>
        <p:spPr>
          <a:xfrm flipV="1">
            <a:off x="4357688" y="4857750"/>
            <a:ext cx="71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/>
          <p:nvPr/>
        </p:nvCxnSpPr>
        <p:spPr>
          <a:xfrm flipV="1">
            <a:off x="4286250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/>
          <p:nvPr/>
        </p:nvCxnSpPr>
        <p:spPr>
          <a:xfrm flipV="1">
            <a:off x="4429125" y="4857750"/>
            <a:ext cx="71438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/>
          <p:nvPr/>
        </p:nvCxnSpPr>
        <p:spPr>
          <a:xfrm flipV="1">
            <a:off x="4357688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 flipV="1">
            <a:off x="4500563" y="4857750"/>
            <a:ext cx="71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/>
          <p:nvPr/>
        </p:nvCxnSpPr>
        <p:spPr>
          <a:xfrm flipV="1">
            <a:off x="4429125" y="4857750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/>
          <p:cNvCxnSpPr/>
          <p:nvPr/>
        </p:nvCxnSpPr>
        <p:spPr>
          <a:xfrm flipV="1">
            <a:off x="4572000" y="4857750"/>
            <a:ext cx="71438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/>
          <p:nvPr/>
        </p:nvCxnSpPr>
        <p:spPr>
          <a:xfrm flipV="1">
            <a:off x="4500563" y="4857750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/>
          <p:cNvCxnSpPr/>
          <p:nvPr/>
        </p:nvCxnSpPr>
        <p:spPr>
          <a:xfrm flipV="1">
            <a:off x="4643438" y="4929188"/>
            <a:ext cx="71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 rot="5400000" flipH="1" flipV="1">
            <a:off x="4536281" y="4893469"/>
            <a:ext cx="142875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/>
          <p:nvPr/>
        </p:nvCxnSpPr>
        <p:spPr>
          <a:xfrm rot="5400000" flipH="1" flipV="1">
            <a:off x="5786438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 rot="5400000" flipH="1" flipV="1">
            <a:off x="5857875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 rot="5400000" flipH="1" flipV="1">
            <a:off x="6000750" y="485775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 rot="5400000" flipH="1" flipV="1">
            <a:off x="6072188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 rot="5400000" flipH="1" flipV="1">
            <a:off x="5929313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 rot="5400000" flipH="1" flipV="1">
            <a:off x="6000750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 rot="5400000" flipH="1" flipV="1">
            <a:off x="7215188" y="485775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 rot="5400000" flipH="1" flipV="1">
            <a:off x="7286625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 rot="5400000" flipH="1" flipV="1">
            <a:off x="7358063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 rot="5400000" flipH="1" flipV="1">
            <a:off x="7429500" y="485775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 rot="5400000" flipH="1" flipV="1">
            <a:off x="7429500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 rot="5400000" flipH="1" flipV="1">
            <a:off x="7500938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rot="5400000" flipH="1" flipV="1">
            <a:off x="7572375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 rot="5400000" flipH="1" flipV="1">
            <a:off x="7643813" y="4857750"/>
            <a:ext cx="142875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>
            <a:spLocks noChangeArrowheads="1"/>
          </p:cNvSpPr>
          <p:nvPr/>
        </p:nvSpPr>
        <p:spPr bwMode="auto">
          <a:xfrm>
            <a:off x="446088" y="2143125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решений нет</a:t>
            </a:r>
          </a:p>
        </p:txBody>
      </p:sp>
      <p:sp>
        <p:nvSpPr>
          <p:cNvPr id="279" name="TextBox 278"/>
          <p:cNvSpPr txBox="1">
            <a:spLocks noChangeArrowheads="1"/>
          </p:cNvSpPr>
          <p:nvPr/>
        </p:nvSpPr>
        <p:spPr bwMode="auto">
          <a:xfrm>
            <a:off x="3321050" y="2143125"/>
            <a:ext cx="2430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80" name="Object 22"/>
          <p:cNvGraphicFramePr>
            <a:graphicFrameLocks noChangeAspect="1"/>
          </p:cNvGraphicFramePr>
          <p:nvPr/>
        </p:nvGraphicFramePr>
        <p:xfrm>
          <a:off x="4213225" y="2117725"/>
          <a:ext cx="1012825" cy="479425"/>
        </p:xfrm>
        <a:graphic>
          <a:graphicData uri="http://schemas.openxmlformats.org/presentationml/2006/ole">
            <p:oleObj spid="_x0000_s3083" name="Формула" r:id="rId12" imgW="520560" imgH="241200" progId="Equation.3">
              <p:embed/>
            </p:oleObj>
          </a:graphicData>
        </a:graphic>
      </p:graphicFrame>
      <p:sp>
        <p:nvSpPr>
          <p:cNvPr id="281" name="TextBox 280"/>
          <p:cNvSpPr txBox="1">
            <a:spLocks noChangeArrowheads="1"/>
          </p:cNvSpPr>
          <p:nvPr/>
        </p:nvSpPr>
        <p:spPr bwMode="auto">
          <a:xfrm>
            <a:off x="5929313" y="2143125"/>
            <a:ext cx="2500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282" name="Object 23"/>
          <p:cNvGraphicFramePr>
            <a:graphicFrameLocks noChangeAspect="1"/>
          </p:cNvGraphicFramePr>
          <p:nvPr/>
        </p:nvGraphicFramePr>
        <p:xfrm>
          <a:off x="6715125" y="2143125"/>
          <a:ext cx="2155825" cy="385763"/>
        </p:xfrm>
        <a:graphic>
          <a:graphicData uri="http://schemas.openxmlformats.org/presentationml/2006/ole">
            <p:oleObj spid="_x0000_s3084" name="Формула" r:id="rId13" imgW="1282680" imgH="2286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279" grpId="0"/>
      <p:bldP spid="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1357313" y="500063"/>
            <a:ext cx="6643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Сопоставьте между собой неравенства и их решения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57250" y="1500188"/>
          <a:ext cx="2332038" cy="455612"/>
        </p:xfrm>
        <a:graphic>
          <a:graphicData uri="http://schemas.openxmlformats.org/presentationml/2006/ole">
            <p:oleObj spid="_x0000_s4098" name="Формула" r:id="rId3" imgW="110484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357563" y="1500188"/>
          <a:ext cx="2447925" cy="479425"/>
        </p:xfrm>
        <a:graphic>
          <a:graphicData uri="http://schemas.openxmlformats.org/presentationml/2006/ole">
            <p:oleObj spid="_x0000_s4099" name="Формула" r:id="rId4" imgW="1231560" imgH="2412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072188" y="1500188"/>
          <a:ext cx="2262187" cy="436562"/>
        </p:xfrm>
        <a:graphic>
          <a:graphicData uri="http://schemas.openxmlformats.org/presentationml/2006/ole">
            <p:oleObj spid="_x0000_s4100" name="Формула" r:id="rId5" imgW="952200" imgH="215640" progId="Equation.3">
              <p:embed/>
            </p:oleObj>
          </a:graphicData>
        </a:graphic>
      </p:graphicFrame>
      <p:grpSp>
        <p:nvGrpSpPr>
          <p:cNvPr id="4105" name="Group 44"/>
          <p:cNvGrpSpPr>
            <a:grpSpLocks/>
          </p:cNvGrpSpPr>
          <p:nvPr/>
        </p:nvGrpSpPr>
        <p:grpSpPr bwMode="auto">
          <a:xfrm>
            <a:off x="1143000" y="2571750"/>
            <a:ext cx="1882775" cy="2571750"/>
            <a:chOff x="192" y="144"/>
            <a:chExt cx="2304" cy="4032"/>
          </a:xfrm>
        </p:grpSpPr>
        <p:sp>
          <p:nvSpPr>
            <p:cNvPr id="4193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6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7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03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4204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5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6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7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0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1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2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3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4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5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6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7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8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9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0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1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06" name="Group 44"/>
          <p:cNvGrpSpPr>
            <a:grpSpLocks/>
          </p:cNvGrpSpPr>
          <p:nvPr/>
        </p:nvGrpSpPr>
        <p:grpSpPr bwMode="auto">
          <a:xfrm>
            <a:off x="6143625" y="2643188"/>
            <a:ext cx="1882775" cy="2571750"/>
            <a:chOff x="192" y="144"/>
            <a:chExt cx="2304" cy="4032"/>
          </a:xfrm>
        </p:grpSpPr>
        <p:sp>
          <p:nvSpPr>
            <p:cNvPr id="4164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5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7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8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9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0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1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2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3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74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4175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6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7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8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9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0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1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2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3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4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5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6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7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8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9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0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1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2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69" name="Прямая со стрелкой 68"/>
          <p:cNvCxnSpPr/>
          <p:nvPr/>
        </p:nvCxnSpPr>
        <p:spPr>
          <a:xfrm rot="16200000" flipV="1">
            <a:off x="714375" y="3857625"/>
            <a:ext cx="25717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5715794" y="3928269"/>
            <a:ext cx="25717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143000" y="3429000"/>
            <a:ext cx="1928813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6143625" y="3429000"/>
            <a:ext cx="1928813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Freeform 15"/>
          <p:cNvSpPr>
            <a:spLocks/>
          </p:cNvSpPr>
          <p:nvPr/>
        </p:nvSpPr>
        <p:spPr bwMode="auto">
          <a:xfrm>
            <a:off x="6357938" y="3000375"/>
            <a:ext cx="1357312" cy="2071688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12" name="Freeform 15"/>
          <p:cNvSpPr>
            <a:spLocks/>
          </p:cNvSpPr>
          <p:nvPr/>
        </p:nvSpPr>
        <p:spPr bwMode="auto">
          <a:xfrm>
            <a:off x="1285875" y="2928938"/>
            <a:ext cx="1357313" cy="2071687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13" name="TextBox 97"/>
          <p:cNvSpPr txBox="1">
            <a:spLocks noChangeArrowheads="1"/>
          </p:cNvSpPr>
          <p:nvPr/>
        </p:nvSpPr>
        <p:spPr bwMode="auto">
          <a:xfrm>
            <a:off x="6143625" y="350043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4114" name="TextBox 98"/>
          <p:cNvSpPr txBox="1">
            <a:spLocks noChangeArrowheads="1"/>
          </p:cNvSpPr>
          <p:nvPr/>
        </p:nvSpPr>
        <p:spPr bwMode="auto">
          <a:xfrm>
            <a:off x="1500188" y="342900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4115" name="TextBox 99"/>
          <p:cNvSpPr txBox="1">
            <a:spLocks noChangeArrowheads="1"/>
          </p:cNvSpPr>
          <p:nvPr/>
        </p:nvSpPr>
        <p:spPr bwMode="auto">
          <a:xfrm>
            <a:off x="2428875" y="342900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16" name="TextBox 100"/>
          <p:cNvSpPr txBox="1">
            <a:spLocks noChangeArrowheads="1"/>
          </p:cNvSpPr>
          <p:nvPr/>
        </p:nvSpPr>
        <p:spPr bwMode="auto">
          <a:xfrm>
            <a:off x="7500938" y="3429000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" name="Блок-схема: узел 101"/>
          <p:cNvSpPr/>
          <p:nvPr/>
        </p:nvSpPr>
        <p:spPr>
          <a:xfrm>
            <a:off x="1500188" y="33575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Блок-схема: узел 102"/>
          <p:cNvSpPr/>
          <p:nvPr/>
        </p:nvSpPr>
        <p:spPr>
          <a:xfrm>
            <a:off x="2286000" y="33575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Блок-схема: узел 103"/>
          <p:cNvSpPr/>
          <p:nvPr/>
        </p:nvSpPr>
        <p:spPr>
          <a:xfrm>
            <a:off x="6572250" y="33575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Блок-схема: узел 108"/>
          <p:cNvSpPr/>
          <p:nvPr/>
        </p:nvSpPr>
        <p:spPr>
          <a:xfrm>
            <a:off x="7358063" y="3357563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 rot="5400000" flipH="1" flipV="1">
            <a:off x="1502569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 flipH="1" flipV="1">
            <a:off x="1145381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 flipH="1" flipV="1">
            <a:off x="1288256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 flipH="1" flipV="1">
            <a:off x="1216819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 flipH="1" flipV="1">
            <a:off x="1431131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 flipH="1" flipV="1">
            <a:off x="1359694" y="3283744"/>
            <a:ext cx="138113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03" idx="6"/>
          </p:cNvCxnSpPr>
          <p:nvPr/>
        </p:nvCxnSpPr>
        <p:spPr>
          <a:xfrm flipV="1">
            <a:off x="2428875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2500313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571750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2714625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2643188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2786063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104" idx="6"/>
          </p:cNvCxnSpPr>
          <p:nvPr/>
        </p:nvCxnSpPr>
        <p:spPr>
          <a:xfrm flipV="1">
            <a:off x="6715125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6786563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6858000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6858000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V="1">
            <a:off x="6929438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6929438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flipV="1">
            <a:off x="7072313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7000875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7215188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V="1">
            <a:off x="7143750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7358063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7286625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5" name="TextBox 139"/>
          <p:cNvSpPr txBox="1">
            <a:spLocks noChangeArrowheads="1"/>
          </p:cNvSpPr>
          <p:nvPr/>
        </p:nvSpPr>
        <p:spPr bwMode="auto">
          <a:xfrm>
            <a:off x="7858125" y="30718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146" name="TextBox 140"/>
          <p:cNvSpPr txBox="1">
            <a:spLocks noChangeArrowheads="1"/>
          </p:cNvSpPr>
          <p:nvPr/>
        </p:nvSpPr>
        <p:spPr bwMode="auto">
          <a:xfrm>
            <a:off x="2714625" y="3500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147" name="TextBox 141"/>
          <p:cNvSpPr txBox="1">
            <a:spLocks noChangeArrowheads="1"/>
          </p:cNvSpPr>
          <p:nvPr/>
        </p:nvSpPr>
        <p:spPr bwMode="auto">
          <a:xfrm>
            <a:off x="2143125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148" name="TextBox 142"/>
          <p:cNvSpPr txBox="1">
            <a:spLocks noChangeArrowheads="1"/>
          </p:cNvSpPr>
          <p:nvPr/>
        </p:nvSpPr>
        <p:spPr bwMode="auto">
          <a:xfrm>
            <a:off x="7143750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149" name="TextBox 147"/>
          <p:cNvSpPr txBox="1">
            <a:spLocks noChangeArrowheads="1"/>
          </p:cNvSpPr>
          <p:nvPr/>
        </p:nvSpPr>
        <p:spPr bwMode="auto">
          <a:xfrm>
            <a:off x="5500688" y="3286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150" name="TextBox 148"/>
          <p:cNvSpPr txBox="1">
            <a:spLocks noChangeArrowheads="1"/>
          </p:cNvSpPr>
          <p:nvPr/>
        </p:nvSpPr>
        <p:spPr bwMode="auto">
          <a:xfrm>
            <a:off x="4000500" y="3643313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4151" name="TextBox 149"/>
          <p:cNvSpPr txBox="1">
            <a:spLocks noChangeArrowheads="1"/>
          </p:cNvSpPr>
          <p:nvPr/>
        </p:nvSpPr>
        <p:spPr bwMode="auto">
          <a:xfrm>
            <a:off x="4643438" y="364331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2</a:t>
            </a:r>
          </a:p>
        </p:txBody>
      </p:sp>
      <p:sp>
        <p:nvSpPr>
          <p:cNvPr id="158" name="Дуга 157"/>
          <p:cNvSpPr/>
          <p:nvPr/>
        </p:nvSpPr>
        <p:spPr>
          <a:xfrm rot="10800000">
            <a:off x="4929188" y="3429000"/>
            <a:ext cx="785812" cy="500063"/>
          </a:xfrm>
          <a:prstGeom prst="arc">
            <a:avLst>
              <a:gd name="adj1" fmla="val 10625059"/>
              <a:gd name="adj2" fmla="val 213442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9" name="Дуга 158"/>
          <p:cNvSpPr/>
          <p:nvPr/>
        </p:nvSpPr>
        <p:spPr>
          <a:xfrm rot="10800000">
            <a:off x="3429000" y="3500438"/>
            <a:ext cx="571500" cy="428625"/>
          </a:xfrm>
          <a:prstGeom prst="arc">
            <a:avLst>
              <a:gd name="adj1" fmla="val 10787940"/>
              <a:gd name="adj2" fmla="val 74669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54" name="Группа 127"/>
          <p:cNvGrpSpPr>
            <a:grpSpLocks/>
          </p:cNvGrpSpPr>
          <p:nvPr/>
        </p:nvGrpSpPr>
        <p:grpSpPr bwMode="auto">
          <a:xfrm>
            <a:off x="3429000" y="3357563"/>
            <a:ext cx="2357438" cy="584200"/>
            <a:chOff x="3357554" y="2071678"/>
            <a:chExt cx="2357454" cy="583646"/>
          </a:xfrm>
        </p:grpSpPr>
        <p:cxnSp>
          <p:nvCxnSpPr>
            <p:cNvPr id="145" name="Прямая со стрелкой 144"/>
            <p:cNvCxnSpPr/>
            <p:nvPr/>
          </p:nvCxnSpPr>
          <p:spPr>
            <a:xfrm>
              <a:off x="3357554" y="2357157"/>
              <a:ext cx="2357454" cy="15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Блок-схема: узел 153"/>
            <p:cNvSpPr/>
            <p:nvPr/>
          </p:nvSpPr>
          <p:spPr>
            <a:xfrm>
              <a:off x="3857620" y="2285787"/>
              <a:ext cx="142876" cy="142740"/>
            </a:xfrm>
            <a:prstGeom prst="flowChartConnector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5" name="Блок-схема: узел 154"/>
            <p:cNvSpPr/>
            <p:nvPr/>
          </p:nvSpPr>
          <p:spPr>
            <a:xfrm>
              <a:off x="4786314" y="2285787"/>
              <a:ext cx="142876" cy="142740"/>
            </a:xfrm>
            <a:prstGeom prst="flowChartConnector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0" name="Дуга 159"/>
            <p:cNvSpPr/>
            <p:nvPr/>
          </p:nvSpPr>
          <p:spPr>
            <a:xfrm>
              <a:off x="3929058" y="2071678"/>
              <a:ext cx="1000132" cy="431391"/>
            </a:xfrm>
            <a:prstGeom prst="arc">
              <a:avLst>
                <a:gd name="adj1" fmla="val 10673632"/>
                <a:gd name="adj2" fmla="val 270192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62" name="TextBox 160"/>
            <p:cNvSpPr txBox="1">
              <a:spLocks noChangeArrowheads="1"/>
            </p:cNvSpPr>
            <p:nvPr/>
          </p:nvSpPr>
          <p:spPr bwMode="auto">
            <a:xfrm>
              <a:off x="3428992" y="228599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</a:t>
              </a:r>
            </a:p>
          </p:txBody>
        </p:sp>
        <p:sp>
          <p:nvSpPr>
            <p:cNvPr id="4163" name="TextBox 161"/>
            <p:cNvSpPr txBox="1">
              <a:spLocks noChangeArrowheads="1"/>
            </p:cNvSpPr>
            <p:nvPr/>
          </p:nvSpPr>
          <p:spPr bwMode="auto">
            <a:xfrm>
              <a:off x="5143504" y="228599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sp>
        <p:nvSpPr>
          <p:cNvPr id="4155" name="TextBox 162"/>
          <p:cNvSpPr txBox="1">
            <a:spLocks noChangeArrowheads="1"/>
          </p:cNvSpPr>
          <p:nvPr/>
        </p:nvSpPr>
        <p:spPr bwMode="auto">
          <a:xfrm>
            <a:off x="4357688" y="3286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+</a:t>
            </a:r>
          </a:p>
        </p:txBody>
      </p:sp>
      <p:graphicFrame>
        <p:nvGraphicFramePr>
          <p:cNvPr id="164" name="Object 5"/>
          <p:cNvGraphicFramePr>
            <a:graphicFrameLocks noChangeAspect="1"/>
          </p:cNvGraphicFramePr>
          <p:nvPr/>
        </p:nvGraphicFramePr>
        <p:xfrm>
          <a:off x="6862763" y="5630863"/>
          <a:ext cx="990600" cy="482600"/>
        </p:xfrm>
        <a:graphic>
          <a:graphicData uri="http://schemas.openxmlformats.org/presentationml/2006/ole">
            <p:oleObj spid="_x0000_s4101" name="Формула" r:id="rId6" imgW="469800" imgH="228600" progId="Equation.3">
              <p:embed/>
            </p:oleObj>
          </a:graphicData>
        </a:graphic>
      </p:graphicFrame>
      <p:graphicFrame>
        <p:nvGraphicFramePr>
          <p:cNvPr id="165" name="Object 6"/>
          <p:cNvGraphicFramePr>
            <a:graphicFrameLocks noChangeAspect="1"/>
          </p:cNvGraphicFramePr>
          <p:nvPr/>
        </p:nvGraphicFramePr>
        <p:xfrm>
          <a:off x="3214688" y="5572125"/>
          <a:ext cx="2846387" cy="503238"/>
        </p:xfrm>
        <a:graphic>
          <a:graphicData uri="http://schemas.openxmlformats.org/presentationml/2006/ole">
            <p:oleObj spid="_x0000_s4102" name="Формула" r:id="rId7" imgW="1295280" imgH="228600" progId="Equation.3">
              <p:embed/>
            </p:oleObj>
          </a:graphicData>
        </a:graphic>
      </p:graphicFrame>
      <p:graphicFrame>
        <p:nvGraphicFramePr>
          <p:cNvPr id="166" name="Object 7"/>
          <p:cNvGraphicFramePr>
            <a:graphicFrameLocks noChangeAspect="1"/>
          </p:cNvGraphicFramePr>
          <p:nvPr/>
        </p:nvGraphicFramePr>
        <p:xfrm>
          <a:off x="428625" y="5572125"/>
          <a:ext cx="2547938" cy="454025"/>
        </p:xfrm>
        <a:graphic>
          <a:graphicData uri="http://schemas.openxmlformats.org/presentationml/2006/ole">
            <p:oleObj spid="_x0000_s4103" name="Формула" r:id="rId8" imgW="1282680" imgH="228600" progId="Equation.3">
              <p:embed/>
            </p:oleObj>
          </a:graphicData>
        </a:graphic>
      </p:graphicFrame>
      <p:cxnSp>
        <p:nvCxnSpPr>
          <p:cNvPr id="125" name="Прямая соединительная линия 124"/>
          <p:cNvCxnSpPr/>
          <p:nvPr/>
        </p:nvCxnSpPr>
        <p:spPr>
          <a:xfrm flipV="1">
            <a:off x="2928938" y="3286125"/>
            <a:ext cx="71437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2857500" y="3286125"/>
            <a:ext cx="71438" cy="142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14500" y="357188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Оцените решение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071563" y="1143000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28625" y="928688"/>
          <a:ext cx="3500438" cy="5240337"/>
        </p:xfrm>
        <a:graphic>
          <a:graphicData uri="http://schemas.openxmlformats.org/presentationml/2006/ole">
            <p:oleObj spid="_x0000_s5122" name="Формула" r:id="rId3" imgW="1511280" imgH="2374560" progId="Equation.3">
              <p:embed/>
            </p:oleObj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14625" y="4071938"/>
            <a:ext cx="3000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Вычислительная ошибка!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43375" y="5929313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балла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7188" y="4429125"/>
            <a:ext cx="2022475" cy="31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низ 49"/>
          <p:cNvSpPr/>
          <p:nvPr/>
        </p:nvSpPr>
        <p:spPr>
          <a:xfrm flipH="1">
            <a:off x="6786563" y="2286000"/>
            <a:ext cx="500062" cy="1357313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357938" y="1785938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Запомни!</a:t>
            </a:r>
          </a:p>
        </p:txBody>
      </p:sp>
      <p:sp>
        <p:nvSpPr>
          <p:cNvPr id="55" name="Блок-схема: альтернативный процесс 54"/>
          <p:cNvSpPr/>
          <p:nvPr/>
        </p:nvSpPr>
        <p:spPr>
          <a:xfrm>
            <a:off x="5857875" y="3929063"/>
            <a:ext cx="2857500" cy="178593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делении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отрицательных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 получается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положительное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50" grpId="0" animBg="1"/>
      <p:bldP spid="52" grpId="0"/>
      <p:bldP spid="5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536</Words>
  <Application>Microsoft Office PowerPoint</Application>
  <PresentationFormat>Экран (4:3)</PresentationFormat>
  <Paragraphs>104</Paragraphs>
  <Slides>15</Slides>
  <Notes>0</Notes>
  <HiddenSlides>2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re</cp:lastModifiedBy>
  <cp:revision>168</cp:revision>
  <dcterms:created xsi:type="dcterms:W3CDTF">2014-01-26T11:42:36Z</dcterms:created>
  <dcterms:modified xsi:type="dcterms:W3CDTF">2014-03-19T13:39:38Z</dcterms:modified>
</cp:coreProperties>
</file>