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71" r:id="rId3"/>
    <p:sldId id="290" r:id="rId4"/>
    <p:sldId id="264" r:id="rId5"/>
    <p:sldId id="292" r:id="rId6"/>
    <p:sldId id="313" r:id="rId7"/>
    <p:sldId id="303" r:id="rId8"/>
    <p:sldId id="300" r:id="rId9"/>
    <p:sldId id="307" r:id="rId10"/>
    <p:sldId id="309" r:id="rId11"/>
    <p:sldId id="305" r:id="rId12"/>
    <p:sldId id="285" r:id="rId13"/>
    <p:sldId id="287" r:id="rId14"/>
    <p:sldId id="270" r:id="rId15"/>
    <p:sldId id="269" r:id="rId16"/>
    <p:sldId id="311" r:id="rId17"/>
    <p:sldId id="273" r:id="rId18"/>
    <p:sldId id="278" r:id="rId19"/>
    <p:sldId id="279" r:id="rId20"/>
    <p:sldId id="274" r:id="rId21"/>
    <p:sldId id="272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  <a:srgbClr val="66FF33"/>
    <a:srgbClr val="33CC33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41D7272-817A-4972-9DEC-1143FB86D8F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FF79118-BE85-4E0C-B109-22CF355A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3138"/>
          </a:xfrm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 загадки подключены триггеры.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76600" y="1052513"/>
            <a:ext cx="2133600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bat-Bold" pitchFamily="2" charset="0"/>
              </a:defRPr>
            </a:lvl1pPr>
          </a:lstStyle>
          <a:p>
            <a:pPr>
              <a:defRPr/>
            </a:pPr>
            <a:fld id="{21E8D46E-3AAC-4166-891A-3E21B1CFFFE1}" type="datetimeFigureOut">
              <a:rPr lang="ru-RU"/>
              <a:pPr>
                <a:defRPr/>
              </a:pPr>
              <a:t>15.03.2014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F7C2-2D64-4FBA-A923-690BD51D7C4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574D-FF17-4880-8C93-38D3B9473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7409-2A46-4C5B-A948-4790726BBCD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0AE3-9FCA-483E-BF8B-CACF8F77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2219-04A4-477F-9299-D1B074EF195B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F889-D25C-4684-A013-44DD54D0F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1472-3C3B-44AE-89BA-CA672CAC53CD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10BB-2CA0-4415-9FB3-3EDCBD40F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7C42-DCC4-475A-B5A6-C355793F2DF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7AED-3E24-43D2-A051-D4AE0D2C1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1CB2-F92C-43F8-B43E-FCB96118758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BF07-1B45-47FB-85BB-CA8710EB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60FF-28A3-469E-8E55-8CB1B1B8D6AF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77E1-C2A3-4DBA-A894-FD6D20D2F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1173-803F-4643-B523-9469C28ADD29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2DBD-0F8F-41C5-816B-0D9359EEA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l Reaver\Desktop\Новая папка\создание шаблонов\6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0D9E75-9DFC-42DB-8634-6266C8DA7C5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5D3F9-A53A-4CAC-B4BD-C5B107705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вал 8">
            <a:hlinkClick r:id="" action="ppaction://hlinkshowjump?jump=nextslide"/>
          </p:cNvPr>
          <p:cNvSpPr/>
          <p:nvPr userDrawn="1"/>
        </p:nvSpPr>
        <p:spPr>
          <a:xfrm>
            <a:off x="7812360" y="5517232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>
            <a:hlinkClick r:id="" action="ppaction://hlinkshowjump?jump=firstslide"/>
          </p:cNvPr>
          <p:cNvSpPr/>
          <p:nvPr userDrawn="1"/>
        </p:nvSpPr>
        <p:spPr>
          <a:xfrm>
            <a:off x="611560" y="5157192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Овал 19">
            <a:hlinkClick r:id="" action="ppaction://hlinkshowjump?jump=lastslide"/>
          </p:cNvPr>
          <p:cNvSpPr/>
          <p:nvPr userDrawn="1"/>
        </p:nvSpPr>
        <p:spPr>
          <a:xfrm>
            <a:off x="1043608" y="558924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prstMaterial="matte">
            <a:bevelT/>
            <a:bevelB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700" r:id="rId3"/>
    <p:sldLayoutId id="2147483692" r:id="rId4"/>
    <p:sldLayoutId id="2147483693" r:id="rId5"/>
    <p:sldLayoutId id="2147483694" r:id="rId6"/>
    <p:sldLayoutId id="2147483701" r:id="rId7"/>
    <p:sldLayoutId id="2147483695" r:id="rId8"/>
    <p:sldLayoutId id="2147483696" r:id="rId9"/>
    <p:sldLayoutId id="2147483697" r:id="rId10"/>
    <p:sldLayoutId id="2147483698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bat-Bold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bat-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Arbat-Bold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bg1"/>
          </a:solidFill>
          <a:latin typeface="Arbat-Bold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bg1"/>
          </a:solidFill>
          <a:latin typeface="Arbat-Bold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bat-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олнечко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196975"/>
            <a:ext cx="434498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alley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988840"/>
            <a:ext cx="5533920" cy="4150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504056"/>
          </a:xfrm>
        </p:spPr>
        <p:txBody>
          <a:bodyPr/>
          <a:lstStyle/>
          <a:p>
            <a:r>
              <a:rPr lang="ru-RU" sz="25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Дорога с рядами деревьев по сторонам</a:t>
            </a:r>
            <a:endParaRPr lang="ru-RU" sz="25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864096"/>
          </a:xfrm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ЕЯ</a:t>
            </a:r>
            <a:endParaRPr lang="en-GB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22720" y="816567"/>
            <a:ext cx="8033760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6000" b="1" dirty="0">
                <a:solidFill>
                  <a:schemeClr val="bg1"/>
                </a:solidFill>
              </a:rPr>
              <a:t>КЛА</a:t>
            </a:r>
            <a:r>
              <a:rPr lang="ru-RU" sz="6000" b="1" dirty="0">
                <a:solidFill>
                  <a:srgbClr val="FF0000"/>
                </a:solidFill>
              </a:rPr>
              <a:t>СС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51206" name="Picture 6" descr="klass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916832"/>
            <a:ext cx="5500800" cy="3917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92150"/>
            <a:ext cx="7416800" cy="1069975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>
                <a:latin typeface="Arial" charset="0"/>
              </a:rPr>
              <a:t>Игра на льду на коньках в небольшой мяч или шайбу</a:t>
            </a:r>
            <a:r>
              <a:rPr lang="ru-RU" sz="4300" smtClean="0"/>
              <a:t> 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411413" y="1916113"/>
            <a:ext cx="38163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  хоккей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2643188" y="4429125"/>
            <a:ext cx="497681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 cap="sq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5" name="Picture 4" descr="j02321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068638"/>
            <a:ext cx="2179637" cy="2997200"/>
          </a:xfrm>
          <a:prstGeom prst="rect">
            <a:avLst/>
          </a:prstGeom>
          <a:solidFill>
            <a:srgbClr val="DEF6FA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 descr="j03187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068638"/>
            <a:ext cx="241141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92150"/>
            <a:ext cx="7316788" cy="649288"/>
          </a:xfrm>
        </p:spPr>
        <p:txBody>
          <a:bodyPr lIns="0" rIns="0" bIns="0" anchor="b"/>
          <a:lstStyle/>
          <a:p>
            <a:pPr eaLnBrk="1" hangingPunct="1"/>
            <a:r>
              <a:rPr lang="ru-RU" sz="3800" b="1" smtClean="0">
                <a:latin typeface="Arial" charset="0"/>
              </a:rPr>
              <a:t>Результат сложения</a:t>
            </a:r>
            <a:r>
              <a:rPr lang="ru-RU" sz="4600" b="1" smtClean="0"/>
              <a:t> 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627313" y="1484313"/>
            <a:ext cx="33845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  сумма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643188" y="4429125"/>
            <a:ext cx="4976812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 cap="sq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9912" y="2682870"/>
            <a:ext cx="300039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Schoolbook"/>
                <a:cs typeface="+mn-cs"/>
              </a:rPr>
              <a:t>5 +1 = 6</a:t>
            </a:r>
          </a:p>
        </p:txBody>
      </p:sp>
      <p:pic>
        <p:nvPicPr>
          <p:cNvPr id="8" name="Picture 3" descr="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37512">
            <a:off x="1006475" y="3378200"/>
            <a:ext cx="9318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к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06031">
            <a:off x="1961357" y="3518694"/>
            <a:ext cx="10985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к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4786313"/>
            <a:ext cx="1770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390716">
            <a:off x="2700338" y="3860800"/>
            <a:ext cx="16192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к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4652963"/>
            <a:ext cx="144303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к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37512">
            <a:off x="6659563" y="3357563"/>
            <a:ext cx="122396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nimBg="1"/>
      <p:bldP spid="163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63401044_school1013.jpg"/>
          <p:cNvPicPr>
            <a:picLocks noGrp="1" noChangeAspect="1"/>
          </p:cNvPicPr>
          <p:nvPr>
            <p:ph type="body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088" y="1484313"/>
            <a:ext cx="3313112" cy="3673475"/>
          </a:xfrm>
          <a:solidFill>
            <a:schemeClr val="bg1"/>
          </a:solidFill>
        </p:spPr>
      </p:pic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2555875" y="2924175"/>
            <a:ext cx="5832475" cy="29527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48038" y="3500438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/>
              <a:t>Каким образом  мы на слух определяем написание удвоенных согласных?</a:t>
            </a:r>
            <a:endParaRPr lang="ru-RU" sz="2800" b="1" i="1">
              <a:solidFill>
                <a:srgbClr val="FF0000"/>
              </a:solidFill>
            </a:endParaRPr>
          </a:p>
        </p:txBody>
      </p:sp>
      <p:sp>
        <p:nvSpPr>
          <p:cNvPr id="60429" name="Rectangle 13"/>
          <p:cNvSpPr>
            <a:spLocks noGrp="1"/>
          </p:cNvSpPr>
          <p:nvPr>
            <p:ph type="title" idx="4294967295"/>
          </p:nvPr>
        </p:nvSpPr>
        <p:spPr>
          <a:xfrm>
            <a:off x="5076825" y="1341438"/>
            <a:ext cx="2305050" cy="1727200"/>
          </a:xfrm>
        </p:spPr>
        <p:txBody>
          <a:bodyPr/>
          <a:lstStyle/>
          <a:p>
            <a:r>
              <a:rPr lang="ru-RU" sz="960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22288" y="685800"/>
            <a:ext cx="8034337" cy="1030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3200" b="1" i="1">
                <a:solidFill>
                  <a:schemeClr val="bg1"/>
                </a:solidFill>
              </a:rPr>
              <a:t>При переносе</a:t>
            </a:r>
            <a:r>
              <a:rPr lang="ru-RU" sz="3200" b="1" i="1">
                <a:solidFill>
                  <a:schemeClr val="bg1"/>
                </a:solidFill>
              </a:rPr>
              <a:t> </a:t>
            </a:r>
            <a:r>
              <a:rPr lang="en-GB" sz="3200" b="1" i="1">
                <a:solidFill>
                  <a:schemeClr val="bg1"/>
                </a:solidFill>
              </a:rPr>
              <a:t>двойные согласные</a:t>
            </a:r>
            <a:endParaRPr lang="ru-RU" sz="3200" b="1" i="1">
              <a:solidFill>
                <a:schemeClr val="bg1"/>
              </a:solidFill>
            </a:endParaRPr>
          </a:p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40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</a:rPr>
              <a:t>РАЗДЕЛЯЙ</a:t>
            </a:r>
            <a:r>
              <a:rPr lang="ru-RU" sz="4000" i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en-GB" sz="40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187450" y="1989138"/>
            <a:ext cx="2411413" cy="1828800"/>
          </a:xfrm>
          <a:prstGeom prst="roundRect">
            <a:avLst>
              <a:gd name="adj" fmla="val 74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latin typeface="Times New Roman" pitchFamily="18" charset="0"/>
              </a:rPr>
              <a:t>КА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С –</a:t>
            </a:r>
          </a:p>
          <a:p>
            <a:pPr algn="ctr" defTabSz="828675" eaLnBrk="0" hangingPunct="0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4000" b="1">
                <a:latin typeface="Times New Roman" pitchFamily="18" charset="0"/>
              </a:rPr>
              <a:t>А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187450" y="4076700"/>
            <a:ext cx="2425700" cy="1804988"/>
          </a:xfrm>
          <a:prstGeom prst="roundRect">
            <a:avLst>
              <a:gd name="adj" fmla="val 79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latin typeface="Times New Roman" pitchFamily="18" charset="0"/>
              </a:rPr>
              <a:t>ТЕ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Н –</a:t>
            </a:r>
          </a:p>
          <a:p>
            <a:pPr algn="ctr" defTabSz="828675" eaLnBrk="0" hangingPunct="0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ru-RU" sz="4000" b="1">
                <a:latin typeface="Times New Roman" pitchFamily="18" charset="0"/>
              </a:rPr>
              <a:t>ИС</a:t>
            </a: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3851275" y="1989138"/>
            <a:ext cx="4435475" cy="1844675"/>
          </a:xfrm>
          <a:prstGeom prst="roundRect">
            <a:avLst>
              <a:gd name="adj" fmla="val 74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latin typeface="Times New Roman" pitchFamily="18" charset="0"/>
              </a:rPr>
              <a:t>ЦЕ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ru-RU" sz="4000" b="1"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–</a:t>
            </a:r>
          </a:p>
          <a:p>
            <a:pPr algn="ctr" defTabSz="828675" eaLnBrk="0" hangingPunct="0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ru-RU" sz="4000" b="1">
                <a:latin typeface="Times New Roman" pitchFamily="18" charset="0"/>
              </a:rPr>
              <a:t>ЫЙ ПОДАРОК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3851275" y="4076700"/>
            <a:ext cx="4449763" cy="1819275"/>
          </a:xfrm>
          <a:prstGeom prst="roundRect">
            <a:avLst>
              <a:gd name="adj" fmla="val 79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latin typeface="Times New Roman" pitchFamily="18" charset="0"/>
              </a:rPr>
              <a:t>РУ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С –</a:t>
            </a:r>
          </a:p>
          <a:p>
            <a:pPr algn="ctr" defTabSz="828675" eaLnBrk="0" hangingPunct="0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4000" b="1">
                <a:latin typeface="Times New Roman" pitchFamily="18" charset="0"/>
              </a:rPr>
              <a:t>КИЙ ЯЗЫК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8" grpId="0" animBg="1"/>
      <p:bldP spid="57349" grpId="0" animBg="1"/>
      <p:bldP spid="573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ПРОИСХОЖДЕНИЕ СЛОВ.</a:t>
            </a: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endParaRPr lang="ru-RU" sz="4000" dirty="0" smtClean="0">
              <a:solidFill>
                <a:schemeClr val="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1"/>
            <a:ext cx="7560840" cy="39890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ФРАНЦУЗСКОЕ        РУССКОЕ</a:t>
            </a:r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eaLnBrk="1" hangingPunct="1">
              <a:buFontTx/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CLASSE                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     КЛАСС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PROFESSION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                  ПРОФЕССИЯ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GRUPPE</a:t>
            </a:r>
            <a:r>
              <a:rPr lang="ru-RU" sz="300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2288" y="625475"/>
            <a:ext cx="80343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 defTabSz="828675" eaLnBrk="0" hangingPunct="0"/>
            <a:r>
              <a:rPr lang="ru-RU" sz="3200" b="1" i="1">
                <a:solidFill>
                  <a:srgbClr val="FFFF00"/>
                </a:solidFill>
              </a:rPr>
              <a:t>Н</a:t>
            </a:r>
            <a:r>
              <a:rPr lang="en-GB" sz="3200" b="1" i="1">
                <a:solidFill>
                  <a:srgbClr val="FFFF00"/>
                </a:solidFill>
              </a:rPr>
              <a:t>апишите слова отгадки, </a:t>
            </a:r>
            <a:r>
              <a:rPr lang="ru-RU" sz="3200" b="1" i="1">
                <a:solidFill>
                  <a:srgbClr val="FFFF00"/>
                </a:solidFill>
              </a:rPr>
              <a:t>    </a:t>
            </a:r>
            <a:r>
              <a:rPr lang="en-GB" sz="3200" b="1" i="1">
                <a:solidFill>
                  <a:srgbClr val="FFFF00"/>
                </a:solidFill>
              </a:rPr>
              <a:t>разделяя их для переноса</a:t>
            </a:r>
            <a:r>
              <a:rPr lang="en-GB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560" y="1913714"/>
            <a:ext cx="3292103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defTabSz="828675" eaLnBrk="0" hangingPunct="0"/>
            <a:r>
              <a:rPr lang="ru-RU" sz="2200" b="1" dirty="0">
                <a:solidFill>
                  <a:schemeClr val="bg1"/>
                </a:solidFill>
              </a:rPr>
              <a:t>Ш</a:t>
            </a:r>
            <a:r>
              <a:rPr lang="en-GB" sz="2200" b="1" dirty="0" err="1">
                <a:solidFill>
                  <a:schemeClr val="bg1"/>
                </a:solidFill>
              </a:rPr>
              <a:t>естой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день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недели</a:t>
            </a:r>
            <a:r>
              <a:rPr lang="en-GB" sz="2200" b="1" dirty="0">
                <a:solidFill>
                  <a:srgbClr val="FFFF00"/>
                </a:solidFill>
              </a:rPr>
              <a:t>.</a:t>
            </a:r>
            <a:r>
              <a:rPr lang="en-GB" sz="2200" dirty="0">
                <a:latin typeface="Times New Roman" pitchFamily="18" charset="0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2492375"/>
            <a:ext cx="45021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defTabSz="828675" eaLnBrk="0" hangingPunct="0"/>
            <a:r>
              <a:rPr lang="ru-RU" sz="2200" b="1">
                <a:solidFill>
                  <a:schemeClr val="bg1"/>
                </a:solidFill>
              </a:rPr>
              <a:t>Д</a:t>
            </a:r>
            <a:r>
              <a:rPr lang="en-GB" sz="2200" b="1">
                <a:solidFill>
                  <a:schemeClr val="bg1"/>
                </a:solidFill>
              </a:rPr>
              <a:t>орога с твердым покрытием.</a:t>
            </a:r>
            <a:r>
              <a:rPr lang="en-GB" sz="2200">
                <a:latin typeface="Times New Roman" pitchFamily="18" charset="0"/>
              </a:rPr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188" y="3068638"/>
            <a:ext cx="4006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defTabSz="828675" eaLnBrk="0" hangingPunct="0"/>
            <a:r>
              <a:rPr lang="ru-RU" sz="2200" b="1">
                <a:solidFill>
                  <a:schemeClr val="bg1"/>
                </a:solidFill>
              </a:rPr>
              <a:t>С</a:t>
            </a:r>
            <a:r>
              <a:rPr lang="en-GB" sz="2200" b="1">
                <a:solidFill>
                  <a:schemeClr val="bg1"/>
                </a:solidFill>
              </a:rPr>
              <a:t>портивная игра с мячом и</a:t>
            </a:r>
            <a:endParaRPr lang="ru-RU" sz="2200" b="1">
              <a:solidFill>
                <a:schemeClr val="bg1"/>
              </a:solidFill>
            </a:endParaRPr>
          </a:p>
          <a:p>
            <a:pPr defTabSz="828675" eaLnBrk="0" hangingPunct="0"/>
            <a:r>
              <a:rPr lang="en-GB" sz="2200" b="1">
                <a:solidFill>
                  <a:schemeClr val="bg1"/>
                </a:solidFill>
              </a:rPr>
              <a:t>шайбой.</a:t>
            </a:r>
            <a:r>
              <a:rPr lang="en-GB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188" y="3933825"/>
            <a:ext cx="41973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defTabSz="828675" eaLnBrk="0" hangingPunct="0"/>
            <a:r>
              <a:rPr lang="ru-RU" sz="2200" b="1">
                <a:solidFill>
                  <a:schemeClr val="bg1"/>
                </a:solidFill>
              </a:rPr>
              <a:t>М</a:t>
            </a:r>
            <a:r>
              <a:rPr lang="en-GB" sz="2200" b="1">
                <a:solidFill>
                  <a:schemeClr val="bg1"/>
                </a:solidFill>
              </a:rPr>
              <a:t>есто, где продают билеты.</a:t>
            </a:r>
            <a:r>
              <a:rPr lang="en-GB" sz="2200">
                <a:latin typeface="Times New Roman" pitchFamily="18" charset="0"/>
              </a:rPr>
              <a:t>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4581525"/>
            <a:ext cx="32559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defTabSz="828675" eaLnBrk="0" hangingPunct="0"/>
            <a:r>
              <a:rPr lang="ru-RU" sz="2200" b="1">
                <a:solidFill>
                  <a:schemeClr val="bg1"/>
                </a:solidFill>
              </a:rPr>
              <a:t>К</a:t>
            </a:r>
            <a:r>
              <a:rPr lang="en-GB" sz="2200" b="1">
                <a:solidFill>
                  <a:schemeClr val="bg1"/>
                </a:solidFill>
              </a:rPr>
              <a:t>омната для занятий.</a:t>
            </a:r>
            <a:r>
              <a:rPr lang="en-GB" sz="2200">
                <a:latin typeface="Times New Roman" pitchFamily="18" charset="0"/>
              </a:rPr>
              <a:t> 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5292725" y="1844675"/>
            <a:ext cx="3070225" cy="522288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СУБ - БОТА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5292725" y="2565400"/>
            <a:ext cx="3070225" cy="522288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ШОС - СЕ</a:t>
            </a:r>
          </a:p>
        </p:txBody>
      </p:sp>
      <p:pic>
        <p:nvPicPr>
          <p:cNvPr id="16394" name="Picture 13" descr="stop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28088" y="6510338"/>
            <a:ext cx="3159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611188" y="5157788"/>
            <a:ext cx="39925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algn="ctr" defTabSz="828675" eaLnBrk="0" hangingPunct="0"/>
            <a:r>
              <a:rPr lang="en-GB" sz="2200" b="1">
                <a:solidFill>
                  <a:schemeClr val="bg1"/>
                </a:solidFill>
              </a:rPr>
              <a:t>Дорога с рядами деревьев </a:t>
            </a:r>
          </a:p>
          <a:p>
            <a:pPr algn="ctr" defTabSz="828675" eaLnBrk="0" hangingPunct="0"/>
            <a:r>
              <a:rPr lang="en-GB" sz="2200" b="1">
                <a:solidFill>
                  <a:schemeClr val="bg1"/>
                </a:solidFill>
              </a:rPr>
              <a:t>по сторонам.</a:t>
            </a:r>
            <a:r>
              <a:rPr lang="en-GB" sz="2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3506" name="AutoShape 18"/>
          <p:cNvSpPr>
            <a:spLocks noChangeArrowheads="1"/>
          </p:cNvSpPr>
          <p:nvPr/>
        </p:nvSpPr>
        <p:spPr bwMode="auto">
          <a:xfrm>
            <a:off x="5292725" y="1844675"/>
            <a:ext cx="3070225" cy="522288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СУБ - БОТА</a:t>
            </a:r>
          </a:p>
        </p:txBody>
      </p: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5292725" y="2565400"/>
            <a:ext cx="3070225" cy="522288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ШОС - СЕ</a:t>
            </a:r>
          </a:p>
        </p:txBody>
      </p:sp>
      <p:sp>
        <p:nvSpPr>
          <p:cNvPr id="63508" name="AutoShape 20"/>
          <p:cNvSpPr>
            <a:spLocks noChangeArrowheads="1"/>
          </p:cNvSpPr>
          <p:nvPr/>
        </p:nvSpPr>
        <p:spPr bwMode="auto">
          <a:xfrm>
            <a:off x="5292725" y="3213100"/>
            <a:ext cx="3070225" cy="43180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ХОК - КЕЙ</a:t>
            </a:r>
          </a:p>
        </p:txBody>
      </p:sp>
      <p:sp>
        <p:nvSpPr>
          <p:cNvPr id="63509" name="AutoShape 21"/>
          <p:cNvSpPr>
            <a:spLocks noChangeArrowheads="1"/>
          </p:cNvSpPr>
          <p:nvPr/>
        </p:nvSpPr>
        <p:spPr bwMode="auto">
          <a:xfrm>
            <a:off x="5292725" y="3860800"/>
            <a:ext cx="3070225" cy="504825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КАС - СА</a:t>
            </a:r>
          </a:p>
        </p:txBody>
      </p: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5292725" y="4581525"/>
            <a:ext cx="3070225" cy="522288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КЛАСС</a:t>
            </a:r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5292725" y="5300663"/>
            <a:ext cx="3070225" cy="522287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АЛ - ЛЕЯ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3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3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2"/>
                  </p:tgtEl>
                </p:cond>
              </p:nextCondLst>
            </p:seq>
          </p:childTnLst>
        </p:cTn>
      </p:par>
    </p:tnLst>
    <p:bldLst>
      <p:bldP spid="63496" grpId="0" animBg="1"/>
      <p:bldP spid="63497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12875"/>
            <a:ext cx="4038600" cy="33845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Мы работали отлично.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Отдохнуть не прочь сейчас,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И зарядка к нам привычно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На урок приходит в класс.</a:t>
            </a:r>
          </a:p>
        </p:txBody>
      </p:sp>
      <p:sp>
        <p:nvSpPr>
          <p:cNvPr id="81923" name="Text Box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12875"/>
            <a:ext cx="4038600" cy="30956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Выше руки, выше пятки,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Улыбнитесь веселей.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Мы попрыгаем, как зайки. </a:t>
            </a:r>
          </a:p>
          <a:p>
            <a:pPr>
              <a:lnSpc>
                <a:spcPct val="90000"/>
              </a:lnSpc>
            </a:pPr>
            <a:r>
              <a:rPr lang="ru-RU" sz="2700" smtClean="0">
                <a:latin typeface="Arial" charset="0"/>
              </a:rPr>
              <a:t>Сразу станем всех бодрей</a:t>
            </a:r>
            <a:r>
              <a:rPr lang="ru-RU" sz="2700" b="1" smtClean="0">
                <a:latin typeface="Arial" charset="0"/>
              </a:rPr>
              <a:t>!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971550" y="4868863"/>
            <a:ext cx="27527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Потянулись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900113" y="5516563"/>
            <a:ext cx="2781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Отдохнули?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5364163" y="4868863"/>
            <a:ext cx="31051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и  вздохнули.</a:t>
            </a: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5508625" y="5445125"/>
            <a:ext cx="2647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Отдохнули!</a:t>
            </a:r>
          </a:p>
        </p:txBody>
      </p:sp>
      <p:pic>
        <p:nvPicPr>
          <p:cNvPr id="17416" name="Picture 8" descr="MCj0429961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4652963"/>
            <a:ext cx="18097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1908175" y="620713"/>
            <a:ext cx="5472113" cy="7921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b="1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Физ.пауза.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  <p:bldP spid="81923" grpId="0" build="p"/>
      <p:bldP spid="81924" grpId="0" animBg="1"/>
      <p:bldP spid="81925" grpId="0" animBg="1"/>
      <p:bldP spid="81926" grpId="0" animBg="1"/>
      <p:bldP spid="81927" grpId="0" animBg="1"/>
      <p:bldP spid="819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  <a:latin typeface="Arial" charset="0"/>
              </a:rPr>
              <a:t>Помоги Незнайке</a:t>
            </a:r>
          </a:p>
        </p:txBody>
      </p:sp>
      <p:pic>
        <p:nvPicPr>
          <p:cNvPr id="18435" name="Picture 4" descr="Незнайк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1484313"/>
            <a:ext cx="3621087" cy="4525962"/>
          </a:xfrm>
          <a:noFill/>
        </p:spPr>
      </p:pic>
      <p:sp>
        <p:nvSpPr>
          <p:cNvPr id="1843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708400" y="1600200"/>
            <a:ext cx="4978400" cy="4525963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Зачем ещё учить слова,          Ведь класс помог уже вчера.                                  И я теперь смогу на «пять»        Их, без сомненья, написать: Аллея, касса, сонн  и тонна, Перонн, шоссе, хоккей, коллонна,                         Гррупа, русккий, акурратно,        Ну что, друзья, тут непонятно? </a:t>
            </a:r>
          </a:p>
          <a:p>
            <a:endParaRPr lang="ru-RU" sz="2400" smtClean="0">
              <a:latin typeface="Arial" charset="0"/>
            </a:endParaRPr>
          </a:p>
          <a:p>
            <a:r>
              <a:rPr lang="ru-RU" sz="2400" smtClean="0">
                <a:latin typeface="Arial" charset="0"/>
              </a:rPr>
              <a:t>Прав ли Незнайка?</a:t>
            </a:r>
            <a:endParaRPr lang="ru-RU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 descr="black74"/>
          <p:cNvSpPr>
            <a:spLocks noChangeArrowheads="1" noChangeShapeType="1" noTextEdit="1"/>
          </p:cNvSpPr>
          <p:nvPr/>
        </p:nvSpPr>
        <p:spPr bwMode="auto">
          <a:xfrm>
            <a:off x="1476375" y="1557338"/>
            <a:ext cx="6551613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Arial"/>
                <a:cs typeface="Arial"/>
              </a:rPr>
              <a:t>Удвоенные согласные</a:t>
            </a:r>
          </a:p>
          <a:p>
            <a:pPr algn="ctr"/>
            <a:r>
              <a:rPr lang="ru-RU" sz="2800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Arial"/>
                <a:cs typeface="Arial"/>
              </a:rPr>
              <a:t>в корне слова</a:t>
            </a:r>
          </a:p>
        </p:txBody>
      </p:sp>
      <p:sp>
        <p:nvSpPr>
          <p:cNvPr id="6147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5362"/>
          </a:xfrm>
          <a:noFill/>
        </p:spPr>
        <p:txBody>
          <a:bodyPr lIns="0" rIns="0" bIns="0" anchor="b"/>
          <a:lstStyle/>
          <a:p>
            <a:pPr eaLnBrk="1" hangingPunct="1"/>
            <a:r>
              <a:rPr lang="ru-RU" sz="2300" b="1" i="1" smtClean="0">
                <a:solidFill>
                  <a:srgbClr val="FFFF00"/>
                </a:solidFill>
                <a:latin typeface="Arial" charset="0"/>
              </a:rPr>
              <a:t>Урок русского языка</a:t>
            </a:r>
            <a:br>
              <a:rPr lang="ru-RU" sz="2300" b="1" i="1" smtClean="0">
                <a:solidFill>
                  <a:srgbClr val="FFFF00"/>
                </a:solidFill>
                <a:latin typeface="Arial" charset="0"/>
              </a:rPr>
            </a:br>
            <a:r>
              <a:rPr lang="ru-RU" sz="2300" b="1" i="1" smtClean="0">
                <a:solidFill>
                  <a:srgbClr val="FFFF00"/>
                </a:solidFill>
                <a:latin typeface="Arial" charset="0"/>
              </a:rPr>
              <a:t>3 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63" y="3500438"/>
            <a:ext cx="3168650" cy="2403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i="1">
                <a:solidFill>
                  <a:srgbClr val="008000"/>
                </a:solidFill>
                <a:latin typeface="Bookman Old Style" pitchFamily="18" charset="0"/>
              </a:rPr>
              <a:t>Презентацию выполнила </a:t>
            </a:r>
          </a:p>
          <a:p>
            <a:pPr algn="ctr">
              <a:defRPr/>
            </a:pPr>
            <a:r>
              <a:rPr lang="ru-RU" sz="1900" b="1" i="1">
                <a:solidFill>
                  <a:srgbClr val="008000"/>
                </a:solidFill>
                <a:latin typeface="Bookman Old Style" pitchFamily="18" charset="0"/>
              </a:rPr>
              <a:t>учитель начальных классов </a:t>
            </a:r>
          </a:p>
          <a:p>
            <a:pPr algn="ctr">
              <a:defRPr/>
            </a:pPr>
            <a:r>
              <a:rPr lang="ru-RU" sz="1900" b="1" i="1">
                <a:solidFill>
                  <a:srgbClr val="008000"/>
                </a:solidFill>
                <a:latin typeface="Bookman Old Style" pitchFamily="18" charset="0"/>
              </a:rPr>
              <a:t>МАОУ СОШ № 6</a:t>
            </a:r>
          </a:p>
          <a:p>
            <a:pPr algn="ctr">
              <a:defRPr/>
            </a:pPr>
            <a:r>
              <a:rPr lang="ru-RU" sz="1900" b="1" i="1">
                <a:solidFill>
                  <a:srgbClr val="008000"/>
                </a:solidFill>
                <a:latin typeface="Bookman Old Style" pitchFamily="18" charset="0"/>
              </a:rPr>
              <a:t>Г. Ужура</a:t>
            </a:r>
          </a:p>
          <a:p>
            <a:pPr algn="ctr">
              <a:defRPr/>
            </a:pPr>
            <a:r>
              <a:rPr lang="ru-RU" sz="1900" b="1" i="1">
                <a:solidFill>
                  <a:srgbClr val="008000"/>
                </a:solidFill>
                <a:latin typeface="Bookman Old Style" pitchFamily="18" charset="0"/>
              </a:rPr>
              <a:t> Сидорцова Надежда Ивановна</a:t>
            </a:r>
          </a:p>
        </p:txBody>
      </p:sp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429000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ctrTitle" idx="4294967295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r>
              <a:rPr lang="ru-RU" sz="3200" b="1" i="1" smtClean="0">
                <a:solidFill>
                  <a:srgbClr val="FFFF00"/>
                </a:solidFill>
                <a:latin typeface="Arial" charset="0"/>
              </a:rPr>
              <a:t>Каким образом  мы на слух определяем написание удвоенных согласных?</a:t>
            </a:r>
            <a:endParaRPr lang="ru-RU" sz="4000" b="1" i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subTitle" idx="4294967295"/>
          </p:nvPr>
        </p:nvSpPr>
        <p:spPr>
          <a:xfrm>
            <a:off x="1403350" y="2924175"/>
            <a:ext cx="6400800" cy="175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</a:rPr>
              <a:t>Двойные согласные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в слове пиши</a:t>
            </a:r>
            <a:endParaRPr lang="ru-RU" sz="2800" smtClean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smtClean="0">
                <a:latin typeface="Arial" charset="0"/>
              </a:rPr>
              <a:t>когда при произношении согласный произносится долго.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3200" b="1" i="1" smtClean="0">
                <a:solidFill>
                  <a:srgbClr val="FFFF00"/>
                </a:solidFill>
                <a:latin typeface="Arial" charset="0"/>
              </a:rPr>
              <a:t>Рефлексия </a:t>
            </a:r>
          </a:p>
        </p:txBody>
      </p:sp>
      <p:sp>
        <p:nvSpPr>
          <p:cNvPr id="22531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989138"/>
            <a:ext cx="4705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3132138" y="692150"/>
            <a:ext cx="4968875" cy="792163"/>
          </a:xfrm>
        </p:spPr>
        <p:txBody>
          <a:bodyPr/>
          <a:lstStyle/>
          <a:p>
            <a:r>
              <a:rPr lang="ru-RU" sz="3200" b="1" i="1" smtClean="0">
                <a:solidFill>
                  <a:srgbClr val="FFFF00"/>
                </a:solidFill>
                <a:latin typeface="Arial" charset="0"/>
              </a:rPr>
              <a:t>     Домашнее задание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3357563"/>
            <a:ext cx="3240087" cy="2592387"/>
          </a:xfrm>
        </p:spPr>
        <p:txBody>
          <a:bodyPr/>
          <a:lstStyle/>
          <a:p>
            <a:pPr algn="ctr"/>
            <a:r>
              <a:rPr lang="ru-RU" sz="2600" dirty="0" smtClean="0">
                <a:latin typeface="Arial" charset="0"/>
              </a:rPr>
              <a:t>Подобрать слова с удвоенными согласными в корне и записать их в столбики на карточках:</a:t>
            </a:r>
          </a:p>
        </p:txBody>
      </p:sp>
      <p:graphicFrame>
        <p:nvGraphicFramePr>
          <p:cNvPr id="86043" name="Group 27"/>
          <p:cNvGraphicFramePr>
            <a:graphicFrameLocks noGrp="1"/>
          </p:cNvGraphicFramePr>
          <p:nvPr>
            <p:ph sz="half" idx="4294967295"/>
          </p:nvPr>
        </p:nvGraphicFramePr>
        <p:xfrm>
          <a:off x="3851275" y="1700213"/>
          <a:ext cx="4032250" cy="3757614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  <a:gridCol w="1008063"/>
                <a:gridCol w="1008062"/>
              </a:tblGrid>
              <a:tr h="52863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Фамилия, имя</a:t>
                      </a:r>
                      <a:r>
                        <a:rPr kumimoji="0" 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bat-Bold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bat-Bold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bat-Bold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bat-Bold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23" name="Picture 5"/>
          <p:cNvPicPr>
            <a:picLocks noChangeAspect="1" noChangeArrowheads="1"/>
          </p:cNvPicPr>
          <p:nvPr/>
        </p:nvPicPr>
        <p:blipFill>
          <a:blip r:embed="rId2" cstate="email"/>
          <a:srcRect l="8064" r="5560" b="7893"/>
          <a:stretch>
            <a:fillRect/>
          </a:stretch>
        </p:blipFill>
        <p:spPr bwMode="auto">
          <a:xfrm>
            <a:off x="1187450" y="765175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152" y="2420888"/>
            <a:ext cx="2305050" cy="1943100"/>
          </a:xfrm>
          <a:noFill/>
        </p:spPr>
      </p:pic>
      <p:pic>
        <p:nvPicPr>
          <p:cNvPr id="9" name="Picture 5" descr="bells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836712"/>
            <a:ext cx="19383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>
            <a:spLocks noGrp="1" noChangeArrowheads="1"/>
          </p:cNvSpPr>
          <p:nvPr>
            <p:ph type="title" idx="4294967295"/>
          </p:nvPr>
        </p:nvSpPr>
        <p:spPr>
          <a:xfrm>
            <a:off x="2771800" y="764704"/>
            <a:ext cx="5544641" cy="1079500"/>
          </a:xfrm>
        </p:spPr>
        <p:txBody>
          <a:bodyPr/>
          <a:lstStyle/>
          <a:p>
            <a:pPr algn="l" eaLnBrk="1" hangingPunct="1"/>
            <a:r>
              <a:rPr lang="ru-RU" sz="3000" i="1" dirty="0" smtClean="0">
                <a:latin typeface="Arial" charset="0"/>
              </a:rPr>
              <a:t>Долгожданный дан звонок, </a:t>
            </a:r>
            <a:br>
              <a:rPr lang="ru-RU" sz="3000" i="1" dirty="0" smtClean="0">
                <a:latin typeface="Arial" charset="0"/>
              </a:rPr>
            </a:br>
            <a:r>
              <a:rPr lang="ru-RU" sz="3000" i="1" dirty="0" smtClean="0">
                <a:latin typeface="Arial" charset="0"/>
              </a:rPr>
              <a:t>Начинается урок.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755576" y="2492896"/>
            <a:ext cx="5040313" cy="224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i="1" dirty="0">
                <a:solidFill>
                  <a:schemeClr val="bg1"/>
                </a:solidFill>
                <a:cs typeface="Times New Roman" pitchFamily="18" charset="0"/>
              </a:rPr>
              <a:t>Рассказать секреты слова</a:t>
            </a:r>
            <a:endParaRPr lang="ru-RU" sz="2800" i="1" dirty="0">
              <a:solidFill>
                <a:schemeClr val="bg1"/>
              </a:solidFill>
            </a:endParaRPr>
          </a:p>
          <a:p>
            <a:pPr algn="just" eaLnBrk="0" hangingPunct="0"/>
            <a:r>
              <a:rPr lang="ru-RU" sz="2800" i="1" dirty="0">
                <a:solidFill>
                  <a:schemeClr val="bg1"/>
                </a:solidFill>
                <a:cs typeface="Times New Roman" pitchFamily="18" charset="0"/>
              </a:rPr>
              <a:t>Я для вас всегда готова. </a:t>
            </a:r>
            <a:endParaRPr lang="ru-RU" sz="2800" i="1" dirty="0">
              <a:solidFill>
                <a:schemeClr val="bg1"/>
              </a:solidFill>
            </a:endParaRPr>
          </a:p>
          <a:p>
            <a:pPr algn="just" eaLnBrk="0" hangingPunct="0"/>
            <a:r>
              <a:rPr lang="ru-RU" sz="2800" i="1" dirty="0">
                <a:solidFill>
                  <a:schemeClr val="bg1"/>
                </a:solidFill>
                <a:cs typeface="Times New Roman" pitchFamily="18" charset="0"/>
              </a:rPr>
              <a:t>Но на уроке будь готов </a:t>
            </a:r>
            <a:endParaRPr lang="ru-RU" sz="2800" i="1" dirty="0">
              <a:solidFill>
                <a:schemeClr val="bg1"/>
              </a:solidFill>
            </a:endParaRPr>
          </a:p>
          <a:p>
            <a:pPr algn="just" eaLnBrk="0" hangingPunct="0"/>
            <a:r>
              <a:rPr lang="ru-RU" sz="2800" i="1" dirty="0">
                <a:solidFill>
                  <a:schemeClr val="bg1"/>
                </a:solidFill>
                <a:cs typeface="Times New Roman" pitchFamily="18" charset="0"/>
              </a:rPr>
              <a:t>Сам раскрыть секреты слов!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115616" y="3933056"/>
            <a:ext cx="2016125" cy="10080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i="1">
                <a:latin typeface="Monotype Corsiva" pitchFamily="66" charset="0"/>
              </a:rPr>
              <a:t>лл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940152" y="1916832"/>
            <a:ext cx="2016125" cy="100806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i="1" dirty="0" err="1">
                <a:latin typeface="Monotype Corsiva" pitchFamily="66" charset="0"/>
              </a:rPr>
              <a:t>пп</a:t>
            </a:r>
            <a:endParaRPr lang="ru-RU" sz="4000" b="1" i="1" dirty="0">
              <a:latin typeface="Monotype Corsiva" pitchFamily="66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475656" y="1916832"/>
            <a:ext cx="2016125" cy="10080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i="1" dirty="0">
                <a:latin typeface="Monotype Corsiva" pitchFamily="66" charset="0"/>
              </a:rPr>
              <a:t>мм</a:t>
            </a:r>
          </a:p>
        </p:txBody>
      </p:sp>
      <p:pic>
        <p:nvPicPr>
          <p:cNvPr id="9222" name="Picture 9" descr="чисто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054225"/>
            <a:ext cx="25193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987675" y="836613"/>
            <a:ext cx="321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Чистописание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6300192" y="3933056"/>
            <a:ext cx="2016125" cy="1016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i="1">
                <a:latin typeface="Harlow Solid Italic" pitchFamily="82" charset="0"/>
              </a:rPr>
              <a:t>рр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86409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1026" name="Picture 2" descr="C:\Documents and Settings\Администратор\Рабочий стол\горо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844824"/>
            <a:ext cx="5486400" cy="409575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558608" cy="720626"/>
          </a:xfrm>
        </p:spPr>
        <p:txBody>
          <a:bodyPr/>
          <a:lstStyle/>
          <a:p>
            <a:pPr lvl="0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ород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Удвоенные согласные</a:t>
            </a:r>
          </a:p>
          <a:p>
            <a:endParaRPr lang="ru-RU" dirty="0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3131840" y="4077072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лл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2411760" y="5373216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рр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4572000" y="5445224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пп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796136" y="5013176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smtClean="0">
                <a:solidFill>
                  <a:srgbClr val="D13909"/>
                </a:solidFill>
              </a:rPr>
              <a:t>мм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6444208" y="4365104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бб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572000" y="4365104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жж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2123728" y="4581128"/>
            <a:ext cx="719708" cy="50442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дд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779912" y="4941168"/>
            <a:ext cx="719708" cy="49567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 dirty="0" err="1" smtClean="0">
                <a:solidFill>
                  <a:srgbClr val="D13909"/>
                </a:solidFill>
              </a:rPr>
              <a:t>сс</a:t>
            </a:r>
            <a:endParaRPr lang="ru-RU" sz="2800" b="1" i="1" dirty="0">
              <a:solidFill>
                <a:srgbClr val="D1390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21811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Если в доме много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сора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В доме может вспыхнуть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ссора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smtClean="0">
              <a:solidFill>
                <a:srgbClr val="99CCFF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latin typeface="Arial" charset="0"/>
              </a:rPr>
              <a:t>           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Спросите, не повысив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тона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latin typeface="Arial" charset="0"/>
              </a:rPr>
              <a:t>           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Что больше центнер или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тонна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smtClean="0">
              <a:solidFill>
                <a:srgbClr val="99CCFF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Кто получит низкий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балл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Не придет на школьный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бал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smtClean="0">
              <a:solidFill>
                <a:srgbClr val="99CCFF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latin typeface="Arial" charset="0"/>
              </a:rPr>
              <a:t>            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Приятнее найти под ёлкой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гриб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i="1" smtClean="0">
                <a:latin typeface="Arial" charset="0"/>
              </a:rPr>
              <a:t>            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Чем получить ангину или</a:t>
            </a:r>
            <a:r>
              <a:rPr lang="ru-RU" sz="2800" i="1" smtClean="0"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грипп</a:t>
            </a:r>
            <a:r>
              <a:rPr lang="ru-RU" sz="2800" i="1" smtClean="0">
                <a:solidFill>
                  <a:srgbClr val="99CC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2720" y="1340768"/>
            <a:ext cx="8098560" cy="10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7200" b="1" dirty="0">
                <a:solidFill>
                  <a:schemeClr val="bg1"/>
                </a:solidFill>
              </a:rPr>
              <a:t>КА</a:t>
            </a:r>
            <a:r>
              <a:rPr lang="ru-RU" sz="7200" b="1" dirty="0">
                <a:solidFill>
                  <a:srgbClr val="FF0000"/>
                </a:solidFill>
              </a:rPr>
              <a:t>СС</a:t>
            </a:r>
            <a:r>
              <a:rPr lang="ru-RU" sz="7200" b="1" dirty="0">
                <a:solidFill>
                  <a:schemeClr val="bg1"/>
                </a:solidFill>
              </a:rPr>
              <a:t>А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10246" name="Picture 6" descr="des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564904"/>
            <a:ext cx="4320000" cy="3240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792088"/>
          </a:xfrm>
        </p:spPr>
        <p:txBody>
          <a:bodyPr lIns="0" rIns="0" bIns="0" anchor="b"/>
          <a:lstStyle/>
          <a:p>
            <a:pPr eaLnBrk="1" hangingPunct="1"/>
            <a:r>
              <a:rPr lang="ru-RU" sz="3800" b="1" dirty="0" smtClean="0">
                <a:solidFill>
                  <a:srgbClr val="FFFF00"/>
                </a:solidFill>
                <a:latin typeface="Arial" charset="0"/>
              </a:rPr>
              <a:t>Место, где продают билеты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2720" y="750320"/>
            <a:ext cx="8098560" cy="10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7200" b="1" dirty="0">
                <a:solidFill>
                  <a:schemeClr val="bg1"/>
                </a:solidFill>
              </a:rPr>
              <a:t>ПЕ</a:t>
            </a:r>
            <a:r>
              <a:rPr lang="ru-RU" sz="7200" b="1" dirty="0">
                <a:solidFill>
                  <a:srgbClr val="FF0000"/>
                </a:solidFill>
              </a:rPr>
              <a:t>РР</a:t>
            </a:r>
            <a:r>
              <a:rPr lang="ru-RU" sz="7200" b="1" dirty="0">
                <a:solidFill>
                  <a:schemeClr val="bg1"/>
                </a:solidFill>
              </a:rPr>
              <a:t>ОН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12294" name="Picture 6" descr="anapa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9841" y="2122783"/>
            <a:ext cx="5273280" cy="395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2720" y="750320"/>
            <a:ext cx="8098560" cy="70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ru-RU" sz="4900" b="1" dirty="0">
                <a:solidFill>
                  <a:schemeClr val="bg1"/>
                </a:solidFill>
              </a:rPr>
              <a:t>ПА</a:t>
            </a:r>
            <a:r>
              <a:rPr lang="ru-RU" sz="4900" b="1" dirty="0">
                <a:solidFill>
                  <a:srgbClr val="FF0000"/>
                </a:solidFill>
              </a:rPr>
              <a:t>СС</a:t>
            </a:r>
            <a:r>
              <a:rPr lang="ru-RU" sz="4900" b="1" dirty="0">
                <a:solidFill>
                  <a:schemeClr val="bg1"/>
                </a:solidFill>
              </a:rPr>
              <a:t>АЖИРСКИЙ ПОЕЗД</a:t>
            </a:r>
            <a:endParaRPr lang="en-GB" sz="4900" b="1" dirty="0">
              <a:solidFill>
                <a:schemeClr val="bg1"/>
              </a:solidFill>
            </a:endParaRPr>
          </a:p>
        </p:txBody>
      </p:sp>
      <p:pic>
        <p:nvPicPr>
          <p:cNvPr id="60422" name="Picture 6" descr="0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556792"/>
            <a:ext cx="5991840" cy="4494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419</Words>
  <Application>Microsoft Office PowerPoint</Application>
  <PresentationFormat>Экран (4:3)</PresentationFormat>
  <Paragraphs>115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Урок русского языка 3 класс</vt:lpstr>
      <vt:lpstr>Долгожданный дан звонок,  Начинается урок.</vt:lpstr>
      <vt:lpstr>Слайд 4</vt:lpstr>
      <vt:lpstr>Город  Удвоенные согласные </vt:lpstr>
      <vt:lpstr>Слайд 6</vt:lpstr>
      <vt:lpstr>Место, где продают билеты</vt:lpstr>
      <vt:lpstr>Слайд 8</vt:lpstr>
      <vt:lpstr>Слайд 9</vt:lpstr>
      <vt:lpstr>Дорога с рядами деревьев по сторонам</vt:lpstr>
      <vt:lpstr>Слайд 11</vt:lpstr>
      <vt:lpstr>Игра на льду на коньках в небольшой мяч или шайбу </vt:lpstr>
      <vt:lpstr>Результат сложения </vt:lpstr>
      <vt:lpstr>?</vt:lpstr>
      <vt:lpstr>Слайд 15</vt:lpstr>
      <vt:lpstr>ПРОИСХОЖДЕНИЕ СЛОВ. </vt:lpstr>
      <vt:lpstr>Слайд 17</vt:lpstr>
      <vt:lpstr>Слайд 18</vt:lpstr>
      <vt:lpstr>Помоги Незнайке</vt:lpstr>
      <vt:lpstr>Каким образом  мы на слух определяем написание удвоенных согласных?</vt:lpstr>
      <vt:lpstr>Рефлексия </vt:lpstr>
      <vt:lpstr>     Домашнее задание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Soul Reaver;Irenus</dc:creator>
  <cp:lastModifiedBy>re</cp:lastModifiedBy>
  <cp:revision>91</cp:revision>
  <dcterms:created xsi:type="dcterms:W3CDTF">2011-07-08T08:05:38Z</dcterms:created>
  <dcterms:modified xsi:type="dcterms:W3CDTF">2014-03-15T17:59:43Z</dcterms:modified>
</cp:coreProperties>
</file>