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9" r:id="rId2"/>
    <p:sldMasterId id="2147483757" r:id="rId3"/>
    <p:sldMasterId id="2147483767" r:id="rId4"/>
  </p:sldMasterIdLst>
  <p:notesMasterIdLst>
    <p:notesMasterId r:id="rId41"/>
  </p:notesMasterIdLst>
  <p:sldIdLst>
    <p:sldId id="297" r:id="rId5"/>
    <p:sldId id="256" r:id="rId6"/>
    <p:sldId id="262" r:id="rId7"/>
    <p:sldId id="258" r:id="rId8"/>
    <p:sldId id="259" r:id="rId9"/>
    <p:sldId id="260" r:id="rId10"/>
    <p:sldId id="261" r:id="rId11"/>
    <p:sldId id="298" r:id="rId12"/>
    <p:sldId id="299" r:id="rId13"/>
    <p:sldId id="263" r:id="rId14"/>
    <p:sldId id="264" r:id="rId15"/>
    <p:sldId id="265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7" r:id="rId34"/>
    <p:sldId id="288" r:id="rId35"/>
    <p:sldId id="291" r:id="rId36"/>
    <p:sldId id="292" r:id="rId37"/>
    <p:sldId id="293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66FFFF"/>
    <a:srgbClr val="FF5050"/>
    <a:srgbClr val="FFFF66"/>
    <a:srgbClr val="FF99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2943" autoAdjust="0"/>
  </p:normalViewPr>
  <p:slideViewPr>
    <p:cSldViewPr>
      <p:cViewPr varScale="1">
        <p:scale>
          <a:sx n="44" d="100"/>
          <a:sy n="44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2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10F167-E791-4CCE-A154-9376427BC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85AE4D-EEF4-41FF-BCD7-F2671FB8BEE1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4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5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6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7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8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9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0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2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3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4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5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6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7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8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9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0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2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3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4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5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180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1800" smtClean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1800" smtClean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5810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5810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6A71-3042-45BE-8FBE-F4B2131C54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A744-B287-4CC0-8C55-5D7A632D2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E777-65C9-4D41-A65E-F317D9739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F4A7-D3DB-46E0-B2D0-E8A500BD10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FB88-0BB3-4293-A106-DD9A55D5A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1A1F-1FD5-47A5-B522-6144BA7C2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D10C-B7C2-449C-953D-10F4B3BEB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575FA-7D44-4965-95D5-D4015BF49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F35B-6CD5-458E-ACB2-F836FA1BCB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279D-CEDF-4E5A-9E7A-8525C12DF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B914-5915-4E64-AF8B-01994D486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6672-DB97-4ED0-9613-D2EDD2200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BEF2E-028A-424B-B34D-ACBBB80E8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5C87-079D-4543-A286-03416826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5DAA-4611-47EA-9021-3954CE427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52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652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F69E8-D1EC-44F0-8B38-DE33A1CEC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7493-A8D3-4A2F-A16F-D91704708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591C-1048-4D8E-A566-53D8C2B13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228A-0F98-4DB1-9D9C-DC1E7AF8E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45EF-DCCC-441A-9396-FB0B8FDE1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4FDE2-8E3D-42D0-AC72-A60EBC3EA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B440-074C-4191-B019-5896BE8AE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B479-AE58-4E8C-9E5D-FABFFFCA8A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978D-D766-40E2-827C-216E555BB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6C10-7440-4B51-8018-2E2CEEBA31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56EAF-69AD-4BCF-9127-DE59580E8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173C-D48B-4987-A4AD-712A97B47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B842C-037F-4132-9363-7B5212A5C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852F-3C1D-40B3-8103-79B69309A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52EC-8171-4953-A7B1-526406C96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C258-7E16-423E-93EB-52DE8E0C0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6C27-8B9E-4FBB-AB06-4A05B73DC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6105-1EE0-4F40-A4E8-34BD4BE66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1117-11A4-4682-B41B-2D7FA5E99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8CB1-5580-4FA6-8E6C-CA23722FE9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750C-A1F6-4439-B50B-8249EB748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ECB18-8D55-4EDB-BA0D-30B3E835A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D29B-3932-40AB-905A-5B48EBFCB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74B19-D127-4F3F-A947-54B485DA3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B4BF-D7C8-4DE4-A001-BE1ED4C2B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4187-93C2-49DE-9C4A-ED81308AF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6747-481A-42AF-BBFE-EB2159D5D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DA68-734E-424D-ACF8-EF0A8BDC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29B2-1CDB-41CD-A46C-13A2DE66D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648E-F978-44A3-B9A4-AC9CCA129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B259-298B-4274-8EB2-E4BD101D8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8943-9779-4F70-BEE2-525E613AD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1800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1800" smtClean="0"/>
            </a:p>
          </p:txBody>
        </p:sp>
        <p:sp>
          <p:nvSpPr>
            <p:cNvPr id="25702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 sz="180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707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7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707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1800" smtClean="0"/>
            </a:p>
          </p:txBody>
        </p:sp>
        <p:sp>
          <p:nvSpPr>
            <p:cNvPr id="25707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70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70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70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1D817D1-46E2-406D-BF9E-6C80CA152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F942363-1000-4EED-9068-C3ACC5F35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641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2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3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42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42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9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0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1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42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42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42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8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9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2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42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42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42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42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6A0A866-BEE4-47A2-9663-8791AAB06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642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2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 spd="slow">
    <p:newsflash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6" grpId="0"/>
      <p:bldP spid="264216" grpId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0EA6C55-B2AF-44E9-BE0E-81867DC54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</p:sldLayoutIdLst>
  <p:transition spd="slow">
    <p:wheel spokes="8"/>
    <p:sndAc>
      <p:stSnd>
        <p:snd r:embed="rId16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you.ru/kramsk/0kramsk.html" TargetMode="Externa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FFFF00"/>
                </a:solidFill>
                <a:latin typeface="Georgia" pitchFamily="18" charset="0"/>
              </a:rPr>
              <a:t>«Путешествие по Третьяковской галерее»</a:t>
            </a: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400" b="1" i="1" dirty="0" smtClean="0"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400" b="1" i="1" dirty="0" smtClean="0"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Презентация к уроку изобразительного искусства в 4 классе Б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учителя начальных классов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МБОУ «СОШ №1»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города Сафоново, Смоленской области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 err="1" smtClean="0">
                <a:solidFill>
                  <a:srgbClr val="66FFFF"/>
                </a:solidFill>
                <a:latin typeface="Georgia" pitchFamily="18" charset="0"/>
              </a:rPr>
              <a:t>Носиковой</a:t>
            </a:r>
            <a:endParaRPr lang="ru-RU" altLang="ru-RU" sz="2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Натальи Николаевны</a:t>
            </a:r>
          </a:p>
          <a:p>
            <a:pPr eaLnBrk="1" hangingPunct="1">
              <a:defRPr/>
            </a:pPr>
            <a:endParaRPr lang="ru-RU" altLang="ru-RU" sz="2400" b="1" i="1" dirty="0" smtClean="0">
              <a:solidFill>
                <a:srgbClr val="66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8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4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52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84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2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24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2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/>
      <p:bldP spid="328708" grpId="1"/>
      <p:bldP spid="32870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i="1" dirty="0" smtClean="0">
                <a:solidFill>
                  <a:srgbClr val="FFFF00"/>
                </a:solidFill>
                <a:latin typeface="Georgia" pitchFamily="18" charset="0"/>
              </a:rPr>
              <a:t>Андрей Рублев «Троица» (XIV в )</a:t>
            </a:r>
          </a:p>
        </p:txBody>
      </p:sp>
      <p:pic>
        <p:nvPicPr>
          <p:cNvPr id="18439" name="Picture 7" descr="100_4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975" y="1628775"/>
            <a:ext cx="4319588" cy="5040313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/>
              <a:t>Зал 3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Парсуна ( «Князь Михаил Васильевич Скопин-Шуйский» Начало 17 века)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4035425" cy="4060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66FFFF"/>
                </a:solidFill>
                <a:latin typeface="Georgia" pitchFamily="18" charset="0"/>
              </a:rPr>
              <a:t>«Парсуна» (от латинского слова «персона», то есть лицо)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66FFFF"/>
                </a:solidFill>
                <a:latin typeface="Georgia" pitchFamily="18" charset="0"/>
              </a:rPr>
              <a:t> Позже вместо «парсуна» стали говорить «портрет»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66FFFF"/>
                </a:solidFill>
                <a:latin typeface="Georgia" pitchFamily="18" charset="0"/>
              </a:rPr>
              <a:t> Первые «парсуны» походили на иконы.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66FFFF"/>
                </a:solidFill>
                <a:latin typeface="Georgia" pitchFamily="18" charset="0"/>
              </a:rPr>
              <a:t>Парсуна - это  произведения переходного периода от иконописи к светской портретной живописи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b="1" i="1" dirty="0" smtClean="0">
              <a:solidFill>
                <a:srgbClr val="66FFFF"/>
              </a:solidFill>
              <a:latin typeface="Georgia" pitchFamily="18" charset="0"/>
            </a:endParaRPr>
          </a:p>
        </p:txBody>
      </p:sp>
      <p:pic>
        <p:nvPicPr>
          <p:cNvPr id="23559" name="Picture 7" descr="parsuna1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1773238"/>
            <a:ext cx="3744912" cy="4679950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sz="4400" b="1" i="1" smtClean="0">
                <a:solidFill>
                  <a:srgbClr val="FFFF00"/>
                </a:solidFill>
                <a:latin typeface="Georgia" pitchFamily="18" charset="0"/>
              </a:rPr>
              <a:t>Портрет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i="1" smtClean="0">
                <a:solidFill>
                  <a:srgbClr val="0000FF"/>
                </a:solidFill>
              </a:rPr>
              <a:t>Жанр изобразительного искусства, посвященный изображению человека или группы людей.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i="1" smtClean="0">
                <a:solidFill>
                  <a:srgbClr val="0000FF"/>
                </a:solidFill>
              </a:rPr>
              <a:t>Парадный портрет предполагает показ человека в полный рост /на коне, стоящим или сидящим/. В парадном портрете фигура обычно дается на архитектурном или пейзажном фоне.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i="1" smtClean="0">
                <a:solidFill>
                  <a:srgbClr val="0000FF"/>
                </a:solidFill>
              </a:rPr>
              <a:t>В камерном портрете используется поясное, погрудное, оплечное изображение. В камерном портрете фигура обычно дается  на нейтральном фоне.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Федор Степанович Рокотов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(1735-1808)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«Портрет </a:t>
            </a:r>
            <a:r>
              <a:rPr lang="ru-RU" altLang="ru-RU" sz="2000" b="1" i="1" dirty="0" err="1" smtClean="0">
                <a:solidFill>
                  <a:srgbClr val="FFFF00"/>
                </a:solidFill>
                <a:latin typeface="Georgia" pitchFamily="18" charset="0"/>
              </a:rPr>
              <a:t>А.П.Струйской</a:t>
            </a: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» (1772 г)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холст, масло, 59,8х47,5cм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26" name="Picture 6" descr="1struiska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27313" y="1557338"/>
            <a:ext cx="3816350" cy="5040312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Владимир Лукич </a:t>
            </a:r>
            <a:r>
              <a:rPr lang="ru-RU" altLang="ru-RU" sz="2000" b="1" i="1" dirty="0" err="1" smtClean="0">
                <a:solidFill>
                  <a:srgbClr val="FFFF00"/>
                </a:solidFill>
                <a:latin typeface="Georgia" pitchFamily="18" charset="0"/>
              </a:rPr>
              <a:t>Боровиковский</a:t>
            </a: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(1757 – 1825)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«Портрет </a:t>
            </a:r>
            <a:r>
              <a:rPr lang="ru-RU" altLang="ru-RU" sz="2000" b="1" i="1" dirty="0" err="1" smtClean="0">
                <a:solidFill>
                  <a:srgbClr val="FFFF00"/>
                </a:solidFill>
                <a:latin typeface="Georgia" pitchFamily="18" charset="0"/>
              </a:rPr>
              <a:t>М.И.Лопухиной</a:t>
            </a: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» (1797г)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холст, масло,72 x 55,5 см</a:t>
            </a:r>
            <a:r>
              <a:rPr lang="ru-RU" altLang="ru-RU" sz="2000" dirty="0" smtClean="0"/>
              <a:t> </a:t>
            </a:r>
          </a:p>
        </p:txBody>
      </p:sp>
      <p:pic>
        <p:nvPicPr>
          <p:cNvPr id="33797" name="Picture 5" descr="1lopuhina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27313" y="1844675"/>
            <a:ext cx="3816350" cy="4824413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1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9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9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Орест Адамович Кипренский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(1782-1836)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«Портрет Александра Сергеевича Пушкина» (1827 г)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холст, масло, 68 x 54 см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6869" name="Picture 5" descr="27Pushkin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16238" y="1844675"/>
            <a:ext cx="3816350" cy="4752975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4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Брюллов Карл Павлович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(1799-1852)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«Всадница»  (1832г)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холст, масло, 291,5х206 см.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8917" name="Picture 5" descr="riderm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16238" y="1844675"/>
            <a:ext cx="3527425" cy="4564063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  <a:hlinkClick r:id="rId3"/>
              </a:rPr>
              <a:t>Иван Николаевич Крамской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  <a:hlinkClick r:id="rId3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  <a:hlinkClick r:id="rId3"/>
              </a:rPr>
              <a:t> (1837 – 1887)</a:t>
            </a: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«Неизвестная» (Дама в коляске) (1883г)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холст, масло, 75,5x99 см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1989" name="Picture 5" descr="t83neizv[1]"/>
          <p:cNvPicPr>
            <a:picLocks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619250" y="1600200"/>
            <a:ext cx="6192838" cy="4708525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/>
              <a:t>Зал 4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>
                <a:solidFill>
                  <a:srgbClr val="FFFF00"/>
                </a:solidFill>
                <a:latin typeface="Georgia" pitchFamily="18" charset="0"/>
              </a:rPr>
              <a:t>Путешествие по Третьяковской галерее</a:t>
            </a:r>
          </a:p>
        </p:txBody>
      </p:sp>
      <p:pic>
        <p:nvPicPr>
          <p:cNvPr id="2056" name="Picture 8" descr="01[1]"/>
          <p:cNvPicPr>
            <a:picLocks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331913" y="1989138"/>
            <a:ext cx="6911975" cy="4464050"/>
          </a:xfrm>
          <a:noFill/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Василий Григорьевич Перов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(1834-1882)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 «Тройка». Ученики мастеровые везут воду (1866) 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холст, масло, 51,5x65,8 см</a:t>
            </a:r>
            <a:r>
              <a:rPr lang="ru-RU" altLang="ru-RU" dirty="0" smtClean="0"/>
              <a:t> </a:t>
            </a:r>
          </a:p>
        </p:txBody>
      </p:sp>
      <p:pic>
        <p:nvPicPr>
          <p:cNvPr id="45061" name="Picture 5" descr="p090_400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916113"/>
            <a:ext cx="6477000" cy="4781550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/>
              <a:t>Зал 5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sz="4400" b="1" i="1" smtClean="0">
                <a:solidFill>
                  <a:srgbClr val="FFFF00"/>
                </a:solidFill>
                <a:latin typeface="Georgia" pitchFamily="18" charset="0"/>
              </a:rPr>
              <a:t>Пейзаж</a:t>
            </a:r>
            <a:br>
              <a:rPr lang="ru-RU" altLang="ru-RU" sz="4400" b="1" i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44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	 </a:t>
            </a:r>
            <a:r>
              <a:rPr lang="ru-RU" altLang="ru-RU" sz="2800" b="1" i="1" smtClean="0">
                <a:solidFill>
                  <a:srgbClr val="0000FF"/>
                </a:solidFill>
                <a:latin typeface="Georgia" pitchFamily="18" charset="0"/>
              </a:rPr>
              <a:t>Жанр изобразительного искусства, где главным является изображение природы, окружающей среды, видов сельской местности, городов,  исторических памятников.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Иван Иванович Шишкин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(1832 - 1898)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«Рожь» (1878г)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холст, масло, 107x187 см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1205" name="Picture 5" descr="trohg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31913" y="1916113"/>
            <a:ext cx="6696075" cy="4321175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5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Иван Иванович Шишкин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(1832 - 1898)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«Утро в сосновом лесу» (1889г)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холст, масло, 139x213 см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2229" name="Picture 5" descr="tutro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31913" y="1844675"/>
            <a:ext cx="6840537" cy="4321175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17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74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Исаак Ильич Левитан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(1860—1900)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«Золотая осень» (1895г)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холст, масло, 82 x 126 см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3253" name="Picture 5" descr="tr95zol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1916113"/>
            <a:ext cx="7056437" cy="4321175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5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0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Исаак Ильич Левитан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(1860—1900)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«Март» (1895г)</a:t>
            </a:r>
            <a:b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холст, масло, 60 x 75 см</a:t>
            </a:r>
            <a:r>
              <a:rPr lang="ru-RU" altLang="ru-RU" dirty="0" smtClean="0"/>
              <a:t> </a:t>
            </a:r>
          </a:p>
        </p:txBody>
      </p:sp>
      <p:pic>
        <p:nvPicPr>
          <p:cNvPr id="54277" name="Picture 5" descr="100_74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2133600"/>
            <a:ext cx="7272337" cy="4248150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>Алексей Кондратьевич Саврасов (1830-1897)    </a:t>
            </a:r>
            <a:b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>«Грачи прилетели» (1871г) </a:t>
            </a:r>
            <a:b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>Холст, масло  62 × 48,5 см</a:t>
            </a:r>
            <a:b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>Грабарь Игорь Эммануилович (1871-1960) </a:t>
            </a:r>
            <a:b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>«Февральская лазурь» (1904г) </a:t>
            </a:r>
            <a:b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600" b="1" i="1" dirty="0" smtClean="0">
                <a:solidFill>
                  <a:srgbClr val="FFFF00"/>
                </a:solidFill>
                <a:latin typeface="Georgia" pitchFamily="18" charset="0"/>
              </a:rPr>
              <a:t>Холст, масло 141 х 83</a:t>
            </a:r>
          </a:p>
        </p:txBody>
      </p:sp>
      <p:pic>
        <p:nvPicPr>
          <p:cNvPr id="55303" name="Picture 7" descr="100_54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2033588"/>
            <a:ext cx="3600450" cy="4824412"/>
          </a:xfrm>
          <a:noFill/>
        </p:spPr>
      </p:pic>
      <p:pic>
        <p:nvPicPr>
          <p:cNvPr id="55304" name="Picture 8" descr="100_83[1]"/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92725" y="2033588"/>
            <a:ext cx="3311525" cy="4824412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924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/>
              <a:t>Зал 6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400" b="1" i="1" smtClean="0">
                <a:solidFill>
                  <a:srgbClr val="FFFF00"/>
                </a:solidFill>
                <a:latin typeface="Georgia" pitchFamily="18" charset="0"/>
              </a:rPr>
              <a:t>Марина, маринисты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Марина - один из видов пейзажа, объектом изображения которого является море. Самостоятельным жанром марина оформляется в Голландии в начале 17века</a:t>
            </a:r>
            <a:endParaRPr lang="en-US" altLang="ru-RU" sz="28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28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Маринисты-художники, которые изображали море</a:t>
            </a:r>
          </a:p>
          <a:p>
            <a:pPr eaLnBrk="1" hangingPunct="1">
              <a:defRPr/>
            </a:pPr>
            <a:endParaRPr lang="ru-RU" altLang="ru-RU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altLang="ru-RU" b="1" i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12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5040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>
                <a:latin typeface="Georgia" pitchFamily="18" charset="0"/>
              </a:rPr>
              <a:t>Зал 1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  <a:t>Иван Константинович Айвазовский</a:t>
            </a:r>
            <a:b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  <a:t> (1817-1900) </a:t>
            </a:r>
            <a:b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  <a:t>«Черное море»  (1881г)</a:t>
            </a:r>
            <a:b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  <a:t> холст, масло, 149 x 208 см)</a:t>
            </a:r>
            <a:br>
              <a:rPr lang="ru-RU" altLang="ru-RU" sz="1800" b="1" i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1800" b="1" i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7590" name="Picture 6" descr="08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600200"/>
            <a:ext cx="7559675" cy="4852988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28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28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  <p:bldP spid="67588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/>
              <a:t>Зал 7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Виктор Михайлович Васнецов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(1848 - 1926)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«Алёнушка»  (1881г)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холст, масло, 178x121 см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3974" name="Picture 6" descr="talen81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16238" y="1844675"/>
            <a:ext cx="3311525" cy="4824413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Виктор Михайлович Васнецов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(1848 - 1926)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«Богатыри» (1881-1898)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холст, масло,295,3x446 см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20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7045" name="Picture 5" descr="100_57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773238"/>
            <a:ext cx="7559675" cy="4608512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Виктор Михайлович Васнецов 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(1848 - 1926)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«Иван-Царевич на Сером Волке»  (1889г)</a:t>
            </a:r>
            <a:b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FF00"/>
                </a:solidFill>
                <a:latin typeface="Georgia" pitchFamily="18" charset="0"/>
              </a:rPr>
              <a:t> холст, масло, 249 x 187 см</a:t>
            </a:r>
            <a:r>
              <a:rPr lang="ru-RU" altLang="ru-RU" smtClean="0"/>
              <a:t> </a:t>
            </a:r>
          </a:p>
        </p:txBody>
      </p:sp>
      <p:pic>
        <p:nvPicPr>
          <p:cNvPr id="89093" name="Picture 5" descr="350px-Wiktor_Michajlowitsch_Wassnezow_004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00338" y="1916113"/>
            <a:ext cx="3816350" cy="4681537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b="1" i="1" smtClean="0">
                <a:solidFill>
                  <a:srgbClr val="FFFF00"/>
                </a:solidFill>
                <a:latin typeface="Georgia" pitchFamily="18" charset="0"/>
              </a:rPr>
              <a:t>Михаил Александрович Врубель</a:t>
            </a:r>
            <a:br>
              <a:rPr lang="ru-RU" altLang="ru-RU" sz="24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FFFF00"/>
                </a:solidFill>
                <a:latin typeface="Georgia" pitchFamily="18" charset="0"/>
              </a:rPr>
              <a:t>(1856-1910) </a:t>
            </a:r>
            <a:br>
              <a:rPr lang="ru-RU" altLang="ru-RU" sz="2400" b="1" i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FFFF00"/>
                </a:solidFill>
                <a:latin typeface="Georgia" pitchFamily="18" charset="0"/>
              </a:rPr>
              <a:t>«Царевна-Лебедь» (1900г) холст, масло</a:t>
            </a:r>
          </a:p>
        </p:txBody>
      </p:sp>
      <p:pic>
        <p:nvPicPr>
          <p:cNvPr id="92165" name="Picture 5" descr="t00tleb[1]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00338" y="1746250"/>
            <a:ext cx="3671887" cy="5111750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605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6000" b="1" i="1" smtClean="0">
                <a:solidFill>
                  <a:srgbClr val="FFFF00"/>
                </a:solidFill>
                <a:latin typeface="Georgia" pitchFamily="18" charset="0"/>
              </a:rPr>
              <a:t>Спасибо за внимание</a:t>
            </a:r>
            <a:r>
              <a:rPr lang="en-US" altLang="ru-RU" sz="6000" b="1" i="1" smtClean="0">
                <a:solidFill>
                  <a:srgbClr val="FFFF00"/>
                </a:solidFill>
                <a:latin typeface="Georgia" pitchFamily="18" charset="0"/>
              </a:rPr>
              <a:t> !</a:t>
            </a:r>
            <a:endParaRPr lang="ru-RU" altLang="ru-RU" sz="60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История создания Третьяковской галереи</a:t>
            </a:r>
          </a:p>
        </p:txBody>
      </p:sp>
      <p:pic>
        <p:nvPicPr>
          <p:cNvPr id="4118" name="Picture 22" descr="92591[1]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724025"/>
            <a:ext cx="3975100" cy="2090738"/>
          </a:xfrm>
          <a:noFill/>
        </p:spPr>
      </p:pic>
      <p:pic>
        <p:nvPicPr>
          <p:cNvPr id="4113" name="Picture 17" descr="r_p_cf1b0a36bc4fa0e8e9c2cd088e66dbff[1]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4292600"/>
            <a:ext cx="3887788" cy="2371725"/>
          </a:xfr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крупнейший музей русского и советского изобразительного искусства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 имеет  мировую известность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i="1" dirty="0" smtClean="0">
                <a:solidFill>
                  <a:srgbClr val="66FFFF"/>
                </a:solidFill>
                <a:latin typeface="Georgia" pitchFamily="18" charset="0"/>
              </a:rPr>
              <a:t>расположен в Замоскворечье, в Лаврушинском  переулке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800" b="1" i="1" dirty="0" smtClean="0">
              <a:solidFill>
                <a:srgbClr val="66FFFF"/>
              </a:solidFill>
              <a:latin typeface="Georgia" pitchFamily="18" charset="0"/>
            </a:endParaRP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3132138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3348038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643438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643438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8" grpId="0" build="p"/>
      <p:bldP spid="4113" grpId="0" build="p"/>
      <p:bldP spid="41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88913"/>
            <a:ext cx="4038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Основателем галереи был  московский купец Павел Михайлович Третьяков /1832-1898/.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 На протяжении многих лет он собирал картины русских художников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 В 1872 году были  построены первые залы галереи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 П. М Третьяков пристраивал их к дому в Лаврушинском переулке, где он жил сам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В 1892 году П. М Третьяков передал собранную коллекцию в дар Москве.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 Его собрание насчитывало около 2000 картин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 Торжественное открытие галереи состоялось 16 мая 1893 года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400" b="1" i="1" dirty="0" smtClean="0">
              <a:solidFill>
                <a:srgbClr val="66FF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b="1" i="1" dirty="0" smtClean="0">
                <a:solidFill>
                  <a:srgbClr val="66FFFF"/>
                </a:solidFill>
                <a:latin typeface="Georgia" pitchFamily="18" charset="0"/>
              </a:rPr>
              <a:t>Нынешнее собрание Третьяковской галереи насчитывает более 100 тысяч произведений</a:t>
            </a:r>
          </a:p>
        </p:txBody>
      </p:sp>
      <p:pic>
        <p:nvPicPr>
          <p:cNvPr id="8201" name="Picture 9" descr="454px-Ilja_Jefimowitsch_Repin_01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052513"/>
            <a:ext cx="3424237" cy="4525962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Залы Третьяковской галереи</a:t>
            </a:r>
          </a:p>
        </p:txBody>
      </p:sp>
      <p:pic>
        <p:nvPicPr>
          <p:cNvPr id="13320" name="Picture 8" descr="54358[1]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1773238"/>
            <a:ext cx="3671887" cy="2160587"/>
          </a:xfrm>
          <a:noFill/>
        </p:spPr>
      </p:pic>
      <p:pic>
        <p:nvPicPr>
          <p:cNvPr id="13321" name="Picture 9" descr="21_b[1]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76825" y="1773238"/>
            <a:ext cx="3598863" cy="2160587"/>
          </a:xfrm>
          <a:noFill/>
        </p:spPr>
      </p:pic>
      <p:pic>
        <p:nvPicPr>
          <p:cNvPr id="13322" name="Picture 10" descr="c6b038dfa0d3[1]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4213" y="4114800"/>
            <a:ext cx="3743325" cy="2338388"/>
          </a:xfrm>
          <a:noFill/>
        </p:spPr>
      </p:pic>
      <p:pic>
        <p:nvPicPr>
          <p:cNvPr id="13325" name="Picture 13" descr="m_baa5fca05aa5c88fa6a26ffbca422802[1]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076825" y="4114800"/>
            <a:ext cx="3598863" cy="2266950"/>
          </a:xfr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i="1" smtClean="0"/>
              <a:t>Зал 2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>
                <a:solidFill>
                  <a:srgbClr val="FFFF66"/>
                </a:solidFill>
                <a:latin typeface="Georgia" pitchFamily="18" charset="0"/>
              </a:rPr>
              <a:t>Иконописцы</a:t>
            </a:r>
            <a:endParaRPr lang="ru-RU" altLang="ru-RU" b="1" i="1" dirty="0" smtClean="0">
              <a:solidFill>
                <a:srgbClr val="FFFF66"/>
              </a:solidFill>
              <a:latin typeface="Georgia" pitchFamily="18" charset="0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i="1" dirty="0" smtClean="0">
              <a:solidFill>
                <a:srgbClr val="6699FF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b="1" i="1" dirty="0" smtClean="0">
                <a:solidFill>
                  <a:srgbClr val="6699FF"/>
                </a:solidFill>
                <a:latin typeface="Georgia" pitchFamily="18" charset="0"/>
              </a:rPr>
              <a:t>Иконописцы - люди, которые пишут иконы.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i="1" dirty="0">
                <a:solidFill>
                  <a:srgbClr val="FFFF66"/>
                </a:solidFill>
                <a:latin typeface="Georgia" pitchFamily="18" charset="0"/>
              </a:rPr>
              <a:t>Икона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EBF25A"/>
              </a:buClr>
              <a:defRPr/>
            </a:pPr>
            <a:r>
              <a:rPr lang="ru-RU" altLang="ru-RU" b="1" i="1" dirty="0" smtClean="0">
                <a:solidFill>
                  <a:srgbClr val="6699FF"/>
                </a:solidFill>
                <a:latin typeface="Georgia" pitchFamily="18" charset="0"/>
              </a:rPr>
              <a:t>Икона </a:t>
            </a:r>
            <a:r>
              <a:rPr lang="ru-RU" altLang="ru-RU" b="1" i="1" dirty="0">
                <a:solidFill>
                  <a:srgbClr val="6699FF"/>
                </a:solidFill>
                <a:latin typeface="Georgia" pitchFamily="18" charset="0"/>
              </a:rPr>
              <a:t>- (в переводе с греческого «рисунок», «образ», «изображение») — изображение лиц или событий священной или церковной истории, являющееся предметом почитания, у верующих.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948</TotalTime>
  <Words>402</Words>
  <Application>Microsoft Office PowerPoint</Application>
  <PresentationFormat>Экран (4:3)</PresentationFormat>
  <Paragraphs>83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Tahoma</vt:lpstr>
      <vt:lpstr>Wingdings</vt:lpstr>
      <vt:lpstr>Georgia</vt:lpstr>
      <vt:lpstr>Кимоно</vt:lpstr>
      <vt:lpstr>Специальное оформление</vt:lpstr>
      <vt:lpstr>Занавес</vt:lpstr>
      <vt:lpstr>Текстура</vt:lpstr>
      <vt:lpstr>«Путешествие по Третьяковской галерее»</vt:lpstr>
      <vt:lpstr>Путешествие по Третьяковской галерее</vt:lpstr>
      <vt:lpstr>Зал 1</vt:lpstr>
      <vt:lpstr>История создания Третьяковской галереи</vt:lpstr>
      <vt:lpstr>Слайд 5</vt:lpstr>
      <vt:lpstr>Залы Третьяковской галереи</vt:lpstr>
      <vt:lpstr>Зал 2</vt:lpstr>
      <vt:lpstr>Иконописцы</vt:lpstr>
      <vt:lpstr>Икона</vt:lpstr>
      <vt:lpstr>Андрей Рублев «Троица» (XIV в )</vt:lpstr>
      <vt:lpstr>Зал 3</vt:lpstr>
      <vt:lpstr>Парсуна ( «Князь Михаил Васильевич Скопин-Шуйский» Начало 17 века)</vt:lpstr>
      <vt:lpstr>Портрет</vt:lpstr>
      <vt:lpstr>Федор Степанович Рокотов  (1735-1808)  «Портрет А.П.Струйской» (1772 г)  холст, масло, 59,8х47,5cм </vt:lpstr>
      <vt:lpstr>Владимир Лукич Боровиковский  (1757 – 1825)  «Портрет М.И.Лопухиной» (1797г)  холст, масло,72 x 55,5 см </vt:lpstr>
      <vt:lpstr>Орест Адамович Кипренский  (1782-1836)  «Портрет Александра Сергеевича Пушкина» (1827 г) холст, масло, 68 x 54 см </vt:lpstr>
      <vt:lpstr>Брюллов Карл Павлович  (1799-1852)  «Всадница»  (1832г)  холст, масло, 291,5х206 см. </vt:lpstr>
      <vt:lpstr>Иван Николаевич Крамской  (1837 – 1887)  «Неизвестная» (Дама в коляске) (1883г)  холст, масло, 75,5x99 см  </vt:lpstr>
      <vt:lpstr>Зал 4</vt:lpstr>
      <vt:lpstr>Василий Григорьевич Перов   (1834-1882)   «Тройка». Ученики мастеровые везут воду (1866)  холст, масло, 51,5x65,8 см </vt:lpstr>
      <vt:lpstr>Зал 5</vt:lpstr>
      <vt:lpstr>Пейзаж </vt:lpstr>
      <vt:lpstr>Иван Иванович Шишкин  (1832 - 1898) «Рожь» (1878г)  холст, масло, 107x187 см  </vt:lpstr>
      <vt:lpstr>Иван Иванович Шишкин  (1832 - 1898)  «Утро в сосновом лесу» (1889г)  холст, масло, 139x213 см  </vt:lpstr>
      <vt:lpstr>Исаак Ильич Левитан (1860—1900)  «Золотая осень» (1895г) холст, масло, 82 x 126 см </vt:lpstr>
      <vt:lpstr>Исаак Ильич Левитан (1860—1900) «Март» (1895г)  холст, масло, 60 x 75 см </vt:lpstr>
      <vt:lpstr>Алексей Кондратьевич Саврасов (1830-1897)     «Грачи прилетели» (1871г)  Холст, масло  62 × 48,5 см  Грабарь Игорь Эммануилович (1871-1960)  «Февральская лазурь» (1904г)  Холст, масло 141 х 83</vt:lpstr>
      <vt:lpstr>Зал 6</vt:lpstr>
      <vt:lpstr>Марина, маринисты</vt:lpstr>
      <vt:lpstr>Иван Константинович Айвазовский  (1817-1900)  «Черное море»  (1881г)  холст, масло, 149 x 208 см) </vt:lpstr>
      <vt:lpstr>Зал 7</vt:lpstr>
      <vt:lpstr>Виктор Михайлович Васнецов   (1848 - 1926)  «Алёнушка»  (1881г)   холст, масло, 178x121 см </vt:lpstr>
      <vt:lpstr>Виктор Михайлович Васнецов   (1848 - 1926)  «Богатыри» (1881-1898)  холст, масло,295,3x446 см  </vt:lpstr>
      <vt:lpstr>Виктор Михайлович Васнецов   (1848 - 1926) «Иван-Царевич на Сером Волке»  (1889г)  холст, масло, 249 x 187 см </vt:lpstr>
      <vt:lpstr>Михаил Александрович Врубель (1856-1910)  «Царевна-Лебедь» (1900г) холст, масло</vt:lpstr>
      <vt:lpstr>Спасибо за внимание 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Третьяковской галерее</dc:title>
  <dc:creator>Admin</dc:creator>
  <cp:lastModifiedBy>re</cp:lastModifiedBy>
  <cp:revision>24</cp:revision>
  <dcterms:created xsi:type="dcterms:W3CDTF">2009-10-31T16:55:37Z</dcterms:created>
  <dcterms:modified xsi:type="dcterms:W3CDTF">2014-03-07T14:52:55Z</dcterms:modified>
</cp:coreProperties>
</file>