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3" r:id="rId6"/>
    <p:sldId id="271" r:id="rId7"/>
    <p:sldId id="274" r:id="rId8"/>
    <p:sldId id="264" r:id="rId9"/>
    <p:sldId id="265" r:id="rId10"/>
    <p:sldId id="269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5B8C-92F5-490D-B4E6-08F22400583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19434-B464-4543-95EB-86D52AA67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19434-B464-4543-95EB-86D52AA67A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ADDDD2-9D97-4B12-8E3B-BD6B6CAE1C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A4E23A-1912-4930-B3FA-4B63B05A4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A%D0%B8%D0%BD%D0%B5%D0%B7%D0%B8%D0%BE%D0%BB%D0%BE%D0%B3%D0%B8%D1%8F%20%D1%83%D0%BF%D1%80%D0%B0%D0%B6%D0%BD%D0%B5%D0%BD%D0%B8%D0%B5%20%D0%BA%D1%80%D1%8E%D0%BA%D0%B8%20&amp;fp=0&amp;pos=0&amp;uinfo=ww-1349-wh-612-fw-1124-fh-448-pd-1&amp;rpt=simage&amp;img_url=http://prodzhy.at.ua/_fr/0/444865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BA%D0%B8%D0%BD%D0%B5%D0%B7%D0%B8%D0%BE%D0%BB%D0%BE%D0%B3%D0%B8%D1%8F%20%D1%83%D0%BF%D1%80%D0%B0%D0%B6%D0%BD%D0%B5%D0%BD%D0%B8%D0%B5%20%D0%BA%D1%80%D1%8E%D0%BA%D0%B8%20&amp;fp=0&amp;pos=0&amp;uinfo=ww-1349-wh-612-fw-1124-fh-448-pd-1&amp;rpt=simage&amp;img_url=http://prodzhy.at.ua/_fr/0/4448654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7053064" cy="2980928"/>
          </a:xfrm>
        </p:spPr>
        <p:txBody>
          <a:bodyPr>
            <a:normAutofit fontScale="90000"/>
          </a:bodyPr>
          <a:lstStyle/>
          <a:p>
            <a:r>
              <a:rPr lang="ru-RU" sz="5800" dirty="0" smtClean="0"/>
              <a:t>Д</a:t>
            </a:r>
            <a:r>
              <a:rPr lang="ru-RU" dirty="0" smtClean="0"/>
              <a:t>ифференциация  звуков  </a:t>
            </a:r>
            <a:r>
              <a:rPr lang="en-US" dirty="0" smtClean="0"/>
              <a:t>[</a:t>
            </a:r>
            <a:r>
              <a:rPr lang="ru-RU" dirty="0" err="1" smtClean="0"/>
              <a:t>р</a:t>
            </a:r>
            <a:r>
              <a:rPr lang="en-US" dirty="0" smtClean="0"/>
              <a:t>] – 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и букв Р-Л в словах, словосочетаниях и предложениях.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Презентация учителя-логопеда ГБОУ ДС № 1901 Стасуй Натальи Викторовны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ED0OMA2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1224136" cy="1748766"/>
          </a:xfrm>
          <a:prstGeom prst="rect">
            <a:avLst/>
          </a:prstGeom>
        </p:spPr>
      </p:pic>
      <p:pic>
        <p:nvPicPr>
          <p:cNvPr id="3" name="Рисунок 2" descr="iNR8WHR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36912"/>
            <a:ext cx="1689063" cy="1146423"/>
          </a:xfrm>
          <a:prstGeom prst="rect">
            <a:avLst/>
          </a:prstGeom>
        </p:spPr>
      </p:pic>
      <p:pic>
        <p:nvPicPr>
          <p:cNvPr id="4" name="Рисунок 3" descr="iQSGNLCK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924944"/>
            <a:ext cx="2088232" cy="2088232"/>
          </a:xfrm>
          <a:prstGeom prst="rect">
            <a:avLst/>
          </a:prstGeom>
        </p:spPr>
      </p:pic>
      <p:pic>
        <p:nvPicPr>
          <p:cNvPr id="5" name="Рисунок 4" descr="i1S06YDB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708920"/>
            <a:ext cx="1657350" cy="1428750"/>
          </a:xfrm>
          <a:prstGeom prst="rect">
            <a:avLst/>
          </a:prstGeom>
        </p:spPr>
      </p:pic>
      <p:pic>
        <p:nvPicPr>
          <p:cNvPr id="6" name="Рисунок 5" descr="iO47QBH3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725144"/>
            <a:ext cx="1999109" cy="133273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4941168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31640" y="4797152"/>
          <a:ext cx="7920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 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i93BTBBM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48680"/>
            <a:ext cx="2381250" cy="14287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200" u="none" dirty="0" smtClean="0">
                <a:latin typeface="Times New Roman"/>
                <a:ea typeface="Times New Roman"/>
                <a:cs typeface="Times New Roman"/>
              </a:rPr>
              <a:t>Итог занятия.</a:t>
            </a:r>
            <a:endParaRPr lang="ru-RU" sz="1100" u="none" dirty="0" smtClean="0">
              <a:latin typeface="Calibri"/>
              <a:ea typeface="Calibri"/>
              <a:cs typeface="Times New Roman"/>
            </a:endParaRPr>
          </a:p>
          <a:p>
            <a:r>
              <a:rPr lang="ru-RU" sz="1200" u="none" dirty="0" smtClean="0">
                <a:latin typeface="Times New Roman"/>
                <a:ea typeface="Times New Roman"/>
                <a:cs typeface="Times New Roman"/>
              </a:rPr>
              <a:t>Рефлексия</a:t>
            </a:r>
            <a:endParaRPr lang="ru-RU" sz="1100" u="none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33736_1bb3cd7c9e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6169868" cy="513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03648" y="2743200"/>
            <a:ext cx="7091065" cy="255800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Бардышева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Т.Ю.,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Моносова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Логопедические занятия в детском саду. Подготовительная к школе группа. - М.: Издательство «Скрипторий 2003», 2011. — 240 с.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Ткаченко Т.А.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первый класс — без дефектов речи: Методическое пособие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—— СПб.: ДЕТСТВО-ПРЕСС, 1999.— 112 с: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Ткаченко Т.А.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Первые прописи. Методика ранней грамотности.: ил.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Адалян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2013. – 96с.: ил.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литературы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IPNIGX8Z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2026118" cy="2016224"/>
          </a:xfrm>
        </p:spPr>
      </p:pic>
      <p:pic>
        <p:nvPicPr>
          <p:cNvPr id="5" name="Рисунок 4" descr="tramvay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2656"/>
            <a:ext cx="3240360" cy="2016224"/>
          </a:xfrm>
          <a:prstGeom prst="rect">
            <a:avLst/>
          </a:prstGeom>
        </p:spPr>
      </p:pic>
      <p:pic>
        <p:nvPicPr>
          <p:cNvPr id="6" name="Рисунок 5" descr="iV55WCHU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140968"/>
            <a:ext cx="1155928" cy="1140718"/>
          </a:xfrm>
          <a:prstGeom prst="rect">
            <a:avLst/>
          </a:prstGeom>
        </p:spPr>
      </p:pic>
      <p:pic>
        <p:nvPicPr>
          <p:cNvPr id="8" name="Рисунок 7" descr="iYU3BJ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140968"/>
            <a:ext cx="1711077" cy="1140718"/>
          </a:xfrm>
          <a:prstGeom prst="rect">
            <a:avLst/>
          </a:prstGeom>
        </p:spPr>
      </p:pic>
      <p:pic>
        <p:nvPicPr>
          <p:cNvPr id="9" name="Рисунок 8" descr="20508_06-10-2010_18_31_03_(1)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553744"/>
            <a:ext cx="2304256" cy="2304256"/>
          </a:xfrm>
          <a:prstGeom prst="rect">
            <a:avLst/>
          </a:prstGeom>
        </p:spPr>
      </p:pic>
      <p:pic>
        <p:nvPicPr>
          <p:cNvPr id="10" name="Рисунок 9" descr="i9KZI1PQ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941168"/>
            <a:ext cx="1905000" cy="1428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72200" y="112474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4400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 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314096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4400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 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522920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4400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 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dirty="0" smtClean="0"/>
              <a:t>Организационный момент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IPNIGX8Z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588224" y="2852936"/>
            <a:ext cx="2026118" cy="2016224"/>
          </a:xfrm>
        </p:spPr>
      </p:pic>
      <p:pic>
        <p:nvPicPr>
          <p:cNvPr id="5" name="Рисунок 4" descr="tramvay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40" y="4725144"/>
            <a:ext cx="3240360" cy="1872208"/>
          </a:xfrm>
          <a:prstGeom prst="rect">
            <a:avLst/>
          </a:prstGeom>
        </p:spPr>
      </p:pic>
      <p:pic>
        <p:nvPicPr>
          <p:cNvPr id="6" name="Рисунок 5" descr="iV55WCHU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12976"/>
            <a:ext cx="1155928" cy="1140718"/>
          </a:xfrm>
          <a:prstGeom prst="rect">
            <a:avLst/>
          </a:prstGeom>
        </p:spPr>
      </p:pic>
      <p:pic>
        <p:nvPicPr>
          <p:cNvPr id="8" name="Рисунок 7" descr="iYU3BJ2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5157192"/>
            <a:ext cx="1711077" cy="1140718"/>
          </a:xfrm>
          <a:prstGeom prst="rect">
            <a:avLst/>
          </a:prstGeom>
        </p:spPr>
      </p:pic>
      <p:pic>
        <p:nvPicPr>
          <p:cNvPr id="9" name="Рисунок 8" descr="20508_06-10-2010_18_31_03_(1)_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780928"/>
            <a:ext cx="2304256" cy="2304256"/>
          </a:xfrm>
          <a:prstGeom prst="rect">
            <a:avLst/>
          </a:prstGeom>
        </p:spPr>
      </p:pic>
      <p:pic>
        <p:nvPicPr>
          <p:cNvPr id="10" name="Рисунок 9" descr="i9KZI1PQ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5085184"/>
            <a:ext cx="1905000" cy="1428750"/>
          </a:xfrm>
          <a:prstGeom prst="rect">
            <a:avLst/>
          </a:prstGeom>
        </p:spPr>
      </p:pic>
      <p:pic>
        <p:nvPicPr>
          <p:cNvPr id="11" name="Рисунок 10" descr="iNR8WHRC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188640"/>
            <a:ext cx="1744985" cy="1512168"/>
          </a:xfrm>
          <a:prstGeom prst="rect">
            <a:avLst/>
          </a:prstGeom>
        </p:spPr>
      </p:pic>
      <p:pic>
        <p:nvPicPr>
          <p:cNvPr id="12" name="Рисунок 11" descr="iED0OMA2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0"/>
            <a:ext cx="1288157" cy="1772816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31840" y="2060848"/>
          <a:ext cx="1607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/>
                <a:gridCol w="535947"/>
                <a:gridCol w="535947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236296" y="2060848"/>
          <a:ext cx="1607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/>
                <a:gridCol w="535947"/>
                <a:gridCol w="535947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236296" y="3429000"/>
          <a:ext cx="1607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/>
                <a:gridCol w="535947"/>
                <a:gridCol w="535947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131840" y="4149080"/>
          <a:ext cx="1607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/>
                <a:gridCol w="535947"/>
                <a:gridCol w="535947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131840" y="5733256"/>
          <a:ext cx="1607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/>
                <a:gridCol w="535947"/>
                <a:gridCol w="535947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236296" y="5085184"/>
          <a:ext cx="1607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"/>
                <a:gridCol w="535947"/>
                <a:gridCol w="535947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200" b="1" u="none" dirty="0" smtClean="0">
                <a:latin typeface="Times New Roman"/>
                <a:ea typeface="Calibri"/>
              </a:rPr>
              <a:t>Определение заданных звуков в словах, их место в словах </a:t>
            </a:r>
            <a:endParaRPr lang="ru-RU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86309E-7 L -1.94444E-6 -0.178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8.32562E-8 L 0.17309 -0.229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8316E-6 L -0.1658 -0.031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8094E-6 L 0.00087 -0.1776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8844E-6 L -0.31597 0.0226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47549E-7 L -0.15729 6.47549E-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4008" y="260648"/>
          <a:ext cx="13918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332655"/>
          <a:ext cx="13918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689992">
                <a:tc>
                  <a:txBody>
                    <a:bodyPr/>
                    <a:lstStyle/>
                    <a:p>
                      <a:pPr algn="l"/>
                      <a:r>
                        <a:rPr lang="ru-RU" sz="4400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40768"/>
          <a:ext cx="175185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</a:t>
                      </a:r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14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1358404" cy="13584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4008" y="1340768"/>
          <a:ext cx="175185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</a:t>
                      </a:r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i5KUYPT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12776"/>
            <a:ext cx="1136042" cy="771069"/>
          </a:xfrm>
          <a:prstGeom prst="rect">
            <a:avLst/>
          </a:prstGeom>
        </p:spPr>
      </p:pic>
      <p:pic>
        <p:nvPicPr>
          <p:cNvPr id="11" name="Рисунок 10" descr="loto_matematic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268760"/>
            <a:ext cx="1546958" cy="1160746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3573016"/>
          <a:ext cx="19678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ожки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4725144"/>
          <a:ext cx="244827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обок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512" y="5805264"/>
          <a:ext cx="237626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ошка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72000" y="5805264"/>
          <a:ext cx="230425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4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ошка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4725144"/>
          <a:ext cx="237626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обок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44008" y="3501008"/>
          <a:ext cx="187220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ожки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8" name="Рисунок 17" descr="i1S06YDB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140968"/>
            <a:ext cx="1369318" cy="1180446"/>
          </a:xfrm>
          <a:prstGeom prst="rect">
            <a:avLst/>
          </a:prstGeom>
        </p:spPr>
      </p:pic>
      <p:pic>
        <p:nvPicPr>
          <p:cNvPr id="19" name="Рисунок 18" descr="iO47QBH3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3429000"/>
            <a:ext cx="1475656" cy="983770"/>
          </a:xfrm>
          <a:prstGeom prst="rect">
            <a:avLst/>
          </a:prstGeom>
        </p:spPr>
      </p:pic>
      <p:pic>
        <p:nvPicPr>
          <p:cNvPr id="20" name="Рисунок 19" descr="iXU1U119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360458"/>
            <a:ext cx="1332359" cy="1289380"/>
          </a:xfrm>
          <a:prstGeom prst="rect">
            <a:avLst/>
          </a:prstGeom>
        </p:spPr>
      </p:pic>
      <p:pic>
        <p:nvPicPr>
          <p:cNvPr id="21" name="Рисунок 20" descr="i3BPL5HI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4509120"/>
            <a:ext cx="864096" cy="864096"/>
          </a:xfrm>
          <a:prstGeom prst="rect">
            <a:avLst/>
          </a:prstGeom>
        </p:spPr>
      </p:pic>
      <p:pic>
        <p:nvPicPr>
          <p:cNvPr id="22" name="Рисунок 21" descr="i1NL4U3W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5805264"/>
            <a:ext cx="1143506" cy="836712"/>
          </a:xfrm>
          <a:prstGeom prst="rect">
            <a:avLst/>
          </a:prstGeom>
        </p:spPr>
      </p:pic>
      <p:pic>
        <p:nvPicPr>
          <p:cNvPr id="23" name="Рисунок 22" descr="i8SN3SJR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8344" y="5331459"/>
            <a:ext cx="1475656" cy="1526541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79512" y="2420888"/>
          <a:ext cx="248376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ошка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644008" y="2420888"/>
          <a:ext cx="230425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499080">
                <a:tc>
                  <a:txBody>
                    <a:bodyPr/>
                    <a:lstStyle/>
                    <a:p>
                      <a:pPr algn="l"/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ошка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6" name="Рисунок 25" descr="i7BCFEWTP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2060848"/>
            <a:ext cx="1290439" cy="1152128"/>
          </a:xfrm>
          <a:prstGeom prst="rect">
            <a:avLst/>
          </a:prstGeom>
        </p:spPr>
      </p:pic>
      <p:pic>
        <p:nvPicPr>
          <p:cNvPr id="27" name="Рисунок 26" descr="iXQND94M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7877341" y="2355907"/>
            <a:ext cx="844750" cy="974712"/>
          </a:xfrm>
          <a:prstGeom prst="rect">
            <a:avLst/>
          </a:prstGeom>
        </p:spPr>
      </p:pic>
      <p:pic>
        <p:nvPicPr>
          <p:cNvPr id="28" name="Рисунок 27" descr="d8fc716d61ff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260648"/>
            <a:ext cx="1463595" cy="1160545"/>
          </a:xfrm>
          <a:prstGeom prst="rect">
            <a:avLst/>
          </a:prstGeom>
        </p:spPr>
      </p:pic>
      <p:sp>
        <p:nvSpPr>
          <p:cNvPr id="29" name="Заголовок 2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200" b="1" u="none" dirty="0" smtClean="0">
                <a:ea typeface="Calibri"/>
              </a:rPr>
              <a:t>Чтение слов с последующей заменой букв л на </a:t>
            </a:r>
            <a:r>
              <a:rPr lang="ru-RU" sz="1200" b="1" u="none" dirty="0" err="1" smtClean="0">
                <a:ea typeface="Calibri"/>
              </a:rPr>
              <a:t>р</a:t>
            </a:r>
            <a:r>
              <a:rPr lang="ru-RU" sz="1200" b="1" u="none" dirty="0" smtClean="0">
                <a:ea typeface="Calibri"/>
              </a:rPr>
              <a:t> и наоборот.</a:t>
            </a:r>
            <a:endParaRPr lang="ru-RU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2492896"/>
          <a:ext cx="86409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44008" y="2492896"/>
          <a:ext cx="31683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2492896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412776"/>
          <a:ext cx="86409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3573016"/>
          <a:ext cx="86409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4653136"/>
          <a:ext cx="86409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5805264"/>
          <a:ext cx="86409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332656"/>
          <a:ext cx="86409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63688" y="3573016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63688" y="4653136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63688" y="5805264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63688" y="1412776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63688" y="332656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44008" y="1412776"/>
          <a:ext cx="31683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644008" y="3573016"/>
          <a:ext cx="31683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644008" y="4653136"/>
          <a:ext cx="31683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44008" y="5805264"/>
          <a:ext cx="31683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644008" y="332656"/>
          <a:ext cx="31683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835696" y="18864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771800" y="126876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724128" y="1268760"/>
          <a:ext cx="43204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771800" y="234888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771800" y="5661248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24128" y="342900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724128" y="450912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627784" y="3429000"/>
          <a:ext cx="7920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 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796136" y="5661248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771800" y="450912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5724128" y="234888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724128" y="188640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804248" y="5661248"/>
          <a:ext cx="4557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42707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7" name="Заголовок 3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200" b="1" u="none" dirty="0" smtClean="0">
                <a:ea typeface="Calibri"/>
              </a:rPr>
              <a:t>Определение наличия звуков в словосочетаниях. </a:t>
            </a:r>
            <a:endParaRPr lang="ru-RU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prodzhy.at.ua/_fr/0/444865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508125"/>
            <a:ext cx="2857500" cy="315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4448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4547" y="0"/>
            <a:ext cx="6002693" cy="662297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12160" y="188640"/>
          <a:ext cx="2880320" cy="645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6453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200" u="none" dirty="0" err="1" smtClean="0">
                <a:latin typeface="Times New Roman"/>
                <a:ea typeface="Calibri"/>
                <a:cs typeface="Times New Roman"/>
              </a:rPr>
              <a:t>Физминутка</a:t>
            </a:r>
            <a:r>
              <a:rPr lang="ru-RU" sz="1200" u="none" dirty="0" smtClean="0">
                <a:latin typeface="Times New Roman"/>
                <a:ea typeface="Calibri"/>
                <a:cs typeface="Times New Roman"/>
              </a:rPr>
              <a:t>  на основе образовательной </a:t>
            </a:r>
            <a:r>
              <a:rPr lang="ru-RU" sz="1200" u="none" dirty="0" err="1" smtClean="0">
                <a:latin typeface="Times New Roman"/>
                <a:ea typeface="Calibri"/>
                <a:cs typeface="Times New Roman"/>
              </a:rPr>
              <a:t>кинезиологии</a:t>
            </a:r>
            <a:r>
              <a:rPr lang="ru-RU" sz="1200" u="sng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r>
              <a:rPr lang="ru-RU" sz="1200" dirty="0" smtClean="0">
                <a:latin typeface="Times New Roman"/>
                <a:ea typeface="Calibri"/>
                <a:cs typeface="Times New Roman"/>
              </a:rPr>
              <a:t>«Крюки» 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prodzhy.at.ua/_fr/0/444865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508125"/>
            <a:ext cx="2857500" cy="315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2037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4624"/>
            <a:ext cx="6813376" cy="68133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1200" u="none" dirty="0" err="1" smtClean="0">
                <a:latin typeface="Times New Roman"/>
                <a:ea typeface="Calibri"/>
                <a:cs typeface="Times New Roman"/>
              </a:rPr>
              <a:t>Физминутка</a:t>
            </a:r>
            <a:r>
              <a:rPr lang="ru-RU" sz="1200" u="none" dirty="0" smtClean="0">
                <a:latin typeface="Times New Roman"/>
                <a:ea typeface="Calibri"/>
                <a:cs typeface="Times New Roman"/>
              </a:rPr>
              <a:t>  на основе образовательной </a:t>
            </a:r>
            <a:r>
              <a:rPr lang="ru-RU" sz="1200" u="none" dirty="0" err="1" smtClean="0">
                <a:latin typeface="Times New Roman"/>
                <a:ea typeface="Calibri"/>
                <a:cs typeface="Times New Roman"/>
              </a:rPr>
              <a:t>кинезиологии</a:t>
            </a:r>
            <a:r>
              <a:rPr lang="ru-RU" sz="1200" u="none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100" u="none" dirty="0" smtClean="0">
              <a:latin typeface="Calibri"/>
              <a:ea typeface="Calibri"/>
              <a:cs typeface="Times New Roman"/>
            </a:endParaRPr>
          </a:p>
          <a:p>
            <a:r>
              <a:rPr lang="ru-RU" sz="1200" dirty="0" smtClean="0">
                <a:latin typeface="Times New Roman"/>
                <a:ea typeface="Calibri"/>
                <a:cs typeface="Times New Roman"/>
              </a:rPr>
              <a:t> «Перекрёстные шаги» 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32656"/>
          <a:ext cx="30243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586864"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 А Т О К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4"/>
          <a:ext cx="30243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________________________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3429000"/>
          <a:ext cx="30243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586864"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Д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Ы Р К 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4581128"/>
          <a:ext cx="30243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________________________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96136" y="332656"/>
          <a:ext cx="30243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586864"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К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 Ы Л О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96136" y="1484784"/>
          <a:ext cx="30243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________________________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868144" y="2852936"/>
          <a:ext cx="3024336" cy="75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756672"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427984" y="6101328"/>
          <a:ext cx="3024336" cy="75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756672"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Рисунок 24" descr="img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08138" y="3956558"/>
            <a:ext cx="1044157" cy="3013377"/>
          </a:xfrm>
          <a:prstGeom prst="rect">
            <a:avLst/>
          </a:prstGeom>
        </p:spPr>
      </p:pic>
      <p:pic>
        <p:nvPicPr>
          <p:cNvPr id="26" name="Рисунок 25" descr="img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11718" y="856634"/>
            <a:ext cx="1047955" cy="3024336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868144" y="3429000"/>
          <a:ext cx="30243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586864"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Б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Л К А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" name="Рисунок 29" descr="img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52754" y="3884551"/>
            <a:ext cx="1044157" cy="3013376"/>
          </a:xfrm>
          <a:prstGeom prst="rect">
            <a:avLst/>
          </a:prstGeom>
        </p:spPr>
      </p:pic>
      <p:pic>
        <p:nvPicPr>
          <p:cNvPr id="31" name="Рисунок 30" descr="img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781644" y="859316"/>
            <a:ext cx="1045110" cy="3016126"/>
          </a:xfrm>
          <a:prstGeom prst="rect">
            <a:avLst/>
          </a:prstGeom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868144" y="4581128"/>
          <a:ext cx="30243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________________________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 descr="iQSGNLCK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700808"/>
            <a:ext cx="2298551" cy="3018631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84168" y="332656"/>
          <a:ext cx="230425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647"/>
                <a:gridCol w="817639"/>
                <a:gridCol w="891970"/>
              </a:tblGrid>
              <a:tr h="5040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8" name="Прямоугольный треугольник 37"/>
          <p:cNvSpPr/>
          <p:nvPr/>
        </p:nvSpPr>
        <p:spPr>
          <a:xfrm rot="5400000">
            <a:off x="6840252" y="152636"/>
            <a:ext cx="504056" cy="86409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rot="5400000">
            <a:off x="7740352" y="116632"/>
            <a:ext cx="432047" cy="86409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200" b="1" u="none" dirty="0" smtClean="0">
                <a:ea typeface="Calibri"/>
              </a:rPr>
              <a:t>Чтение слов с последующей записью по памяти и звуковым анализом. </a:t>
            </a:r>
            <a:endParaRPr lang="ru-RU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436096" y="188640"/>
          <a:ext cx="79208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28184" y="188640"/>
          <a:ext cx="504056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endParaRPr lang="ru-RU" i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732240" y="188640"/>
          <a:ext cx="527720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236296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812360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388424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788024" y="188640"/>
          <a:ext cx="671736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23528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5000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99592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75656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strike="noStrik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051720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627784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03848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779912" y="188640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355976" y="188640"/>
          <a:ext cx="504056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23528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388424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812360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236296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660232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084168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508104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932040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355976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779912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203848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627784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051720" y="2564904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403648" y="2564904"/>
          <a:ext cx="671736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899592" y="2564904"/>
          <a:ext cx="504056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323528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8388424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884368" y="4797152"/>
          <a:ext cx="576064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7164288" y="4797152"/>
          <a:ext cx="79208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6660232" y="4797152"/>
          <a:ext cx="527720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012160" y="4797152"/>
          <a:ext cx="720080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508104" y="4797152"/>
          <a:ext cx="504056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932040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4355976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5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779912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3203848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2627784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2051720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1475656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899592" y="4797152"/>
          <a:ext cx="59972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6" name="Рисунок 55" descr="i93BTBB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980728"/>
            <a:ext cx="2966822" cy="1780093"/>
          </a:xfrm>
          <a:prstGeom prst="rect">
            <a:avLst/>
          </a:prstGeom>
        </p:spPr>
      </p:pic>
      <p:pic>
        <p:nvPicPr>
          <p:cNvPr id="57" name="Рисунок 56" descr="atL7CTxg_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3854927" cy="2568345"/>
          </a:xfrm>
          <a:prstGeom prst="rect">
            <a:avLst/>
          </a:prstGeom>
        </p:spPr>
      </p:pic>
      <p:sp>
        <p:nvSpPr>
          <p:cNvPr id="58" name="Заголовок 5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200" b="1" u="none" dirty="0" smtClean="0">
                <a:ea typeface="Calibri"/>
              </a:rPr>
              <a:t>Чтение предложений с последующей записью. </a:t>
            </a:r>
            <a:endParaRPr lang="ru-RU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2635</TotalTime>
  <Words>317</Words>
  <Application>Microsoft Office PowerPoint</Application>
  <PresentationFormat>Экран (4:3)</PresentationFormat>
  <Paragraphs>127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Дифференциация  звуков  [р] – [л] и букв Р-Л в словах, словосочетаниях и предложениях.</vt:lpstr>
      <vt:lpstr>Организационный момент</vt:lpstr>
      <vt:lpstr>Определение заданных звуков в словах, их место в словах </vt:lpstr>
      <vt:lpstr>Чтение слов с последующей заменой букв л на р и наоборот.</vt:lpstr>
      <vt:lpstr>Определение наличия звуков в словосочетаниях. </vt:lpstr>
      <vt:lpstr>Физминутка  на основе образовательной кинезиологии  «Крюки»  </vt:lpstr>
      <vt:lpstr>Физминутка  на основе образовательной кинезиологии   «Перекрёстные шаги»  </vt:lpstr>
      <vt:lpstr>Чтение слов с последующей записью по памяти и звуковым анализом. </vt:lpstr>
      <vt:lpstr>Чтение предложений с последующей записью. </vt:lpstr>
      <vt:lpstr>Итог занятия. Рефлексия </vt:lpstr>
      <vt:lpstr>Слайд 11</vt:lpstr>
      <vt:lpstr>Список литературы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 звуков  [р] – [л] в словах, словосочетаниях</dc:title>
  <dc:creator>Ната</dc:creator>
  <cp:lastModifiedBy>Ната</cp:lastModifiedBy>
  <cp:revision>130</cp:revision>
  <dcterms:created xsi:type="dcterms:W3CDTF">2014-01-06T10:16:32Z</dcterms:created>
  <dcterms:modified xsi:type="dcterms:W3CDTF">2014-01-19T06:06:23Z</dcterms:modified>
</cp:coreProperties>
</file>