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71" r:id="rId2"/>
    <p:sldId id="256" r:id="rId3"/>
    <p:sldId id="257" r:id="rId4"/>
    <p:sldId id="259" r:id="rId5"/>
    <p:sldId id="258" r:id="rId6"/>
    <p:sldId id="261" r:id="rId7"/>
    <p:sldId id="262" r:id="rId8"/>
    <p:sldId id="264" r:id="rId9"/>
    <p:sldId id="265" r:id="rId10"/>
    <p:sldId id="263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22" autoAdjust="0"/>
  </p:normalViewPr>
  <p:slideViewPr>
    <p:cSldViewPr>
      <p:cViewPr varScale="1">
        <p:scale>
          <a:sx n="45" d="100"/>
          <a:sy n="45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73DC0E-1739-42D8-AB7A-41D0128238B3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663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7BEBA-54DB-4717-919D-136FE4BB3A7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89179-1743-42DF-A66A-E7E7C601B38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025DEA-BFF2-4B6A-B87C-29DB33CF974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D2EDD-A173-46B9-9099-C6CBBC38743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F568A-8C34-43A1-9946-E0888395DCF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14EC5-266E-4237-945D-FCEDFABBD13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827F4-0231-43D6-A061-78C8C9BE83B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9DCEE-4120-48A2-BBEF-C9DB1F53717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C8CFE-34BC-4FA2-9C75-6D4F3EF899C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206D1-A96F-48E3-9AA2-7AE49C71BB0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73069-032A-43F6-81EF-9404B34F5B9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F73611CA-B3F2-46FF-82CF-193776D1DFC1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56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esktop\&#1055;&#1088;&#1077;&#1079;&#1077;&#1085;&#1090;&#1072;&#1094;&#1080;&#1103;%202\&#1055;&#1088;&#1080;&#1083;&#1086;&#1078;&#1077;&#1085;&#1080;&#1077;%201.wmv" TargetMode="Externa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 descr="6105ba015d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24400"/>
            <a:ext cx="3352800" cy="2133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Презентация учителя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начальных классов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ГБОУ ЦО №1445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Гранкиной Г. А.</a:t>
            </a:r>
          </a:p>
        </p:txBody>
      </p:sp>
      <p:sp>
        <p:nvSpPr>
          <p:cNvPr id="53253" name="WordArt 5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8534400" cy="388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hampagne Cyrillic"/>
              </a:rPr>
              <a:t>Литературное чтение</a:t>
            </a:r>
          </a:p>
          <a:p>
            <a:pPr algn="ctr"/>
            <a:r>
              <a:rPr lang="ru-RU" sz="36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hampagne Cyrillic"/>
              </a:rPr>
              <a:t>4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6105ba015d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400" b="1">
                <a:solidFill>
                  <a:schemeClr val="tx2"/>
                </a:solidFill>
              </a:rPr>
              <a:t>Пленять</a:t>
            </a:r>
            <a:r>
              <a:rPr lang="ru-RU" sz="3400" b="1"/>
              <a:t> </a:t>
            </a:r>
            <a:r>
              <a:rPr lang="ru-RU" b="1"/>
              <a:t>– </a:t>
            </a:r>
            <a:r>
              <a:rPr lang="ru-RU" sz="3400" b="1">
                <a:latin typeface="Times New Roman" pitchFamily="18" charset="0"/>
              </a:rPr>
              <a:t>увлекать.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4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400" b="1">
                <a:solidFill>
                  <a:schemeClr val="tx2"/>
                </a:solidFill>
              </a:rPr>
              <a:t>Чинно</a:t>
            </a:r>
            <a:r>
              <a:rPr lang="ru-RU" b="1"/>
              <a:t> – </a:t>
            </a:r>
            <a:r>
              <a:rPr lang="ru-RU" sz="3400" b="1">
                <a:latin typeface="Times New Roman" pitchFamily="18" charset="0"/>
              </a:rPr>
              <a:t>строго по правилам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4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900" b="1" i="1">
                <a:latin typeface="Times New Roman" pitchFamily="18" charset="0"/>
              </a:rPr>
              <a:t>Уселись чинно в ряд.</a:t>
            </a:r>
            <a:r>
              <a:rPr lang="ru-RU" sz="3900" b="1">
                <a:latin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900" b="1" i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solidFill>
                  <a:schemeClr val="tx2"/>
                </a:solidFill>
              </a:rPr>
              <a:t> </a:t>
            </a:r>
            <a:r>
              <a:rPr lang="ru-RU" sz="3400" b="1">
                <a:solidFill>
                  <a:schemeClr val="tx2"/>
                </a:solidFill>
              </a:rPr>
              <a:t>Лад</a:t>
            </a:r>
            <a:r>
              <a:rPr lang="ru-RU" sz="3400" b="1"/>
              <a:t> </a:t>
            </a:r>
            <a:r>
              <a:rPr lang="ru-RU" b="1"/>
              <a:t>– </a:t>
            </a:r>
            <a:r>
              <a:rPr lang="ru-RU" sz="3400" b="1">
                <a:latin typeface="Times New Roman" pitchFamily="18" charset="0"/>
              </a:rPr>
              <a:t>согласие, порядок.</a:t>
            </a:r>
            <a:r>
              <a:rPr lang="ru-RU" b="1">
                <a:solidFill>
                  <a:srgbClr val="9900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solidFill>
                  <a:srgbClr val="990000"/>
                </a:solidFill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>
                <a:solidFill>
                  <a:srgbClr val="990000"/>
                </a:solidFill>
              </a:rPr>
              <a:t> </a:t>
            </a:r>
            <a:r>
              <a:rPr lang="ru-RU" b="1">
                <a:solidFill>
                  <a:schemeClr val="tx2"/>
                </a:solidFill>
              </a:rPr>
              <a:t>Прима — втора-</a:t>
            </a:r>
            <a:r>
              <a:rPr lang="ru-RU" b="1"/>
              <a:t>(первый — второй голос)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6105ba015d5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2230" name="Приложение 1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" y="136525"/>
            <a:ext cx="8305800" cy="664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22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2230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371" name="Picture 339" descr="6105ba015d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4582" name="Group 550"/>
          <p:cNvGraphicFramePr>
            <a:graphicFrameLocks noGrp="1"/>
          </p:cNvGraphicFramePr>
          <p:nvPr>
            <p:ph type="tbl" idx="1"/>
          </p:nvPr>
        </p:nvGraphicFramePr>
        <p:xfrm>
          <a:off x="457200" y="304800"/>
          <a:ext cx="8229600" cy="5827715"/>
        </p:xfrm>
        <a:graphic>
          <a:graphicData uri="http://schemas.openxmlformats.org/drawingml/2006/table">
            <a:tbl>
              <a:tblPr/>
              <a:tblGrid>
                <a:gridCol w="631825"/>
                <a:gridCol w="635000"/>
                <a:gridCol w="631825"/>
                <a:gridCol w="633413"/>
                <a:gridCol w="633412"/>
                <a:gridCol w="633413"/>
                <a:gridCol w="631825"/>
                <a:gridCol w="633412"/>
                <a:gridCol w="633413"/>
                <a:gridCol w="633412"/>
                <a:gridCol w="631825"/>
                <a:gridCol w="635000"/>
                <a:gridCol w="631825"/>
              </a:tblGrid>
              <a:tr h="817563">
                <a:tc gridSpan="6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1.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975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3.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7563">
                <a:tc rowSpan="3"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4.   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8363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7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7.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576" name="Rectangle 544"/>
          <p:cNvSpPr>
            <a:spLocks noGrp="1" noChangeArrowheads="1"/>
          </p:cNvSpPr>
          <p:nvPr>
            <p:ph type="title"/>
          </p:nvPr>
        </p:nvSpPr>
        <p:spPr>
          <a:xfrm>
            <a:off x="4876800" y="304800"/>
            <a:ext cx="3200400" cy="865188"/>
          </a:xfrm>
          <a:noFill/>
          <a:ln/>
        </p:spPr>
        <p:txBody>
          <a:bodyPr/>
          <a:lstStyle/>
          <a:p>
            <a:pPr algn="ctr"/>
            <a:r>
              <a:rPr lang="ru-RU" sz="2400" b="1">
                <a:solidFill>
                  <a:schemeClr val="tx1"/>
                </a:solidFill>
              </a:rPr>
              <a:t>Р     Ы     Л     О     В</a:t>
            </a:r>
          </a:p>
        </p:txBody>
      </p:sp>
      <p:sp>
        <p:nvSpPr>
          <p:cNvPr id="44577" name="Rectangle 545"/>
          <p:cNvSpPr>
            <a:spLocks noChangeArrowheads="1"/>
          </p:cNvSpPr>
          <p:nvPr/>
        </p:nvSpPr>
        <p:spPr bwMode="auto">
          <a:xfrm>
            <a:off x="533400" y="1143000"/>
            <a:ext cx="5562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>
                <a:latin typeface="Garamond" pitchFamily="18" charset="0"/>
              </a:rPr>
              <a:t>С      М     Ы     Ч    К    О              Ы      Е</a:t>
            </a:r>
          </a:p>
        </p:txBody>
      </p:sp>
      <p:sp>
        <p:nvSpPr>
          <p:cNvPr id="44578" name="Rectangle 546"/>
          <p:cNvSpPr>
            <a:spLocks noChangeArrowheads="1"/>
          </p:cNvSpPr>
          <p:nvPr/>
        </p:nvSpPr>
        <p:spPr bwMode="auto">
          <a:xfrm>
            <a:off x="3505200" y="1905000"/>
            <a:ext cx="5181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>
                <a:latin typeface="Garamond" pitchFamily="18" charset="0"/>
              </a:rPr>
              <a:t>К              Р      К      Н      У      Л      А</a:t>
            </a:r>
          </a:p>
        </p:txBody>
      </p:sp>
      <p:sp>
        <p:nvSpPr>
          <p:cNvPr id="44579" name="Rectangle 547"/>
          <p:cNvSpPr>
            <a:spLocks noChangeArrowheads="1"/>
          </p:cNvSpPr>
          <p:nvPr/>
        </p:nvSpPr>
        <p:spPr bwMode="auto">
          <a:xfrm>
            <a:off x="2971800" y="2743200"/>
            <a:ext cx="51054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>
                <a:latin typeface="Garamond" pitchFamily="18" charset="0"/>
              </a:rPr>
              <a:t>М    А            Т      Ы      Ш      К     А</a:t>
            </a:r>
          </a:p>
        </p:txBody>
      </p:sp>
      <p:sp>
        <p:nvSpPr>
          <p:cNvPr id="44580" name="Rectangle 548"/>
          <p:cNvSpPr>
            <a:spLocks noChangeArrowheads="1"/>
          </p:cNvSpPr>
          <p:nvPr/>
        </p:nvSpPr>
        <p:spPr bwMode="auto">
          <a:xfrm>
            <a:off x="2667000" y="3581400"/>
            <a:ext cx="19812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>
                <a:latin typeface="Garamond" pitchFamily="18" charset="0"/>
              </a:rPr>
              <a:t>К    О   </a:t>
            </a:r>
          </a:p>
        </p:txBody>
      </p:sp>
      <p:sp>
        <p:nvSpPr>
          <p:cNvPr id="44581" name="Rectangle 549"/>
          <p:cNvSpPr>
            <a:spLocks noChangeArrowheads="1"/>
          </p:cNvSpPr>
          <p:nvPr/>
        </p:nvSpPr>
        <p:spPr bwMode="auto">
          <a:xfrm>
            <a:off x="2895600" y="4419600"/>
            <a:ext cx="38862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>
                <a:latin typeface="Garamond" pitchFamily="18" charset="0"/>
              </a:rPr>
              <a:t>У      М           Н      Ь     Е</a:t>
            </a:r>
          </a:p>
        </p:txBody>
      </p:sp>
      <p:sp>
        <p:nvSpPr>
          <p:cNvPr id="44583" name="Rectangle 551"/>
          <p:cNvSpPr>
            <a:spLocks noChangeArrowheads="1"/>
          </p:cNvSpPr>
          <p:nvPr/>
        </p:nvSpPr>
        <p:spPr bwMode="auto">
          <a:xfrm>
            <a:off x="2286000" y="5257800"/>
            <a:ext cx="32004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>
                <a:latin typeface="Garamond" pitchFamily="18" charset="0"/>
              </a:rPr>
              <a:t>Л      Е      С             Ь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76" grpId="0"/>
      <p:bldP spid="44577" grpId="0"/>
      <p:bldP spid="44578" grpId="0"/>
      <p:bldP spid="44579" grpId="0"/>
      <p:bldP spid="44580" grpId="0"/>
      <p:bldP spid="44581" grpId="0"/>
      <p:bldP spid="445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6105ba015d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Пословицы.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r>
              <a:rPr lang="ru-RU"/>
              <a:t>Верь своим очам, а не чужим речам.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/>
              <a:t>Всяк мастер на свой лад.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/>
              <a:t>Не учась (Не умеючи) и лаптя не сплетешь. 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1" name="Picture 5" descr="6105ba015d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0180" name="Рисунок 3" descr="pictur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96900"/>
            <a:ext cx="9144000" cy="6261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410200" cy="1139825"/>
          </a:xfrm>
        </p:spPr>
        <p:txBody>
          <a:bodyPr/>
          <a:lstStyle/>
          <a:p>
            <a:r>
              <a:rPr lang="ru-RU" sz="3600" b="1"/>
              <a:t>Спасибо за работу!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6105ba015d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algn="ctr"/>
            <a:r>
              <a:rPr lang="ru-RU" sz="4000">
                <a:latin typeface="Times New Roman" pitchFamily="18" charset="0"/>
              </a:rPr>
              <a:t>Иван Андреевич Крылов (1769 – 1844)</a:t>
            </a:r>
            <a:br>
              <a:rPr lang="ru-RU" sz="4000">
                <a:latin typeface="Times New Roman" pitchFamily="18" charset="0"/>
              </a:rPr>
            </a:br>
            <a:r>
              <a:rPr lang="ru-RU" sz="3200">
                <a:latin typeface="Times New Roman" pitchFamily="18" charset="0"/>
              </a:rPr>
              <a:t>русский баснописец начала 19 века.</a:t>
            </a:r>
          </a:p>
        </p:txBody>
      </p:sp>
      <p:pic>
        <p:nvPicPr>
          <p:cNvPr id="6149" name="Picture 5" descr="g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0800" y="1295400"/>
            <a:ext cx="4103688" cy="5256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 descr="6105ba015d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b="1">
                <a:latin typeface="Times New Roman" pitchFamily="18" charset="0"/>
              </a:rPr>
              <a:t>Произведения каких жанров писал И. А. Крылов?</a:t>
            </a:r>
          </a:p>
        </p:txBody>
      </p:sp>
      <p:pic>
        <p:nvPicPr>
          <p:cNvPr id="28679" name="Picture 7" descr="g_2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2205038"/>
            <a:ext cx="2376488" cy="33115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8680" name="WordArt 8"/>
          <p:cNvSpPr>
            <a:spLocks noChangeArrowheads="1" noChangeShapeType="1" noTextEdit="1"/>
          </p:cNvSpPr>
          <p:nvPr/>
        </p:nvSpPr>
        <p:spPr bwMode="auto">
          <a:xfrm>
            <a:off x="6443663" y="2311400"/>
            <a:ext cx="1752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Impact"/>
              </a:rPr>
              <a:t>повести</a:t>
            </a:r>
          </a:p>
        </p:txBody>
      </p:sp>
      <p:sp>
        <p:nvSpPr>
          <p:cNvPr id="28681" name="WordArt 9"/>
          <p:cNvSpPr>
            <a:spLocks noChangeArrowheads="1" noChangeShapeType="1" noTextEdit="1"/>
          </p:cNvSpPr>
          <p:nvPr/>
        </p:nvSpPr>
        <p:spPr bwMode="auto">
          <a:xfrm>
            <a:off x="5910263" y="4241800"/>
            <a:ext cx="23241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Impact"/>
              </a:rPr>
              <a:t>пословицы</a:t>
            </a:r>
          </a:p>
        </p:txBody>
      </p:sp>
      <p:sp>
        <p:nvSpPr>
          <p:cNvPr id="28682" name="WordArt 10"/>
          <p:cNvSpPr>
            <a:spLocks noChangeArrowheads="1" noChangeShapeType="1" noTextEdit="1"/>
          </p:cNvSpPr>
          <p:nvPr/>
        </p:nvSpPr>
        <p:spPr bwMode="auto">
          <a:xfrm>
            <a:off x="3962400" y="5842000"/>
            <a:ext cx="13430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Impact"/>
              </a:rPr>
              <a:t>басни</a:t>
            </a:r>
          </a:p>
        </p:txBody>
      </p:sp>
      <p:sp>
        <p:nvSpPr>
          <p:cNvPr id="28683" name="WordArt 11"/>
          <p:cNvSpPr>
            <a:spLocks noChangeArrowheads="1" noChangeShapeType="1" noTextEdit="1"/>
          </p:cNvSpPr>
          <p:nvPr/>
        </p:nvSpPr>
        <p:spPr bwMode="auto">
          <a:xfrm>
            <a:off x="914400" y="4267200"/>
            <a:ext cx="14192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Impact"/>
              </a:rPr>
              <a:t>сказки</a:t>
            </a:r>
          </a:p>
        </p:txBody>
      </p:sp>
      <p:sp>
        <p:nvSpPr>
          <p:cNvPr id="28684" name="WordArt 12"/>
          <p:cNvSpPr>
            <a:spLocks noChangeArrowheads="1" noChangeShapeType="1" noTextEdit="1"/>
          </p:cNvSpPr>
          <p:nvPr/>
        </p:nvSpPr>
        <p:spPr bwMode="auto">
          <a:xfrm>
            <a:off x="838200" y="2463800"/>
            <a:ext cx="1727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Impact"/>
              </a:rPr>
              <a:t>стихи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/>
      <p:bldP spid="28681" grpId="0" animBg="1"/>
      <p:bldP spid="28682" grpId="0" animBg="1"/>
      <p:bldP spid="28683" grpId="0" animBg="1"/>
      <p:bldP spid="286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6105ba015d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33400" y="2286000"/>
            <a:ext cx="8229600" cy="3962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>
                <a:latin typeface="Times New Roman" pitchFamily="18" charset="0"/>
              </a:rPr>
              <a:t>       </a:t>
            </a:r>
            <a:r>
              <a:rPr lang="ru-RU" sz="3200" b="1" i="1">
                <a:latin typeface="Times New Roman" pitchFamily="18" charset="0"/>
              </a:rPr>
              <a:t>Басня</a:t>
            </a:r>
            <a:r>
              <a:rPr lang="ru-RU" sz="3200">
                <a:latin typeface="Times New Roman" pitchFamily="18" charset="0"/>
              </a:rPr>
              <a:t> – это короткий рассказ, чаще всего </a:t>
            </a:r>
          </a:p>
          <a:p>
            <a:r>
              <a:rPr lang="ru-RU" sz="3200">
                <a:latin typeface="Times New Roman" pitchFamily="18" charset="0"/>
              </a:rPr>
              <a:t>в стихах, носящий поучительный характер,</a:t>
            </a:r>
          </a:p>
          <a:p>
            <a:r>
              <a:rPr lang="ru-RU" sz="3200">
                <a:latin typeface="Times New Roman" pitchFamily="18" charset="0"/>
              </a:rPr>
              <a:t>в котором высмеиваются человеческие </a:t>
            </a:r>
          </a:p>
          <a:p>
            <a:r>
              <a:rPr lang="ru-RU" sz="3200">
                <a:latin typeface="Times New Roman" pitchFamily="18" charset="0"/>
              </a:rPr>
              <a:t>недостатки.</a:t>
            </a:r>
          </a:p>
          <a:p>
            <a:r>
              <a:rPr lang="ru-RU" sz="3200">
                <a:latin typeface="Times New Roman" pitchFamily="18" charset="0"/>
              </a:rPr>
              <a:t>      Персонажами басен чаще всего являются</a:t>
            </a:r>
          </a:p>
          <a:p>
            <a:r>
              <a:rPr lang="ru-RU" sz="3200">
                <a:latin typeface="Times New Roman" pitchFamily="18" charset="0"/>
              </a:rPr>
              <a:t>животные и растения, а подразумеваются под</a:t>
            </a:r>
          </a:p>
          <a:p>
            <a:r>
              <a:rPr lang="ru-RU" sz="3200">
                <a:latin typeface="Times New Roman" pitchFamily="18" charset="0"/>
              </a:rPr>
              <a:t>ними люди. </a:t>
            </a:r>
          </a:p>
          <a:p>
            <a:endParaRPr lang="ru-RU" sz="3200">
              <a:latin typeface="Times New Roman" pitchFamily="18" charset="0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>
                <a:latin typeface="Times New Roman" pitchFamily="18" charset="0"/>
              </a:rPr>
              <a:t>Что такое басня?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6105ba015d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latin typeface="Times New Roman" pitchFamily="18" charset="0"/>
              </a:rPr>
              <a:t>Что такое мораль басни?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2286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002060"/>
                </a:solidFill>
              </a:rPr>
              <a:t>Мораль</a:t>
            </a:r>
            <a:r>
              <a:rPr lang="ru-RU" b="1"/>
              <a:t> – начальные или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заключительные строки басни с</a:t>
            </a:r>
          </a:p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C00000"/>
                </a:solidFill>
              </a:rPr>
              <a:t>нравоучительным выводом.</a:t>
            </a:r>
          </a:p>
        </p:txBody>
      </p:sp>
      <p:pic>
        <p:nvPicPr>
          <p:cNvPr id="30725" name="Picture 5" descr="4553903453052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0800" y="3581400"/>
            <a:ext cx="4267200" cy="284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6105ba015d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Фотоглаз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17526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b="1"/>
              <a:t>ГРОЗА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16764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b="1"/>
              <a:t>ШУТКА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029200" y="3352800"/>
            <a:ext cx="175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200" b="1"/>
              <a:t>ЩУКА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2590800" y="259080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200" b="1"/>
              <a:t>ГАЗЕТА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533400" y="3352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200" b="1"/>
              <a:t>ВЫШЕЛ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895600" y="4495800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200" b="1"/>
              <a:t>КАРКНУЛА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838200" y="5486400"/>
            <a:ext cx="175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200" b="1"/>
              <a:t>КУМА</a:t>
            </a: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5943600" y="54102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200" b="1"/>
              <a:t>ЗВОНОК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6705600" y="23622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200" b="1"/>
              <a:t>ЛЕТАТЬ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5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000"/>
                            </p:stCondLst>
                            <p:childTnLst>
                              <p:par>
                                <p:cTn id="65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4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6000"/>
                            </p:stCondLst>
                            <p:childTnLst>
                              <p:par>
                                <p:cTn id="76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80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0"/>
                            </p:stCondLst>
                            <p:childTnLst>
                              <p:par>
                                <p:cTn id="87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2000"/>
                            </p:stCondLst>
                            <p:childTnLst>
                              <p:par>
                                <p:cTn id="9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4000"/>
                            </p:stCondLst>
                            <p:childTnLst>
                              <p:par>
                                <p:cTn id="98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build="p"/>
      <p:bldP spid="35846" grpId="1" build="p"/>
      <p:bldP spid="35847" grpId="0" build="p"/>
      <p:bldP spid="35847" grpId="1" build="p"/>
      <p:bldP spid="35848" grpId="0"/>
      <p:bldP spid="35848" grpId="1"/>
      <p:bldP spid="35848" grpId="2"/>
      <p:bldP spid="35849" grpId="0"/>
      <p:bldP spid="35849" grpId="1"/>
      <p:bldP spid="35851" grpId="0"/>
      <p:bldP spid="35851" grpId="1"/>
      <p:bldP spid="35852" grpId="0"/>
      <p:bldP spid="35852" grpId="1"/>
      <p:bldP spid="35852" grpId="2"/>
      <p:bldP spid="35853" grpId="0"/>
      <p:bldP spid="35853" grpId="1"/>
      <p:bldP spid="35853" grpId="2"/>
      <p:bldP spid="35854" grpId="0"/>
      <p:bldP spid="35854" grpId="1"/>
      <p:bldP spid="35856" grpId="0"/>
      <p:bldP spid="3585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6105ba015d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7893" name="Picture 5" descr="www_artru_info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3925" y="0"/>
            <a:ext cx="4756150" cy="685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6105ba015d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143000" y="357188"/>
            <a:ext cx="7429500" cy="1643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42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Квартет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57188" y="3643313"/>
            <a:ext cx="85010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Квартет  </a:t>
            </a:r>
            <a:r>
              <a:rPr lang="ru-RU" sz="4800">
                <a:latin typeface="Calibri" pitchFamily="34" charset="0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музыкальный ансамбль из </a:t>
            </a:r>
            <a:r>
              <a:rPr lang="ru-RU" sz="48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четырёх </a:t>
            </a:r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музыкантов-исполнителей</a:t>
            </a:r>
            <a:endParaRPr lang="ru-RU" sz="4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000375" y="2143125"/>
            <a:ext cx="4333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Constantia" pitchFamily="18" charset="0"/>
              </a:rPr>
              <a:t>Кварта</a:t>
            </a:r>
            <a:r>
              <a:rPr lang="ru-RU">
                <a:latin typeface="Constantia" pitchFamily="18" charset="0"/>
              </a:rPr>
              <a:t> (от лат. quarto — «четыре»)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2" name="Picture 8" descr="6105ba015d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24200" y="1447800"/>
            <a:ext cx="1905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553200" y="304800"/>
            <a:ext cx="1357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onstantia" pitchFamily="18" charset="0"/>
              </a:rPr>
              <a:t>альт</a:t>
            </a: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7400" y="1143000"/>
            <a:ext cx="27146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2286000"/>
            <a:ext cx="21907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67000" y="381000"/>
            <a:ext cx="2357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onstantia" pitchFamily="18" charset="0"/>
              </a:rPr>
              <a:t>контрабас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1295400"/>
            <a:ext cx="1928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onstantia" pitchFamily="18" charset="0"/>
              </a:rPr>
              <a:t>скрипка</a:t>
            </a:r>
          </a:p>
        </p:txBody>
      </p:sp>
      <p:pic>
        <p:nvPicPr>
          <p:cNvPr id="41993" name="Picture 9" descr="HMI%20HCB-100_enl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71800" y="4800600"/>
            <a:ext cx="3200400" cy="1627188"/>
          </a:xfrm>
          <a:prstGeom prst="rect">
            <a:avLst/>
          </a:prstGeom>
          <a:noFill/>
        </p:spPr>
      </p:pic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6553200" y="5105400"/>
            <a:ext cx="2357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onstantia" pitchFamily="18" charset="0"/>
              </a:rPr>
              <a:t>смычок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2" grpId="0"/>
    </p:bld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165</TotalTime>
  <Words>239</Words>
  <Application>Microsoft Office PowerPoint</Application>
  <PresentationFormat>Экран (4:3)</PresentationFormat>
  <Paragraphs>89</Paragraphs>
  <Slides>15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Garamond</vt:lpstr>
      <vt:lpstr>Times New Roman</vt:lpstr>
      <vt:lpstr>Wingdings</vt:lpstr>
      <vt:lpstr>Calibri</vt:lpstr>
      <vt:lpstr>Constantia</vt:lpstr>
      <vt:lpstr>Край</vt:lpstr>
      <vt:lpstr>Слайд 1</vt:lpstr>
      <vt:lpstr>Иван Андреевич Крылов (1769 – 1844) русский баснописец начала 19 века.</vt:lpstr>
      <vt:lpstr>Произведения каких жанров писал И. А. Крылов?</vt:lpstr>
      <vt:lpstr>Что такое басня?</vt:lpstr>
      <vt:lpstr>Что такое мораль басни?</vt:lpstr>
      <vt:lpstr>Фотоглаз</vt:lpstr>
      <vt:lpstr>Слайд 7</vt:lpstr>
      <vt:lpstr>Слайд 8</vt:lpstr>
      <vt:lpstr>Слайд 9</vt:lpstr>
      <vt:lpstr>Слайд 10</vt:lpstr>
      <vt:lpstr>Слайд 11</vt:lpstr>
      <vt:lpstr>Слайд 12</vt:lpstr>
      <vt:lpstr>Р     Ы     Л     О     В</vt:lpstr>
      <vt:lpstr>Пословицы.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Галина</dc:creator>
  <cp:lastModifiedBy>re</cp:lastModifiedBy>
  <cp:revision>6</cp:revision>
  <cp:lastPrinted>1601-01-01T00:00:00Z</cp:lastPrinted>
  <dcterms:created xsi:type="dcterms:W3CDTF">2013-10-23T18:59:19Z</dcterms:created>
  <dcterms:modified xsi:type="dcterms:W3CDTF">2014-03-04T20:38:14Z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