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  <p:sldMasterId id="2147483699" r:id="rId5"/>
    <p:sldMasterId id="2147483711" r:id="rId6"/>
  </p:sldMasterIdLst>
  <p:notesMasterIdLst>
    <p:notesMasterId r:id="rId22"/>
  </p:notesMasterIdLst>
  <p:sldIdLst>
    <p:sldId id="268" r:id="rId7"/>
    <p:sldId id="269" r:id="rId8"/>
    <p:sldId id="258" r:id="rId9"/>
    <p:sldId id="261" r:id="rId10"/>
    <p:sldId id="274" r:id="rId11"/>
    <p:sldId id="273" r:id="rId12"/>
    <p:sldId id="271" r:id="rId13"/>
    <p:sldId id="272" r:id="rId14"/>
    <p:sldId id="262" r:id="rId15"/>
    <p:sldId id="264" r:id="rId16"/>
    <p:sldId id="276" r:id="rId17"/>
    <p:sldId id="270" r:id="rId18"/>
    <p:sldId id="277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79" autoAdjust="0"/>
  </p:normalViewPr>
  <p:slideViewPr>
    <p:cSldViewPr>
      <p:cViewPr varScale="1">
        <p:scale>
          <a:sx n="79" d="100"/>
          <a:sy n="79" d="100"/>
        </p:scale>
        <p:origin x="-175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69DDB-4AFE-49BE-81EA-D6AEDC426847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F649-14FC-4DE3-8DEA-6AA1CB770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3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5D002-B941-4138-B31F-DDC460E6BE79}" type="slidenum">
              <a:rPr lang="ru-RU"/>
              <a:pPr/>
              <a:t>10</a:t>
            </a:fld>
            <a:endParaRPr lang="ru-RU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8C6C-D6E7-406C-B817-7D0CE8965931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96E2-20EF-4E36-955F-A20C91CB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EE041-18C0-4E52-95D8-4CDCE0E2EC70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BDA6-1B47-4827-BF24-B864A2767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5DE8-8210-4117-870E-8437772FAE8F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E64B-C8E0-4C3C-84E1-53BE5F9C6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7772400" cy="822326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6400800" cy="3810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CC93-9839-4AEB-98CF-85D223D62B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03E3-371D-407C-9621-3FA8B520AA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37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2921-085C-4965-BBDB-8A9F8F21D5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FCF7A-595B-4C7B-8ECD-638AA96720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9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BE65-DB74-479B-9F97-3F866A1CD7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A469-905B-4101-B012-DD87C2C65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1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8A57-9845-45A1-A52E-8CF540B15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AC9D-46E6-4C78-8E09-B4077AF472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5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F3DF-CB53-4A74-B3D5-594EDB3990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3BBD-82CF-42C0-9660-9513BD69FB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E64B-D0D4-4C10-B264-585A76B5E5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FF0E-E992-4CC0-8CEA-A2E91FADE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53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BF8E-B897-46ED-B702-732227977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EC63-E956-448B-8B1B-0892E0C91F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7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C33C-FD55-46CB-8ADE-9A4ECCFCDF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F8BA-C0A4-40E0-80C2-D22D1D508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2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7940-9A01-4F32-B642-A1825B522956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6BC2-4AD8-4CC4-B43F-8EF30E593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5BEB9-CE8F-4E2D-850E-31AF03DEF7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34EB-FFC8-465F-93B3-442BEDA34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88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064B-7EA7-4670-85E2-6AF7E6605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12686-6DA2-46F5-B748-A6B4D8BCCC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1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4B7B-1C0E-4C93-B053-466115437C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71E74-CC05-4990-8697-977397CC94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70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6324600" cy="552450"/>
          </a:xfrm>
        </p:spPr>
        <p:txBody>
          <a:bodyPr/>
          <a:lstStyle>
            <a:lvl1pPr algn="ctr">
              <a:defRPr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6324600" cy="381000"/>
          </a:xfrm>
        </p:spPr>
        <p:txBody>
          <a:bodyPr/>
          <a:lstStyle>
            <a:lvl1pPr marL="0" indent="0" algn="ctr">
              <a:defRPr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4A1E2A39-8397-4749-A913-CDF9E45DE07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0326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48615-5EAA-412E-94B7-0B8C621406F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03331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5532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096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48615-5EAA-412E-94B7-0B8C621406F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6307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5157787"/>
            <a:ext cx="750411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3657600"/>
            <a:ext cx="7504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027C-D55E-48F3-870E-B1697574C37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27711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2390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F563C-3F35-42CD-BFD2-094BCCD7257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05147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68362"/>
            <a:ext cx="6400800" cy="88423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09750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49512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1" y="1809750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2449512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6096F-47D1-4189-93CC-598A004D9F3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37127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646E-8B28-45DB-986A-D13C279C7A1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36561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FB98-E0EF-4C2F-AC01-1B437C622683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7D85-469B-4085-BF8D-B1F81913E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743EF-50D2-45E1-9F28-58A9DD7BD4E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6265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31709"/>
            <a:ext cx="2474913" cy="9732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3968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2133600"/>
            <a:ext cx="2474913" cy="3929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140D6-64A3-4010-A87A-7566C606C71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52034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5334000"/>
            <a:ext cx="3697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146175"/>
            <a:ext cx="36972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5900738"/>
            <a:ext cx="3697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E0A8-AF43-4A65-81C9-AA48C8D1391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94056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781800" cy="457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524000"/>
            <a:ext cx="60960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3A4D7-BE34-406D-AF4C-10D0F7AA1EA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43061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495300" cy="487680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134100" cy="464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0C847-BA4B-49C7-8109-6616F8573BE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14932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0FBC1A09-7DEF-4B71-AD61-759B315BA78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56743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BFDDBC97-85A3-441E-987E-4F4DE9C6916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04443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572000"/>
            <a:ext cx="7848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410200"/>
            <a:ext cx="7848600" cy="457200"/>
          </a:xfrm>
        </p:spPr>
        <p:txBody>
          <a:bodyPr anchor="ctr"/>
          <a:lstStyle>
            <a:lvl1pPr marL="0" indent="0">
              <a:buFontTx/>
              <a:buNone/>
              <a:tabLst>
                <a:tab pos="4919663" algn="l"/>
              </a:tabLst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174" name="Rectangle 10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3176" name="Rectangle 10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AE9A93-6BEE-4455-96C8-5059B71B2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C7528-5955-4BC1-9A5B-07F8FB4D5C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59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779-E6AF-4A0F-B933-166A3A7F70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0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0C30-466C-4D64-9E65-E642C49F373E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7BB7-9675-44F8-9BB3-FAAE5A387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6700" y="14478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FC9F-9F4F-4B2A-B51F-46D036B9CD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69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F414B-1D2A-480C-848B-152A342AA7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22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164AF-EC8A-42F6-910D-F85A3A29C5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77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14B1E-734D-4283-802F-F774D16089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85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FA8FD-6BE5-42E8-BC1A-91E46CCB82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01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590AC-4501-44A1-9AF0-73F0B05416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34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92F6B-9A41-4FC0-B74D-19D33327B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49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24550" y="152400"/>
            <a:ext cx="19240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6197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540C0-9A3D-40BA-8F0D-BE0E2A23D9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35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"/>
            <a:ext cx="7696200" cy="20574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286000"/>
            <a:ext cx="4419600" cy="2362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82FA14-5680-48A2-B026-6DC0EE7D59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34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A9625-842B-40AB-AA25-50253CD2F9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4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85939-03A6-4FA3-84FF-D6389330D7E7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90E45-15DE-4CBB-9EE5-77530018F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C31D6-99CE-462E-AAF8-BF65DCA888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23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02758-1F18-46B1-9C39-5C3B882E46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4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F559D-F2FC-4CF0-A1C8-FDA73F7943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58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100AF-F191-43CB-89B9-C5D5A2B3FC5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3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690C4-E29E-4330-BC0F-63BB7EF1F2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93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C2DA1-B356-41D2-9EF6-95A76CCFD5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11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9FE19-524B-4DE3-827F-D50EA00541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32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89CE-51A7-4D6B-97C0-583B564E85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21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9431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76200"/>
            <a:ext cx="56769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025-72F3-4332-B436-8F70A9237D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37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6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BDAE-CDF6-491C-8138-C5124F616FD3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3F474-63BD-4C9A-9F9A-3B7B04367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531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81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667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129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98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47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69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591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523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D81A-721A-46FD-96A7-E543D03EEC51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EC9E-7337-43CB-8898-4EFC8F51E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A090-B542-4D23-B29F-0EAFF7AD28CA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E6D5-A1CD-4EFF-9D1E-50222A50D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0CF0-938A-46F3-8B20-0D887DB6B740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D109-483D-4BF5-926C-DEAFF76E6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8BA355-1685-413A-B886-34934A2AFDED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A8AFD4-C939-49E7-BAF4-2CCC02DAF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9F0157-058C-4A34-A599-3C4AAB2C6A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C21A9-40B5-45E7-B53D-3F85F6128A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9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1676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0" y="23622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989338ED-97FB-486C-B5DA-771D356C76E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accent5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accent5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5">
              <a:lumMod val="50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5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7696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2403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smtClean="0">
              <a:solidFill>
                <a:srgbClr val="000066"/>
              </a:solidFill>
            </a:endParaRP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66"/>
              </a:solidFill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76E88089-15C7-4AE2-9F16-B60A67D2F8B3}" type="slidenum">
              <a:rPr lang="en-US" smtClean="0">
                <a:solidFill>
                  <a:srgbClr val="FFFFFF"/>
                </a:solidFill>
              </a:rPr>
              <a:pPr algn="r"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9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716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DF41AA-A6F4-457C-96D9-4703F60CB48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499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03C114-8879-4174-90D7-1B415ED73064}" type="datetimeFigureOut">
              <a:rPr lang="ru-RU" smtClean="0">
                <a:solidFill>
                  <a:srgbClr val="0F6FC6">
                    <a:lumMod val="50000"/>
                  </a:srgb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21.12.2013</a:t>
            </a:fld>
            <a:endParaRPr lang="ru-RU">
              <a:solidFill>
                <a:srgbClr val="0F6FC6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F6FC6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F2EDF0-E1A9-4328-B763-9673DB3A033C}" type="slidenum">
              <a:rPr lang="ru-RU" smtClean="0">
                <a:solidFill>
                  <a:srgbClr val="0F6FC6">
                    <a:lumMod val="50000"/>
                  </a:srgb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77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3623320" cy="23042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Should you go to a doctor?</a:t>
            </a:r>
            <a:br>
              <a:rPr lang="en-US" dirty="0"/>
            </a:b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2615208" cy="1368152"/>
          </a:xfrm>
        </p:spPr>
        <p:txBody>
          <a:bodyPr/>
          <a:lstStyle/>
          <a:p>
            <a:r>
              <a:rPr lang="en-US" sz="3600" dirty="0"/>
              <a:t>The 17th of March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11018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МОБУ  «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Поярковская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СОШ №2» 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Ефремова Лариса Николаевна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816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67" name="Text Box 23"/>
          <p:cNvSpPr txBox="1">
            <a:spLocks noChangeArrowheads="1"/>
          </p:cNvSpPr>
          <p:nvPr/>
        </p:nvSpPr>
        <p:spPr bwMode="auto">
          <a:xfrm>
            <a:off x="6215074" y="500042"/>
            <a:ext cx="2643206" cy="3695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to rest</a:t>
            </a:r>
          </a:p>
          <a:p>
            <a:r>
              <a:rPr lang="en-US" b="1" dirty="0">
                <a:solidFill>
                  <a:srgbClr val="C00000"/>
                </a:solidFill>
              </a:rPr>
              <a:t>to have a rest</a:t>
            </a:r>
          </a:p>
          <a:p>
            <a:r>
              <a:rPr lang="en-US" b="1" dirty="0">
                <a:solidFill>
                  <a:srgbClr val="C00000"/>
                </a:solidFill>
              </a:rPr>
              <a:t>to take medicine</a:t>
            </a:r>
          </a:p>
          <a:p>
            <a:r>
              <a:rPr lang="en-US" b="1" dirty="0">
                <a:solidFill>
                  <a:srgbClr val="C00000"/>
                </a:solidFill>
              </a:rPr>
              <a:t>to stay in bed</a:t>
            </a:r>
          </a:p>
          <a:p>
            <a:r>
              <a:rPr lang="en-US" b="1" dirty="0">
                <a:solidFill>
                  <a:srgbClr val="C00000"/>
                </a:solidFill>
              </a:rPr>
              <a:t>to stay at home</a:t>
            </a:r>
          </a:p>
          <a:p>
            <a:r>
              <a:rPr lang="en-US" b="1" dirty="0">
                <a:solidFill>
                  <a:srgbClr val="C00000"/>
                </a:solidFill>
              </a:rPr>
              <a:t>to consult a doctor</a:t>
            </a:r>
          </a:p>
          <a:p>
            <a:r>
              <a:rPr lang="en-US" b="1" dirty="0">
                <a:solidFill>
                  <a:srgbClr val="C00000"/>
                </a:solidFill>
              </a:rPr>
              <a:t>if</a:t>
            </a:r>
          </a:p>
          <a:p>
            <a:r>
              <a:rPr lang="en-US" b="1" dirty="0">
                <a:solidFill>
                  <a:srgbClr val="C00000"/>
                </a:solidFill>
              </a:rPr>
              <a:t>when</a:t>
            </a:r>
          </a:p>
          <a:p>
            <a:r>
              <a:rPr lang="en-US" b="1" dirty="0">
                <a:solidFill>
                  <a:srgbClr val="C00000"/>
                </a:solidFill>
              </a:rPr>
              <a:t>what</a:t>
            </a:r>
          </a:p>
          <a:p>
            <a:r>
              <a:rPr lang="en-US" b="1" dirty="0">
                <a:solidFill>
                  <a:srgbClr val="C00000"/>
                </a:solidFill>
              </a:rPr>
              <a:t>where</a:t>
            </a:r>
          </a:p>
          <a:p>
            <a:r>
              <a:rPr lang="en-US" b="1" dirty="0">
                <a:solidFill>
                  <a:srgbClr val="C00000"/>
                </a:solidFill>
              </a:rPr>
              <a:t>after</a:t>
            </a:r>
          </a:p>
          <a:p>
            <a:r>
              <a:rPr lang="en-US" b="1" dirty="0">
                <a:solidFill>
                  <a:srgbClr val="C00000"/>
                </a:solidFill>
              </a:rPr>
              <a:t>to hurt</a:t>
            </a:r>
          </a:p>
          <a:p>
            <a:r>
              <a:rPr lang="en-US" b="1" dirty="0">
                <a:solidFill>
                  <a:srgbClr val="C00000"/>
                </a:solidFill>
              </a:rPr>
              <a:t>to put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2189" name="Text Box 45"/>
          <p:cNvSpPr txBox="1">
            <a:spLocks noChangeArrowheads="1"/>
          </p:cNvSpPr>
          <p:nvPr/>
        </p:nvSpPr>
        <p:spPr bwMode="auto">
          <a:xfrm>
            <a:off x="357158" y="857232"/>
            <a:ext cx="3662134" cy="46384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dirty="0"/>
              <a:t>1. </a:t>
            </a:r>
            <a:r>
              <a:rPr lang="ru-RU" sz="2400" dirty="0"/>
              <a:t>Я часто простужаюсь</a:t>
            </a:r>
            <a:r>
              <a:rPr lang="ru-RU" dirty="0"/>
              <a:t>.</a:t>
            </a:r>
          </a:p>
        </p:txBody>
      </p:sp>
      <p:sp>
        <p:nvSpPr>
          <p:cNvPr id="262190" name="Text Box 46"/>
          <p:cNvSpPr txBox="1">
            <a:spLocks noChangeArrowheads="1"/>
          </p:cNvSpPr>
          <p:nvPr/>
        </p:nvSpPr>
        <p:spPr bwMode="auto">
          <a:xfrm>
            <a:off x="357158" y="857232"/>
            <a:ext cx="3102429" cy="46384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dirty="0"/>
              <a:t>1. I </a:t>
            </a:r>
            <a:r>
              <a:rPr lang="en-US" sz="2400" dirty="0">
                <a:solidFill>
                  <a:srgbClr val="FF0000"/>
                </a:solidFill>
              </a:rPr>
              <a:t>often</a:t>
            </a:r>
            <a:r>
              <a:rPr lang="en-US" sz="2400" dirty="0"/>
              <a:t> have a cold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62191" name="Text Box 47"/>
          <p:cNvSpPr txBox="1">
            <a:spLocks noChangeArrowheads="1"/>
          </p:cNvSpPr>
          <p:nvPr/>
        </p:nvSpPr>
        <p:spPr bwMode="auto">
          <a:xfrm>
            <a:off x="238140" y="1227127"/>
            <a:ext cx="6119810" cy="83317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2400" dirty="0"/>
              <a:t>2. </a:t>
            </a:r>
            <a:r>
              <a:rPr lang="ru-RU" sz="2400" dirty="0"/>
              <a:t>Сегодня я не чувствую себя хорошо. Я думаю, мне </a:t>
            </a:r>
            <a:r>
              <a:rPr lang="ru-RU" sz="2400" dirty="0" smtClean="0">
                <a:solidFill>
                  <a:srgbClr val="FF0000"/>
                </a:solidFill>
              </a:rPr>
              <a:t>надо</a:t>
            </a:r>
            <a:r>
              <a:rPr lang="ru-RU" sz="2400" dirty="0" smtClean="0"/>
              <a:t> </a:t>
            </a:r>
            <a:r>
              <a:rPr lang="ru-RU" sz="2400" dirty="0"/>
              <a:t>пойти домой.</a:t>
            </a:r>
          </a:p>
        </p:txBody>
      </p:sp>
      <p:sp>
        <p:nvSpPr>
          <p:cNvPr id="262192" name="Text Box 48"/>
          <p:cNvSpPr txBox="1">
            <a:spLocks noChangeArrowheads="1"/>
          </p:cNvSpPr>
          <p:nvPr/>
        </p:nvSpPr>
        <p:spPr bwMode="auto">
          <a:xfrm>
            <a:off x="214282" y="1214422"/>
            <a:ext cx="5816698" cy="83317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400" dirty="0"/>
              <a:t>2</a:t>
            </a:r>
            <a:r>
              <a:rPr lang="en-US" sz="2400" dirty="0"/>
              <a:t>. Today I don’t feel OK. I think, I </a:t>
            </a:r>
            <a:r>
              <a:rPr lang="en-US" sz="2400" dirty="0">
                <a:solidFill>
                  <a:srgbClr val="FF0000"/>
                </a:solidFill>
              </a:rPr>
              <a:t>need</a:t>
            </a:r>
            <a:r>
              <a:rPr lang="en-US" sz="2400" dirty="0"/>
              <a:t> to </a:t>
            </a:r>
            <a:endParaRPr lang="en-US" sz="2400" dirty="0" smtClean="0"/>
          </a:p>
          <a:p>
            <a:r>
              <a:rPr lang="en-US" sz="2400" dirty="0" smtClean="0"/>
              <a:t>go </a:t>
            </a:r>
            <a:r>
              <a:rPr lang="en-US" sz="2400" dirty="0"/>
              <a:t>home.</a:t>
            </a:r>
            <a:endParaRPr lang="ru-RU" sz="2400" dirty="0"/>
          </a:p>
        </p:txBody>
      </p:sp>
      <p:sp>
        <p:nvSpPr>
          <p:cNvPr id="262193" name="Text Box 49"/>
          <p:cNvSpPr txBox="1">
            <a:spLocks noChangeArrowheads="1"/>
          </p:cNvSpPr>
          <p:nvPr/>
        </p:nvSpPr>
        <p:spPr bwMode="auto">
          <a:xfrm>
            <a:off x="214282" y="2071678"/>
            <a:ext cx="5721341" cy="83317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2400" dirty="0"/>
              <a:t>3. </a:t>
            </a:r>
            <a:r>
              <a:rPr lang="ru-RU" sz="2400" dirty="0"/>
              <a:t>У меня ужасно болит голова. – Тебе надо принять </a:t>
            </a:r>
            <a:r>
              <a:rPr lang="en-US" sz="2400" dirty="0" smtClean="0"/>
              <a:t> </a:t>
            </a:r>
            <a:r>
              <a:rPr lang="ru-RU" sz="2400" dirty="0" smtClean="0"/>
              <a:t>лекарство</a:t>
            </a:r>
            <a:r>
              <a:rPr lang="ru-RU" sz="2400" dirty="0"/>
              <a:t>.</a:t>
            </a:r>
          </a:p>
        </p:txBody>
      </p:sp>
      <p:sp>
        <p:nvSpPr>
          <p:cNvPr id="262194" name="Text Box 50"/>
          <p:cNvSpPr txBox="1">
            <a:spLocks noChangeArrowheads="1"/>
          </p:cNvSpPr>
          <p:nvPr/>
        </p:nvSpPr>
        <p:spPr bwMode="auto">
          <a:xfrm>
            <a:off x="214282" y="2083614"/>
            <a:ext cx="5881844" cy="83317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400" dirty="0"/>
              <a:t>3</a:t>
            </a:r>
            <a:r>
              <a:rPr lang="en-US" sz="2400" dirty="0"/>
              <a:t>. I have a terrible headache. – You need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take a </a:t>
            </a:r>
            <a:r>
              <a:rPr lang="en-US" sz="2400" dirty="0" smtClean="0"/>
              <a:t>medicine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262195" name="Text Box 51"/>
          <p:cNvSpPr txBox="1">
            <a:spLocks noChangeArrowheads="1"/>
          </p:cNvSpPr>
          <p:nvPr/>
        </p:nvSpPr>
        <p:spPr bwMode="auto">
          <a:xfrm>
            <a:off x="214282" y="2857496"/>
            <a:ext cx="5624594" cy="83317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dirty="0"/>
              <a:t>4. </a:t>
            </a:r>
            <a:r>
              <a:rPr lang="ru-RU" sz="2400" dirty="0"/>
              <a:t>Моя нога болит после игры. Я </a:t>
            </a:r>
            <a:r>
              <a:rPr lang="ru-RU" sz="2400" dirty="0">
                <a:solidFill>
                  <a:srgbClr val="FF0000"/>
                </a:solidFill>
              </a:rPr>
              <a:t>хочу</a:t>
            </a:r>
            <a:r>
              <a:rPr lang="ru-RU" sz="2400" dirty="0"/>
              <a:t> </a:t>
            </a:r>
            <a:endParaRPr lang="en-US" sz="2400" dirty="0" smtClean="0"/>
          </a:p>
          <a:p>
            <a:r>
              <a:rPr lang="ru-RU" sz="2400" dirty="0" smtClean="0"/>
              <a:t>отдохнуть</a:t>
            </a:r>
            <a:r>
              <a:rPr lang="ru-RU" sz="2400" dirty="0"/>
              <a:t>.</a:t>
            </a:r>
          </a:p>
        </p:txBody>
      </p:sp>
      <p:sp>
        <p:nvSpPr>
          <p:cNvPr id="262196" name="Text Box 52"/>
          <p:cNvSpPr txBox="1">
            <a:spLocks noChangeArrowheads="1"/>
          </p:cNvSpPr>
          <p:nvPr/>
        </p:nvSpPr>
        <p:spPr bwMode="auto">
          <a:xfrm>
            <a:off x="214282" y="2857496"/>
            <a:ext cx="5345031" cy="83317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400" dirty="0"/>
              <a:t>4</a:t>
            </a:r>
            <a:r>
              <a:rPr lang="en-US" sz="2400" dirty="0"/>
              <a:t>. My leg hurts after the game. I </a:t>
            </a:r>
            <a:r>
              <a:rPr lang="en-US" sz="2400" dirty="0">
                <a:solidFill>
                  <a:srgbClr val="FF0000"/>
                </a:solidFill>
              </a:rPr>
              <a:t>want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rest.</a:t>
            </a:r>
            <a:endParaRPr lang="ru-RU" sz="2400" dirty="0"/>
          </a:p>
        </p:txBody>
      </p:sp>
      <p:sp>
        <p:nvSpPr>
          <p:cNvPr id="262197" name="Text Box 53"/>
          <p:cNvSpPr txBox="1">
            <a:spLocks noChangeArrowheads="1"/>
          </p:cNvSpPr>
          <p:nvPr/>
        </p:nvSpPr>
        <p:spPr bwMode="auto">
          <a:xfrm>
            <a:off x="214282" y="3643314"/>
            <a:ext cx="5653256" cy="83317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dirty="0" smtClean="0"/>
              <a:t>5. </a:t>
            </a:r>
            <a:r>
              <a:rPr lang="ru-RU" sz="2400" dirty="0" smtClean="0"/>
              <a:t>Что </a:t>
            </a:r>
            <a:r>
              <a:rPr lang="ru-RU" sz="2400" dirty="0"/>
              <a:t>ты делаешь, когда у тебя </a:t>
            </a:r>
            <a:r>
              <a:rPr lang="ru-RU" sz="2400" dirty="0" smtClean="0"/>
              <a:t>болит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горло? – </a:t>
            </a:r>
            <a:r>
              <a:rPr lang="ru-RU" sz="2400" dirty="0" smtClean="0"/>
              <a:t>Я </a:t>
            </a:r>
            <a:r>
              <a:rPr lang="ru-RU" sz="2400" dirty="0"/>
              <a:t>пью горячий чай.</a:t>
            </a:r>
          </a:p>
        </p:txBody>
      </p:sp>
      <p:sp>
        <p:nvSpPr>
          <p:cNvPr id="262198" name="Text Box 54"/>
          <p:cNvSpPr txBox="1">
            <a:spLocks noChangeArrowheads="1"/>
          </p:cNvSpPr>
          <p:nvPr/>
        </p:nvSpPr>
        <p:spPr bwMode="auto">
          <a:xfrm>
            <a:off x="214282" y="3643314"/>
            <a:ext cx="5862800" cy="83317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400" dirty="0"/>
              <a:t>5</a:t>
            </a:r>
            <a:r>
              <a:rPr lang="en-US" sz="2400" dirty="0"/>
              <a:t>. What do you do when you have a sore </a:t>
            </a:r>
            <a:endParaRPr lang="en-US" sz="2400" dirty="0" smtClean="0"/>
          </a:p>
          <a:p>
            <a:r>
              <a:rPr lang="en-US" sz="2400" dirty="0" smtClean="0"/>
              <a:t>throat</a:t>
            </a:r>
            <a:r>
              <a:rPr lang="en-US" sz="2400" dirty="0"/>
              <a:t>? – </a:t>
            </a:r>
            <a:r>
              <a:rPr lang="en-US" sz="2400" dirty="0" smtClean="0"/>
              <a:t>I </a:t>
            </a:r>
            <a:r>
              <a:rPr lang="en-US" sz="2400" dirty="0">
                <a:solidFill>
                  <a:srgbClr val="FF0000"/>
                </a:solidFill>
              </a:rPr>
              <a:t>drink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hot</a:t>
            </a:r>
            <a:r>
              <a:rPr lang="en-US" sz="2400" dirty="0"/>
              <a:t> tea.</a:t>
            </a:r>
            <a:endParaRPr lang="ru-RU" sz="2400" dirty="0"/>
          </a:p>
        </p:txBody>
      </p:sp>
      <p:sp>
        <p:nvSpPr>
          <p:cNvPr id="262199" name="Text Box 55"/>
          <p:cNvSpPr txBox="1">
            <a:spLocks noChangeArrowheads="1"/>
          </p:cNvSpPr>
          <p:nvPr/>
        </p:nvSpPr>
        <p:spPr bwMode="auto">
          <a:xfrm>
            <a:off x="202410" y="4429132"/>
            <a:ext cx="6441292" cy="46384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dirty="0"/>
              <a:t>6. </a:t>
            </a:r>
            <a:r>
              <a:rPr lang="ru-RU" sz="2400" dirty="0"/>
              <a:t>Завтра я отнесу мою кошку к ветеринару.</a:t>
            </a:r>
          </a:p>
        </p:txBody>
      </p:sp>
      <p:sp>
        <p:nvSpPr>
          <p:cNvPr id="262200" name="Text Box 56"/>
          <p:cNvSpPr txBox="1">
            <a:spLocks noChangeArrowheads="1"/>
          </p:cNvSpPr>
          <p:nvPr/>
        </p:nvSpPr>
        <p:spPr bwMode="auto">
          <a:xfrm>
            <a:off x="186803" y="4429132"/>
            <a:ext cx="5671081" cy="46384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400" dirty="0"/>
              <a:t>6</a:t>
            </a:r>
            <a:r>
              <a:rPr lang="en-US" sz="2400" dirty="0"/>
              <a:t>. I will bring my cat to the vet tomorrow.</a:t>
            </a:r>
            <a:endParaRPr lang="ru-RU" sz="2400" dirty="0"/>
          </a:p>
        </p:txBody>
      </p:sp>
      <p:sp>
        <p:nvSpPr>
          <p:cNvPr id="262204" name="Text Box 60"/>
          <p:cNvSpPr txBox="1">
            <a:spLocks noChangeArrowheads="1"/>
          </p:cNvSpPr>
          <p:nvPr/>
        </p:nvSpPr>
        <p:spPr bwMode="auto">
          <a:xfrm>
            <a:off x="428596" y="214290"/>
            <a:ext cx="3121280" cy="46384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 charset="0"/>
              </a:rPr>
              <a:t>Translate </a:t>
            </a:r>
            <a:r>
              <a:rPr lang="en-US" sz="2400" i="1" dirty="0">
                <a:solidFill>
                  <a:srgbClr val="C00000"/>
                </a:solidFill>
                <a:latin typeface="Arial" charset="0"/>
              </a:rPr>
              <a:t>into English</a:t>
            </a:r>
            <a:endParaRPr lang="ru-RU" sz="2400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62205" name="Text Box 61"/>
          <p:cNvSpPr txBox="1">
            <a:spLocks noChangeArrowheads="1"/>
          </p:cNvSpPr>
          <p:nvPr/>
        </p:nvSpPr>
        <p:spPr bwMode="auto">
          <a:xfrm>
            <a:off x="6572264" y="428604"/>
            <a:ext cx="2282825" cy="405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 </a:t>
            </a:r>
            <a:r>
              <a:rPr lang="ru-RU" dirty="0"/>
              <a:t>если</a:t>
            </a:r>
          </a:p>
          <a:p>
            <a:r>
              <a:rPr lang="ru-RU" dirty="0"/>
              <a:t>       = когда?</a:t>
            </a:r>
          </a:p>
          <a:p>
            <a:r>
              <a:rPr lang="ru-RU" dirty="0"/>
              <a:t>     = что? Какой…?</a:t>
            </a:r>
          </a:p>
          <a:p>
            <a:r>
              <a:rPr lang="ru-RU" dirty="0"/>
              <a:t>        = Где? Куда?</a:t>
            </a:r>
          </a:p>
          <a:p>
            <a:r>
              <a:rPr lang="ru-RU" dirty="0"/>
              <a:t>     = после</a:t>
            </a:r>
          </a:p>
          <a:p>
            <a:r>
              <a:rPr lang="ru-RU" dirty="0"/>
              <a:t>        = повредить</a:t>
            </a:r>
          </a:p>
          <a:p>
            <a:r>
              <a:rPr lang="ru-RU" dirty="0"/>
              <a:t>       = положить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2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2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2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2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2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2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2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2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2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2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2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2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2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2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2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2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2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2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2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2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2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2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2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2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2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2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2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2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2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62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2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2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262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6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62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6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262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6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262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6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89" grpId="0"/>
      <p:bldP spid="262189" grpId="1"/>
      <p:bldP spid="262190" grpId="0"/>
      <p:bldP spid="262191" grpId="0"/>
      <p:bldP spid="262191" grpId="1"/>
      <p:bldP spid="262192" grpId="0"/>
      <p:bldP spid="262193" grpId="0"/>
      <p:bldP spid="262193" grpId="1"/>
      <p:bldP spid="262194" grpId="0"/>
      <p:bldP spid="262195" grpId="0"/>
      <p:bldP spid="262195" grpId="1"/>
      <p:bldP spid="262196" grpId="0"/>
      <p:bldP spid="262197" grpId="0"/>
      <p:bldP spid="262197" grpId="1"/>
      <p:bldP spid="262198" grpId="0"/>
      <p:bldP spid="262199" grpId="0"/>
      <p:bldP spid="262199" grpId="1"/>
      <p:bldP spid="262200" grpId="0"/>
      <p:bldP spid="262204" grpId="0"/>
      <p:bldP spid="2622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28600"/>
            <a:ext cx="8740080" cy="680120"/>
          </a:xfrm>
        </p:spPr>
        <p:txBody>
          <a:bodyPr/>
          <a:lstStyle/>
          <a:p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физкультминутка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93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844824"/>
            <a:ext cx="6264424" cy="1224136"/>
          </a:xfrm>
        </p:spPr>
        <p:txBody>
          <a:bodyPr/>
          <a:lstStyle/>
          <a:p>
            <a:r>
              <a:rPr lang="en-US" b="1" i="1" kern="12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What doctors do the children consult? Listen to the texts.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212976"/>
            <a:ext cx="5256584" cy="3528392"/>
          </a:xfrm>
        </p:spPr>
        <p:txBody>
          <a:bodyPr/>
          <a:lstStyle/>
          <a:p>
            <a:pPr marL="514350" lvl="0" indent="-514350">
              <a:buClrTx/>
              <a:buFont typeface="+mj-lt"/>
              <a:buAutoNum type="arabicPeriod"/>
              <a:tabLst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Pediatrician</a:t>
            </a:r>
          </a:p>
          <a:p>
            <a:pPr marL="514350" lvl="0" indent="-514350">
              <a:buClrTx/>
              <a:buFont typeface="+mj-lt"/>
              <a:buAutoNum type="arabicPeriod"/>
              <a:tabLst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dentist</a:t>
            </a:r>
          </a:p>
          <a:p>
            <a:pPr marL="514350" lvl="0" indent="-514350">
              <a:buClrTx/>
              <a:buFont typeface="+mj-lt"/>
              <a:buAutoNum type="arabicPeriod"/>
              <a:tabLst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veterinarian</a:t>
            </a:r>
          </a:p>
          <a:p>
            <a:pPr marL="514350" lvl="0" indent="-514350">
              <a:buClrTx/>
              <a:buFont typeface="+mj-lt"/>
              <a:buAutoNum type="arabicPeriod"/>
              <a:tabLst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surgeon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87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Синквейн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352928" cy="4392488"/>
          </a:xfrm>
        </p:spPr>
        <p:txBody>
          <a:bodyPr>
            <a:normAutofit/>
          </a:bodyPr>
          <a:lstStyle/>
          <a:p>
            <a:pPr marL="342900" lvl="0" indent="-342900" algn="l" fontAlgn="base">
              <a:spcAft>
                <a:spcPct val="0"/>
              </a:spcAft>
            </a:pPr>
            <a:r>
              <a:rPr lang="ru-RU" sz="4000" b="1" dirty="0">
                <a:solidFill>
                  <a:srgbClr val="FFFF00"/>
                </a:solidFill>
                <a:latin typeface="Calibri"/>
              </a:rPr>
              <a:t>1строка – существительное по теме</a:t>
            </a:r>
          </a:p>
          <a:p>
            <a:pPr marL="342900" lvl="0" indent="-342900" algn="l" fontAlgn="base">
              <a:spcAft>
                <a:spcPct val="0"/>
              </a:spcAft>
            </a:pPr>
            <a:r>
              <a:rPr lang="ru-RU" sz="4000" b="1" dirty="0">
                <a:solidFill>
                  <a:srgbClr val="FFFF00"/>
                </a:solidFill>
                <a:latin typeface="Calibri"/>
              </a:rPr>
              <a:t>2 строка – 2 прилагательных</a:t>
            </a:r>
          </a:p>
          <a:p>
            <a:pPr marL="342900" lvl="0" indent="-342900" algn="l" fontAlgn="base">
              <a:spcAft>
                <a:spcPct val="0"/>
              </a:spcAft>
            </a:pPr>
            <a:r>
              <a:rPr lang="ru-RU" sz="4000" b="1" dirty="0">
                <a:solidFill>
                  <a:srgbClr val="FFFF00"/>
                </a:solidFill>
                <a:latin typeface="Calibri"/>
              </a:rPr>
              <a:t>3 строка – 3 глагола</a:t>
            </a:r>
          </a:p>
          <a:p>
            <a:pPr marL="342900" lvl="0" indent="-342900" algn="l" fontAlgn="base">
              <a:spcAft>
                <a:spcPct val="0"/>
              </a:spcAft>
            </a:pPr>
            <a:r>
              <a:rPr lang="ru-RU" sz="4000" b="1" dirty="0">
                <a:solidFill>
                  <a:srgbClr val="FFFF00"/>
                </a:solidFill>
                <a:latin typeface="Calibri"/>
              </a:rPr>
              <a:t>4 строка – 4 любых слова по теме</a:t>
            </a:r>
          </a:p>
          <a:p>
            <a:pPr marL="342900" lvl="0" indent="-342900" algn="l" fontAlgn="base">
              <a:spcAft>
                <a:spcPct val="0"/>
              </a:spcAft>
            </a:pPr>
            <a:r>
              <a:rPr lang="ru-RU" sz="4000" b="1" dirty="0">
                <a:solidFill>
                  <a:srgbClr val="FFFF00"/>
                </a:solidFill>
                <a:latin typeface="Calibri"/>
              </a:rPr>
              <a:t>5. Составить предложение из этих слов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57918">
            <a:off x="-799783" y="-60720"/>
            <a:ext cx="8229600" cy="5530626"/>
          </a:xfrm>
          <a:effectLst>
            <a:glow rad="139700">
              <a:srgbClr val="C00000">
                <a:alpha val="40000"/>
              </a:srgbClr>
            </a:glow>
          </a:effectLst>
          <a:scene3d>
            <a:camera prst="orthographicFront">
              <a:rot lat="21407301" lon="2393551" rev="230050"/>
            </a:camera>
            <a:lightRig rig="threePt" dir="t"/>
          </a:scene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b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lesson is over.</a:t>
            </a:r>
            <a:b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 may be free.</a:t>
            </a:r>
            <a:endParaRPr lang="ru-RU" sz="7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D:\Lorik\школа\картинки\картинки\Васильева\иии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51" y="3573016"/>
            <a:ext cx="3744416" cy="28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Rusderm.ru </a:t>
            </a:r>
            <a:r>
              <a:rPr lang="ru-RU" dirty="0" smtClean="0"/>
              <a:t>Медицинские шаблоны </a:t>
            </a:r>
            <a:r>
              <a:rPr lang="en-US" dirty="0" smtClean="0"/>
              <a:t>Power Point</a:t>
            </a:r>
          </a:p>
          <a:p>
            <a:r>
              <a:rPr lang="ru-RU" dirty="0" smtClean="0"/>
              <a:t>Разработка урока Шатровой </a:t>
            </a:r>
            <a:r>
              <a:rPr lang="ru-RU" dirty="0"/>
              <a:t>Ирины Вениаминовны, ГОУ </a:t>
            </a:r>
            <a:r>
              <a:rPr lang="ru-RU" dirty="0" smtClean="0"/>
              <a:t>489,  Санкт-Петербург, 2011 «</a:t>
            </a:r>
            <a:r>
              <a:rPr lang="en-US" dirty="0"/>
              <a:t>Keep fit and </a:t>
            </a:r>
            <a:r>
              <a:rPr lang="en-US" dirty="0" smtClean="0"/>
              <a:t>healthy</a:t>
            </a:r>
            <a:r>
              <a:rPr lang="ru-RU" dirty="0" smtClean="0"/>
              <a:t>»</a:t>
            </a:r>
          </a:p>
          <a:p>
            <a:r>
              <a:rPr lang="en-US" dirty="0" smtClean="0"/>
              <a:t>WWW.SuperSimpleSongs.com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7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7200800" cy="4248472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kern="1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[</a:t>
            </a:r>
            <a:r>
              <a:rPr lang="ru-RU" sz="4000" kern="1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З:</a:t>
            </a:r>
            <a:r>
              <a:rPr lang="en-US" sz="4000" kern="1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]</a:t>
            </a:r>
            <a:r>
              <a:rPr lang="en-US" sz="4000" kern="1200" dirty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4000" kern="1200" dirty="0" smtClean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     </a:t>
            </a:r>
            <a:r>
              <a:rPr lang="en-US" sz="4000" kern="1200" dirty="0" smtClean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Ea</a:t>
            </a:r>
            <a:r>
              <a:rPr lang="en-US" sz="4000" kern="1200" dirty="0" smtClean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rly </a:t>
            </a:r>
            <a:r>
              <a:rPr lang="en-US" sz="4000" kern="1200" dirty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to bed</a:t>
            </a:r>
            <a:r>
              <a:rPr lang="en-US" sz="4000" kern="1200" dirty="0" smtClean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,</a:t>
            </a:r>
            <a:r>
              <a:rPr lang="ru-RU" sz="4000" kern="1200" dirty="0" smtClean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   </a:t>
            </a:r>
            <a:br>
              <a:rPr lang="ru-RU" sz="4000" kern="1200" dirty="0" smtClean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4000" kern="12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[</a:t>
            </a:r>
            <a:r>
              <a:rPr lang="ru-RU" sz="4000" kern="1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З:</a:t>
            </a:r>
            <a:r>
              <a:rPr lang="en-US" sz="4000" kern="1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] [ r]</a:t>
            </a:r>
            <a:r>
              <a:rPr lang="en-US" sz="4000" kern="1200" dirty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   ea</a:t>
            </a:r>
            <a:r>
              <a:rPr lang="en-US" sz="4000" kern="1200" dirty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rly to </a:t>
            </a:r>
            <a:r>
              <a:rPr lang="en-US" sz="4000" kern="1200" dirty="0" smtClean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r</a:t>
            </a:r>
            <a:r>
              <a:rPr lang="en-US" sz="4000" kern="1200" dirty="0" smtClean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ise</a:t>
            </a:r>
            <a:r>
              <a:rPr lang="ru-RU" sz="4000" kern="1200" dirty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4000" kern="1200" dirty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4000" kern="12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[ </a:t>
            </a:r>
            <a:r>
              <a:rPr lang="en-US" sz="4000" kern="1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h] [ </a:t>
            </a:r>
            <a:r>
              <a:rPr lang="el-GR" sz="4000" kern="1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θ</a:t>
            </a:r>
            <a:r>
              <a:rPr lang="en-US" sz="4000" kern="1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] </a:t>
            </a:r>
            <a:r>
              <a:rPr lang="en-US" sz="4000" kern="1200" dirty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Makes a man </a:t>
            </a:r>
            <a:r>
              <a:rPr lang="en-US" sz="4000" kern="1200" dirty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h</a:t>
            </a:r>
            <a:r>
              <a:rPr lang="en-US" sz="4000" kern="1200" dirty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eal</a:t>
            </a:r>
            <a:r>
              <a:rPr lang="en-US" sz="4000" kern="1200" dirty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th</a:t>
            </a:r>
            <a:r>
              <a:rPr lang="en-US" sz="4000" kern="1200" dirty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y, </a:t>
            </a:r>
            <a:r>
              <a:rPr lang="ru-RU" sz="4000" kern="1200" dirty="0" smtClean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4000" kern="1200" dirty="0" smtClean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4000" kern="12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[ </a:t>
            </a:r>
            <a:r>
              <a:rPr lang="el-GR" sz="4000" kern="1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θ</a:t>
            </a:r>
            <a:r>
              <a:rPr lang="en-US" sz="4000" kern="1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]</a:t>
            </a:r>
            <a:r>
              <a:rPr lang="en-US" sz="4000" kern="1200" dirty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sz="4000" kern="1200" dirty="0" smtClean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weal</a:t>
            </a:r>
            <a:r>
              <a:rPr lang="en-US" sz="4000" kern="1200" dirty="0" smtClean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th</a:t>
            </a:r>
            <a:r>
              <a:rPr lang="en-US" sz="4000" kern="1200" dirty="0" smtClean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y </a:t>
            </a:r>
            <a:r>
              <a:rPr lang="en-US" sz="4000" kern="1200" dirty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and wise.</a:t>
            </a:r>
            <a:br>
              <a:rPr lang="en-US" sz="4000" kern="1200" dirty="0">
                <a:ln>
                  <a:noFill/>
                </a:ln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71600" y="908720"/>
            <a:ext cx="6324600" cy="648072"/>
          </a:xfrm>
        </p:spPr>
        <p:txBody>
          <a:bodyPr/>
          <a:lstStyle/>
          <a:p>
            <a:r>
              <a:rPr lang="en-US" sz="3200" dirty="0"/>
              <a:t>Phonetic exercise</a:t>
            </a:r>
          </a:p>
        </p:txBody>
      </p:sp>
    </p:spTree>
    <p:extLst>
      <p:ext uri="{BB962C8B-B14F-4D97-AF65-F5344CB8AC3E}">
        <p14:creationId xmlns:p14="http://schemas.microsoft.com/office/powerpoint/2010/main" val="411835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Find the Odd-Man-Out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00625"/>
          </a:xfrm>
        </p:spPr>
        <p:txBody>
          <a:bodyPr/>
          <a:lstStyle/>
          <a:p>
            <a:r>
              <a:rPr lang="en-US" sz="4400" b="1" dirty="0" smtClean="0"/>
              <a:t>Pediatrician, vet, surgeon, a cold</a:t>
            </a:r>
          </a:p>
          <a:p>
            <a:r>
              <a:rPr lang="en-US" sz="4400" b="1" dirty="0" smtClean="0"/>
              <a:t>To treat, a stomachache, a headache, a toothache</a:t>
            </a:r>
          </a:p>
          <a:p>
            <a:r>
              <a:rPr lang="en-US" sz="4400" b="1" dirty="0" smtClean="0"/>
              <a:t>Terrible, doctor, good, bad</a:t>
            </a:r>
          </a:p>
          <a:p>
            <a:r>
              <a:rPr lang="en-US" sz="4400" b="1" dirty="0" smtClean="0"/>
              <a:t>Medicine, consult, take, stay</a:t>
            </a:r>
          </a:p>
          <a:p>
            <a:r>
              <a:rPr lang="en-US" sz="4400" b="1" dirty="0" smtClean="0"/>
              <a:t>Disease, health, unhealthy</a:t>
            </a:r>
            <a:endParaRPr lang="ru-RU" sz="4400" b="1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48264" y="1357313"/>
            <a:ext cx="1827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a cold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2159000"/>
            <a:ext cx="2357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To treat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2362" y="3643313"/>
            <a:ext cx="17196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doctor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584" y="4445000"/>
            <a:ext cx="23631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Medicine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14166" y="5230813"/>
            <a:ext cx="25501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unhealthy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4" t="70846"/>
          <a:stretch/>
        </p:blipFill>
        <p:spPr bwMode="auto">
          <a:xfrm>
            <a:off x="7164288" y="5142874"/>
            <a:ext cx="1728192" cy="145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011237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What problems do they have? Give them some advices.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pic>
        <p:nvPicPr>
          <p:cNvPr id="4" name="Picture 7" descr="migra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66" y="972831"/>
            <a:ext cx="1778444" cy="264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0188" y="1844675"/>
            <a:ext cx="2138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 headache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714750" y="1357313"/>
          <a:ext cx="376238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80"/>
              </a:tblGrid>
              <a:tr h="128588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She must (should)…</a:t>
                      </a:r>
                    </a:p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He must (should)…</a:t>
                      </a:r>
                      <a:endParaRPr lang="ru-RU" sz="32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r="11231" b="8292"/>
          <a:stretch/>
        </p:blipFill>
        <p:spPr bwMode="auto">
          <a:xfrm>
            <a:off x="1975090" y="2780927"/>
            <a:ext cx="2472744" cy="217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D:\Lorik\школа\картинки\картинки\Васильева\а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7"/>
            <a:ext cx="17716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Lorik\школа\картинки\Clipart\Медицина\00036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57982"/>
            <a:ext cx="301305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Lorik\школа\картинки\Clipart\Медицина\000366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67" y="2409763"/>
            <a:ext cx="1955497" cy="29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011237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What problems do they have? Give them some advices.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pic>
        <p:nvPicPr>
          <p:cNvPr id="5" name="Picture 11" descr="deti73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96752"/>
            <a:ext cx="1676152" cy="226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05553" y="2780928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itchFamily="34" charset="0"/>
              </a:rPr>
              <a:t>A cold</a:t>
            </a:r>
            <a:endParaRPr lang="ru-RU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714750" y="1357313"/>
          <a:ext cx="376238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80"/>
              </a:tblGrid>
              <a:tr h="128588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She must (should)…</a:t>
                      </a:r>
                    </a:p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He must (should)…</a:t>
                      </a:r>
                      <a:endParaRPr lang="ru-RU" sz="32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77411"/>
            <a:ext cx="17621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17367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6004"/>
            <a:ext cx="2474913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11404"/>
          <a:stretch/>
        </p:blipFill>
        <p:spPr bwMode="auto">
          <a:xfrm>
            <a:off x="6257651" y="4293095"/>
            <a:ext cx="2376759" cy="23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62810"/>
            <a:ext cx="1816100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32332"/>
            <a:ext cx="17748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27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011237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What problems do they have? Give them some advices.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pic>
        <p:nvPicPr>
          <p:cNvPr id="6" name="Picture 19" descr="is?fnmsJFrvgPbSdMq2KFrjJIJeTUOaN1Bhl6FnRdaBC2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24743"/>
            <a:ext cx="1368152" cy="246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91680" y="1556792"/>
            <a:ext cx="207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itchFamily="34" charset="0"/>
              </a:rPr>
              <a:t>A backache</a:t>
            </a:r>
            <a:endParaRPr lang="ru-RU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714750" y="1357313"/>
          <a:ext cx="376238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80"/>
              </a:tblGrid>
              <a:tr h="128588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She must (should)…</a:t>
                      </a:r>
                    </a:p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He must (should)…</a:t>
                      </a:r>
                      <a:endParaRPr lang="ru-RU" sz="32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5" y="3429000"/>
            <a:ext cx="2474913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37" y="1733516"/>
            <a:ext cx="18161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D:\Lorik\школа\картинки\Clipart\Спорт\Гимнастика\000458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35" y="2830319"/>
            <a:ext cx="1837469" cy="244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Lorik\школа\картинки\Clipart\Люди\Профессия\Доктор\000338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93" y="3188077"/>
            <a:ext cx="1992740" cy="29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27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011237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What problems do they have? Give them some advices.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D:\Lorik\школа\английский\поурочное планирование\средняя школа\6 класс\открытый урок 6 класс 2011год\картинки\00036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052736"/>
            <a:ext cx="1296144" cy="193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56380" y="2338578"/>
            <a:ext cx="2074859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She’s hurt</a:t>
            </a:r>
          </a:p>
          <a:p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 her arm</a:t>
            </a:r>
            <a:endParaRPr lang="ru-RU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714750" y="1357313"/>
          <a:ext cx="376238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80"/>
              </a:tblGrid>
              <a:tr h="128588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She must (should)…</a:t>
                      </a:r>
                    </a:p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He must (should)…</a:t>
                      </a:r>
                      <a:endParaRPr lang="ru-RU" sz="32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163353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97761"/>
            <a:ext cx="18049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47298"/>
            <a:ext cx="1813297" cy="284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27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011237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What problems do they have? Give them some advices.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pic>
        <p:nvPicPr>
          <p:cNvPr id="1029" name="Picture 5" descr="D:\Lorik\школа\английский\поурочное планирование\средняя школа\6 класс\открытый урок 6 класс 2011год\картинки\00036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0" y="892446"/>
            <a:ext cx="2088233" cy="139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31640" y="2302669"/>
            <a:ext cx="2225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itchFamily="34" charset="0"/>
              </a:rPr>
              <a:t>A toothache</a:t>
            </a:r>
            <a:endParaRPr lang="ru-RU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714750" y="1357313"/>
          <a:ext cx="376238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80"/>
              </a:tblGrid>
              <a:tr h="128588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She must (should)…</a:t>
                      </a:r>
                    </a:p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He must (should)…</a:t>
                      </a:r>
                      <a:endParaRPr lang="ru-RU" sz="32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161320" cy="17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 r="12843"/>
          <a:stretch/>
        </p:blipFill>
        <p:spPr bwMode="auto">
          <a:xfrm>
            <a:off x="539552" y="3429000"/>
            <a:ext cx="2062576" cy="23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:\Lorik\школа\картинки\картинки\Васильева\9ш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58278"/>
            <a:ext cx="2155676" cy="21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27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9684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Translate from English into Russian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786478"/>
          </a:xfrm>
        </p:spPr>
        <p:txBody>
          <a:bodyPr/>
          <a:lstStyle/>
          <a:p>
            <a:r>
              <a:rPr lang="en-US" sz="2800" dirty="0" smtClean="0"/>
              <a:t>I think, you should consult a doctor when you have a problem.</a:t>
            </a:r>
          </a:p>
          <a:p>
            <a:r>
              <a:rPr lang="en-US" sz="2800" dirty="0" smtClean="0"/>
              <a:t>When I don’t feel well, my parents always call the pediatrician.</a:t>
            </a:r>
          </a:p>
          <a:p>
            <a:r>
              <a:rPr lang="en-US" sz="2800" dirty="0" smtClean="0"/>
              <a:t>Eat healthy food and you will feel OK without doctors.</a:t>
            </a:r>
          </a:p>
          <a:p>
            <a:r>
              <a:rPr lang="en-US" sz="2800" dirty="0" smtClean="0"/>
              <a:t>When you have a headache you should drink herbal tea.</a:t>
            </a:r>
          </a:p>
          <a:p>
            <a:r>
              <a:rPr lang="en-US" sz="2800" dirty="0" smtClean="0"/>
              <a:t>She has a medical check every year.</a:t>
            </a:r>
          </a:p>
          <a:p>
            <a:r>
              <a:rPr lang="en-US" sz="2800" dirty="0" smtClean="0"/>
              <a:t>The doctor advises him to stay in bed and take the medicine.</a:t>
            </a:r>
          </a:p>
          <a:p>
            <a:r>
              <a:rPr lang="en-US" sz="2800" dirty="0" smtClean="0"/>
              <a:t>Every day we drink milk for breakfast, eat a lot of vegetables and take care of ourselves.</a:t>
            </a:r>
            <a:endParaRPr lang="ru-RU" sz="2800" dirty="0" smtClean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14282" y="571480"/>
            <a:ext cx="2696870" cy="52651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health</a:t>
            </a:r>
          </a:p>
          <a:p>
            <a:r>
              <a:rPr lang="en-US" sz="2400" dirty="0">
                <a:solidFill>
                  <a:srgbClr val="C00000"/>
                </a:solidFill>
              </a:rPr>
              <a:t>disease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be healthy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to be ill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to feel well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to feel bad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to feel OK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to feel terrible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to </a:t>
            </a:r>
            <a:r>
              <a:rPr lang="en-US" sz="2400" dirty="0">
                <a:solidFill>
                  <a:srgbClr val="C00000"/>
                </a:solidFill>
              </a:rPr>
              <a:t>rest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have a rest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take medicine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stay in bed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stay at home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consult a doctor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85720" y="642918"/>
            <a:ext cx="2928958" cy="48958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hospital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after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to hurt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put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to call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advise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worry</a:t>
            </a:r>
          </a:p>
          <a:p>
            <a:r>
              <a:rPr lang="en-US" sz="2400" dirty="0">
                <a:solidFill>
                  <a:srgbClr val="C00000"/>
                </a:solidFill>
              </a:rPr>
              <a:t>hot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drink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to want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to use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wash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to move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4" grpId="0"/>
      <p:bldP spid="4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967814">
  <a:themeElements>
    <a:clrScheme name="Custom 3">
      <a:dk1>
        <a:sysClr val="windowText" lastClr="000000"/>
      </a:dk1>
      <a:lt1>
        <a:srgbClr val="000000"/>
      </a:lt1>
      <a:dk2>
        <a:srgbClr val="1F497D"/>
      </a:dk2>
      <a:lt2>
        <a:srgbClr val="3965A5"/>
      </a:lt2>
      <a:accent1>
        <a:srgbClr val="A2D7FE"/>
      </a:accent1>
      <a:accent2>
        <a:srgbClr val="FFDAB6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FFBEA5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S010336801 (2)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izona_summer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izona_summ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S010286212">
  <a:themeElements>
    <a:clrScheme name="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NATU_TXT_New_Li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P_SNATU_TXT_New_Li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S010286210">
  <a:themeElements>
    <a:clrScheme name="PPP_SBUSC_PRT_Keyboard_Help 16">
      <a:dk1>
        <a:srgbClr val="808080"/>
      </a:dk1>
      <a:lt1>
        <a:srgbClr val="FFFFFF"/>
      </a:lt1>
      <a:dk2>
        <a:srgbClr val="B2B2B2"/>
      </a:dk2>
      <a:lt2>
        <a:srgbClr val="FFFFFF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000000"/>
        </a:dk1>
        <a:lt1>
          <a:srgbClr val="B2B2B2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000000"/>
        </a:dk1>
        <a:lt1>
          <a:srgbClr val="B2B2B2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6">
        <a:dk1>
          <a:srgbClr val="808080"/>
        </a:dk1>
        <a:lt1>
          <a:srgbClr val="FFFFFF"/>
        </a:lt1>
        <a:dk2>
          <a:srgbClr val="B2B2B2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S03000025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659</Words>
  <Application>Microsoft Office PowerPoint</Application>
  <PresentationFormat>Экран (4:3)</PresentationFormat>
  <Paragraphs>136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Тема Office</vt:lpstr>
      <vt:lpstr>TS101967814</vt:lpstr>
      <vt:lpstr>TS010336801 (2)</vt:lpstr>
      <vt:lpstr>TS010286212</vt:lpstr>
      <vt:lpstr>TS010286210</vt:lpstr>
      <vt:lpstr>TS030000257</vt:lpstr>
      <vt:lpstr>Should you go to a doctor? </vt:lpstr>
      <vt:lpstr>[З:]      Early to bed,    [З:] [ r]   early to rise [ h] [ θ] Makes a man healthy,  [ θ] wealthy and wise. </vt:lpstr>
      <vt:lpstr>Find the Odd-Man-Out</vt:lpstr>
      <vt:lpstr>What problems do they have? Give them some advices.</vt:lpstr>
      <vt:lpstr>What problems do they have? Give them some advices.</vt:lpstr>
      <vt:lpstr>What problems do they have? Give them some advices.</vt:lpstr>
      <vt:lpstr>What problems do they have? Give them some advices.</vt:lpstr>
      <vt:lpstr>What problems do they have? Give them some advices.</vt:lpstr>
      <vt:lpstr>Translate from English into Russian</vt:lpstr>
      <vt:lpstr>Презентация PowerPoint</vt:lpstr>
      <vt:lpstr>физкультминутка</vt:lpstr>
      <vt:lpstr>What doctors do the children consult? Listen to the texts. </vt:lpstr>
      <vt:lpstr>Синквейн </vt:lpstr>
      <vt:lpstr>THANK YOU The lesson is over. You may be free.</vt:lpstr>
      <vt:lpstr>Используемые ресурсы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17th of March</dc:title>
  <dc:creator>Admin</dc:creator>
  <cp:lastModifiedBy>1</cp:lastModifiedBy>
  <cp:revision>38</cp:revision>
  <dcterms:created xsi:type="dcterms:W3CDTF">2011-03-12T16:49:47Z</dcterms:created>
  <dcterms:modified xsi:type="dcterms:W3CDTF">2013-12-21T04:13:02Z</dcterms:modified>
</cp:coreProperties>
</file>