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7"/>
  </p:notesMasterIdLst>
  <p:sldIdLst>
    <p:sldId id="256" r:id="rId2"/>
    <p:sldId id="286" r:id="rId3"/>
    <p:sldId id="293" r:id="rId4"/>
    <p:sldId id="323" r:id="rId5"/>
    <p:sldId id="318" r:id="rId6"/>
    <p:sldId id="315" r:id="rId7"/>
    <p:sldId id="317" r:id="rId8"/>
    <p:sldId id="319" r:id="rId9"/>
    <p:sldId id="320" r:id="rId10"/>
    <p:sldId id="321" r:id="rId11"/>
    <p:sldId id="324" r:id="rId12"/>
    <p:sldId id="257" r:id="rId13"/>
    <p:sldId id="332" r:id="rId14"/>
    <p:sldId id="358" r:id="rId15"/>
    <p:sldId id="334" r:id="rId16"/>
    <p:sldId id="359" r:id="rId17"/>
    <p:sldId id="356" r:id="rId18"/>
    <p:sldId id="259" r:id="rId19"/>
    <p:sldId id="335" r:id="rId20"/>
    <p:sldId id="370" r:id="rId21"/>
    <p:sldId id="374" r:id="rId22"/>
    <p:sldId id="373" r:id="rId23"/>
    <p:sldId id="371" r:id="rId24"/>
    <p:sldId id="372" r:id="rId25"/>
    <p:sldId id="333" r:id="rId26"/>
    <p:sldId id="375" r:id="rId27"/>
    <p:sldId id="291" r:id="rId28"/>
    <p:sldId id="284" r:id="rId29"/>
    <p:sldId id="289" r:id="rId30"/>
    <p:sldId id="281" r:id="rId31"/>
    <p:sldId id="279" r:id="rId32"/>
    <p:sldId id="283" r:id="rId33"/>
    <p:sldId id="336" r:id="rId34"/>
    <p:sldId id="282" r:id="rId35"/>
    <p:sldId id="388" r:id="rId36"/>
    <p:sldId id="384" r:id="rId37"/>
    <p:sldId id="337" r:id="rId38"/>
    <p:sldId id="385" r:id="rId39"/>
    <p:sldId id="387" r:id="rId40"/>
    <p:sldId id="386" r:id="rId41"/>
    <p:sldId id="368" r:id="rId42"/>
    <p:sldId id="369" r:id="rId43"/>
    <p:sldId id="271" r:id="rId44"/>
    <p:sldId id="297" r:id="rId45"/>
    <p:sldId id="299" r:id="rId46"/>
    <p:sldId id="298" r:id="rId47"/>
    <p:sldId id="260" r:id="rId48"/>
    <p:sldId id="296" r:id="rId49"/>
    <p:sldId id="322" r:id="rId50"/>
    <p:sldId id="361" r:id="rId51"/>
    <p:sldId id="366" r:id="rId52"/>
    <p:sldId id="365" r:id="rId53"/>
    <p:sldId id="364" r:id="rId54"/>
    <p:sldId id="363" r:id="rId55"/>
    <p:sldId id="362" r:id="rId56"/>
    <p:sldId id="343" r:id="rId57"/>
    <p:sldId id="376" r:id="rId58"/>
    <p:sldId id="266" r:id="rId59"/>
    <p:sldId id="265" r:id="rId60"/>
    <p:sldId id="268" r:id="rId61"/>
    <p:sldId id="267" r:id="rId62"/>
    <p:sldId id="264" r:id="rId63"/>
    <p:sldId id="263" r:id="rId64"/>
    <p:sldId id="325" r:id="rId65"/>
    <p:sldId id="346" r:id="rId66"/>
    <p:sldId id="379" r:id="rId67"/>
    <p:sldId id="380" r:id="rId68"/>
    <p:sldId id="381" r:id="rId69"/>
    <p:sldId id="383" r:id="rId70"/>
    <p:sldId id="382" r:id="rId71"/>
    <p:sldId id="367" r:id="rId72"/>
    <p:sldId id="377" r:id="rId73"/>
    <p:sldId id="326" r:id="rId74"/>
    <p:sldId id="327" r:id="rId75"/>
    <p:sldId id="328" r:id="rId76"/>
    <p:sldId id="329" r:id="rId77"/>
    <p:sldId id="330" r:id="rId78"/>
    <p:sldId id="331" r:id="rId79"/>
    <p:sldId id="306" r:id="rId80"/>
    <p:sldId id="348" r:id="rId81"/>
    <p:sldId id="350" r:id="rId82"/>
    <p:sldId id="351" r:id="rId83"/>
    <p:sldId id="352" r:id="rId84"/>
    <p:sldId id="354" r:id="rId85"/>
    <p:sldId id="353" r:id="rId86"/>
    <p:sldId id="347" r:id="rId87"/>
    <p:sldId id="378" r:id="rId88"/>
    <p:sldId id="300" r:id="rId89"/>
    <p:sldId id="301" r:id="rId90"/>
    <p:sldId id="303" r:id="rId91"/>
    <p:sldId id="307" r:id="rId92"/>
    <p:sldId id="308" r:id="rId93"/>
    <p:sldId id="309" r:id="rId94"/>
    <p:sldId id="390" r:id="rId95"/>
    <p:sldId id="269" r:id="rId9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3" d="100"/>
          <a:sy n="123" d="100"/>
        </p:scale>
        <p:origin x="-120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2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3FF70E-DB32-48FC-9D85-5BD593D3C324}" type="datetimeFigureOut">
              <a:rPr lang="ru-RU" smtClean="0"/>
              <a:t>07.01.2014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B538F3-3B5D-42B9-A91D-4A52193C5854}" type="slidenum">
              <a:rPr lang="ru-RU" smtClean="0"/>
              <a:t>‹#›</a:t>
            </a:fld>
            <a:endParaRPr lang="ru-RU"/>
          </a:p>
        </p:txBody>
      </p:sp>
    </p:spTree>
    <p:extLst>
      <p:ext uri="{BB962C8B-B14F-4D97-AF65-F5344CB8AC3E}">
        <p14:creationId xmlns:p14="http://schemas.microsoft.com/office/powerpoint/2010/main" val="2084616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9B538F3-3B5D-42B9-A91D-4A52193C5854}" type="slidenum">
              <a:rPr lang="ru-RU" smtClean="0"/>
              <a:t>33</a:t>
            </a:fld>
            <a:endParaRPr lang="ru-RU"/>
          </a:p>
        </p:txBody>
      </p:sp>
    </p:spTree>
    <p:extLst>
      <p:ext uri="{BB962C8B-B14F-4D97-AF65-F5344CB8AC3E}">
        <p14:creationId xmlns:p14="http://schemas.microsoft.com/office/powerpoint/2010/main" val="563185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1"/>
      </p:bgRef>
    </p:bg>
    <p:spTree>
      <p:nvGrpSpPr>
        <p:cNvPr id="1" name=""/>
        <p:cNvGrpSpPr/>
        <p:nvPr/>
      </p:nvGrpSpPr>
      <p:grpSpPr>
        <a:xfrm>
          <a:off x="0" y="0"/>
          <a:ext cx="0" cy="0"/>
          <a:chOff x="0" y="0"/>
          <a:chExt cx="0" cy="0"/>
        </a:xfrm>
      </p:grpSpPr>
      <p:sp>
        <p:nvSpPr>
          <p:cNvPr id="12" name="Прямоугольник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Скругленный прямоугольник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Подзаголовок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p:txBody>
          <a:bodyPr/>
          <a:lstStyle/>
          <a:p>
            <a:fld id="{034553AF-118D-477E-AAE6-F856AEECDB95}" type="datetimeFigureOut">
              <a:rPr lang="ru-RU" smtClean="0"/>
              <a:pPr/>
              <a:t>07.01.2014</a:t>
            </a:fld>
            <a:endParaRPr lang="ru-RU" dirty="0"/>
          </a:p>
        </p:txBody>
      </p:sp>
      <p:sp>
        <p:nvSpPr>
          <p:cNvPr id="17" name="Нижний колонтитул 16"/>
          <p:cNvSpPr>
            <a:spLocks noGrp="1"/>
          </p:cNvSpPr>
          <p:nvPr>
            <p:ph type="ftr" sz="quarter" idx="11"/>
          </p:nvPr>
        </p:nvSpPr>
        <p:spPr/>
        <p:txBody>
          <a:bodyPr/>
          <a:lstStyle/>
          <a:p>
            <a:endParaRPr lang="ru-RU" dirty="0"/>
          </a:p>
        </p:txBody>
      </p:sp>
      <p:sp>
        <p:nvSpPr>
          <p:cNvPr id="29" name="Номер слайда 28"/>
          <p:cNvSpPr>
            <a:spLocks noGrp="1"/>
          </p:cNvSpPr>
          <p:nvPr>
            <p:ph type="sldNum" sz="quarter" idx="12"/>
          </p:nvPr>
        </p:nvSpPr>
        <p:spPr/>
        <p:txBody>
          <a:bodyPr lIns="0" tIns="0" rIns="0" bIns="0">
            <a:noAutofit/>
          </a:bodyPr>
          <a:lstStyle>
            <a:lvl1pPr>
              <a:defRPr sz="1400">
                <a:solidFill>
                  <a:srgbClr val="FFFFFF"/>
                </a:solidFill>
              </a:defRPr>
            </a:lvl1pPr>
          </a:lstStyle>
          <a:p>
            <a:fld id="{E701929D-F1D2-459E-99F2-580878A4C94F}" type="slidenum">
              <a:rPr lang="ru-RU" smtClean="0"/>
              <a:pPr/>
              <a:t>‹#›</a:t>
            </a:fld>
            <a:endParaRPr lang="ru-RU" dirty="0"/>
          </a:p>
        </p:txBody>
      </p:sp>
      <p:sp>
        <p:nvSpPr>
          <p:cNvPr id="7" name="Прямоугольник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34553AF-118D-477E-AAE6-F856AEECDB95}" type="datetimeFigureOut">
              <a:rPr lang="ru-RU" smtClean="0"/>
              <a:pPr/>
              <a:t>07.01.2014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701929D-F1D2-459E-99F2-580878A4C94F}"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1"/>
            <a:ext cx="201168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914400" y="274640"/>
            <a:ext cx="55626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34553AF-118D-477E-AAE6-F856AEECDB95}" type="datetimeFigureOut">
              <a:rPr lang="ru-RU" smtClean="0"/>
              <a:pPr/>
              <a:t>07.01.2014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701929D-F1D2-459E-99F2-580878A4C94F}"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034553AF-118D-477E-AAE6-F856AEECDB95}" type="datetimeFigureOut">
              <a:rPr lang="ru-RU" smtClean="0"/>
              <a:pPr/>
              <a:t>07.01.2014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701929D-F1D2-459E-99F2-580878A4C94F}" type="slidenum">
              <a:rPr lang="ru-RU" smtClean="0"/>
              <a:pPr/>
              <a:t>‹#›</a:t>
            </a:fld>
            <a:endParaRPr lang="ru-RU" dirty="0"/>
          </a:p>
        </p:txBody>
      </p:sp>
      <p:sp>
        <p:nvSpPr>
          <p:cNvPr id="8" name="Объект 7"/>
          <p:cNvSpPr>
            <a:spLocks noGrp="1"/>
          </p:cNvSpPr>
          <p:nvPr>
            <p:ph sz="quarter" idx="1"/>
          </p:nvPr>
        </p:nvSpPr>
        <p:spPr>
          <a:xfrm>
            <a:off x="914400" y="1447800"/>
            <a:ext cx="777240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sp>
        <p:nvSpPr>
          <p:cNvPr id="11" name="Прямоугольник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Скругленный прямоугольник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722313" y="952500"/>
            <a:ext cx="7772400" cy="1362075"/>
          </a:xfrm>
        </p:spPr>
        <p:txBody>
          <a:bodyPr anchor="b" anchorCtr="0"/>
          <a:lstStyle>
            <a:lvl1pPr algn="l">
              <a:buNone/>
              <a:defRPr sz="4000" b="0" cap="none"/>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034553AF-118D-477E-AAE6-F856AEECDB95}" type="datetimeFigureOut">
              <a:rPr lang="ru-RU" smtClean="0"/>
              <a:pPr/>
              <a:t>07.01.2014</a:t>
            </a:fld>
            <a:endParaRPr lang="ru-RU" dirty="0"/>
          </a:p>
        </p:txBody>
      </p:sp>
      <p:sp>
        <p:nvSpPr>
          <p:cNvPr id="5" name="Нижний колонтитул 4"/>
          <p:cNvSpPr>
            <a:spLocks noGrp="1"/>
          </p:cNvSpPr>
          <p:nvPr>
            <p:ph type="ftr" sz="quarter" idx="11"/>
          </p:nvPr>
        </p:nvSpPr>
        <p:spPr>
          <a:xfrm>
            <a:off x="800100" y="6172200"/>
            <a:ext cx="4000500" cy="457200"/>
          </a:xfrm>
        </p:spPr>
        <p:txBody>
          <a:bodyPr/>
          <a:lstStyle/>
          <a:p>
            <a:endParaRPr lang="ru-RU" dirty="0"/>
          </a:p>
        </p:txBody>
      </p:sp>
      <p:sp>
        <p:nvSpPr>
          <p:cNvPr id="7" name="Прямоугольник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146304" y="6208776"/>
            <a:ext cx="457200" cy="457200"/>
          </a:xfrm>
        </p:spPr>
        <p:txBody>
          <a:bodyPr/>
          <a:lstStyle/>
          <a:p>
            <a:fld id="{E701929D-F1D2-459E-99F2-580878A4C94F}" type="slidenum">
              <a:rPr lang="ru-RU" smtClean="0"/>
              <a:pPr/>
              <a:t>‹#›</a:t>
            </a:fld>
            <a:endParaRPr lang="ru-RU"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034553AF-118D-477E-AAE6-F856AEECDB95}" type="datetimeFigureOut">
              <a:rPr lang="ru-RU" smtClean="0"/>
              <a:pPr/>
              <a:t>07.01.2014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E701929D-F1D2-459E-99F2-580878A4C94F}" type="slidenum">
              <a:rPr lang="ru-RU" smtClean="0"/>
              <a:pPr/>
              <a:t>‹#›</a:t>
            </a:fld>
            <a:endParaRPr lang="ru-RU" dirty="0"/>
          </a:p>
        </p:txBody>
      </p:sp>
      <p:sp>
        <p:nvSpPr>
          <p:cNvPr id="9" name="Объект 8"/>
          <p:cNvSpPr>
            <a:spLocks noGrp="1"/>
          </p:cNvSpPr>
          <p:nvPr>
            <p:ph sz="quarter" idx="1"/>
          </p:nvPr>
        </p:nvSpPr>
        <p:spPr>
          <a:xfrm>
            <a:off x="914400" y="1447800"/>
            <a:ext cx="374904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Объект 10"/>
          <p:cNvSpPr>
            <a:spLocks noGrp="1"/>
          </p:cNvSpPr>
          <p:nvPr>
            <p:ph sz="quarter" idx="2"/>
          </p:nvPr>
        </p:nvSpPr>
        <p:spPr>
          <a:xfrm>
            <a:off x="4933950" y="1447800"/>
            <a:ext cx="374904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3050"/>
            <a:ext cx="7772400" cy="1143000"/>
          </a:xfrm>
        </p:spPr>
        <p:txBody>
          <a:bodyPr anchor="b" anchorCtr="0"/>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034553AF-118D-477E-AAE6-F856AEECDB95}" type="datetimeFigureOut">
              <a:rPr lang="ru-RU" smtClean="0"/>
              <a:pPr/>
              <a:t>07.01.2014</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E701929D-F1D2-459E-99F2-580878A4C94F}" type="slidenum">
              <a:rPr lang="ru-RU" smtClean="0"/>
              <a:pPr/>
              <a:t>‹#›</a:t>
            </a:fld>
            <a:endParaRPr lang="ru-RU" dirty="0"/>
          </a:p>
        </p:txBody>
      </p:sp>
      <p:sp>
        <p:nvSpPr>
          <p:cNvPr id="11" name="Объект 10"/>
          <p:cNvSpPr>
            <a:spLocks noGrp="1"/>
          </p:cNvSpPr>
          <p:nvPr>
            <p:ph sz="half" idx="2"/>
          </p:nvPr>
        </p:nvSpPr>
        <p:spPr>
          <a:xfrm>
            <a:off x="914400" y="2247900"/>
            <a:ext cx="3733800" cy="38862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4"/>
          </p:nvPr>
        </p:nvSpPr>
        <p:spPr>
          <a:xfrm>
            <a:off x="4953000" y="2247900"/>
            <a:ext cx="3733800" cy="38862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034553AF-118D-477E-AAE6-F856AEECDB95}" type="datetimeFigureOut">
              <a:rPr lang="ru-RU" smtClean="0"/>
              <a:pPr/>
              <a:t>07.01.2014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E701929D-F1D2-459E-99F2-580878A4C94F}"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4553AF-118D-477E-AAE6-F856AEECDB95}" type="datetimeFigureOut">
              <a:rPr lang="ru-RU" smtClean="0"/>
              <a:pPr/>
              <a:t>07.01.2014</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E701929D-F1D2-459E-99F2-580878A4C94F}"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Прямоугольник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Скругленный прямоугольник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914400" y="273050"/>
            <a:ext cx="7772400" cy="1143000"/>
          </a:xfrm>
        </p:spPr>
        <p:txBody>
          <a:bodyPr anchor="b" anchorCtr="0"/>
          <a:lstStyle>
            <a:lvl1pPr algn="l">
              <a:buNone/>
              <a:defRPr sz="4000" b="0"/>
            </a:lvl1pPr>
          </a:lstStyle>
          <a:p>
            <a:r>
              <a:rPr kumimoji="0" lang="ru-RU" smtClean="0"/>
              <a:t>Образец заголовка</a:t>
            </a:r>
            <a:endParaRPr kumimoji="0" lang="en-US"/>
          </a:p>
        </p:txBody>
      </p:sp>
      <p:sp>
        <p:nvSpPr>
          <p:cNvPr id="3" name="Текст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034553AF-118D-477E-AAE6-F856AEECDB95}" type="datetimeFigureOut">
              <a:rPr lang="ru-RU" smtClean="0"/>
              <a:pPr/>
              <a:t>07.01.2014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E701929D-F1D2-459E-99F2-580878A4C94F}" type="slidenum">
              <a:rPr lang="ru-RU" smtClean="0"/>
              <a:pPr/>
              <a:t>‹#›</a:t>
            </a:fld>
            <a:endParaRPr lang="ru-RU" dirty="0"/>
          </a:p>
        </p:txBody>
      </p:sp>
      <p:sp>
        <p:nvSpPr>
          <p:cNvPr id="11" name="Объект 10"/>
          <p:cNvSpPr>
            <a:spLocks noGrp="1"/>
          </p:cNvSpPr>
          <p:nvPr>
            <p:ph sz="quarter" idx="1"/>
          </p:nvPr>
        </p:nvSpPr>
        <p:spPr>
          <a:xfrm>
            <a:off x="2971800" y="1600200"/>
            <a:ext cx="5715000" cy="44958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034553AF-118D-477E-AAE6-F856AEECDB95}" type="datetimeFigureOut">
              <a:rPr lang="ru-RU" smtClean="0"/>
              <a:pPr/>
              <a:t>07.01.2014</a:t>
            </a:fld>
            <a:endParaRPr lang="ru-RU" dirty="0"/>
          </a:p>
        </p:txBody>
      </p:sp>
      <p:sp>
        <p:nvSpPr>
          <p:cNvPr id="6" name="Нижний колонтитул 5"/>
          <p:cNvSpPr>
            <a:spLocks noGrp="1"/>
          </p:cNvSpPr>
          <p:nvPr>
            <p:ph type="ftr" sz="quarter" idx="11"/>
          </p:nvPr>
        </p:nvSpPr>
        <p:spPr>
          <a:xfrm>
            <a:off x="914400" y="6172200"/>
            <a:ext cx="3886200" cy="457200"/>
          </a:xfrm>
        </p:spPr>
        <p:txBody>
          <a:bodyPr/>
          <a:lstStyle/>
          <a:p>
            <a:endParaRPr lang="ru-RU" dirty="0"/>
          </a:p>
        </p:txBody>
      </p:sp>
      <p:sp>
        <p:nvSpPr>
          <p:cNvPr id="7" name="Номер слайда 6"/>
          <p:cNvSpPr>
            <a:spLocks noGrp="1"/>
          </p:cNvSpPr>
          <p:nvPr>
            <p:ph type="sldNum" sz="quarter" idx="12"/>
          </p:nvPr>
        </p:nvSpPr>
        <p:spPr>
          <a:xfrm>
            <a:off x="146304" y="6208776"/>
            <a:ext cx="457200" cy="457200"/>
          </a:xfrm>
        </p:spPr>
        <p:txBody>
          <a:bodyPr/>
          <a:lstStyle/>
          <a:p>
            <a:fld id="{E701929D-F1D2-459E-99F2-580878A4C94F}" type="slidenum">
              <a:rPr lang="ru-RU" smtClean="0"/>
              <a:pPr/>
              <a:t>‹#›</a:t>
            </a:fld>
            <a:endParaRPr lang="ru-RU" dirty="0"/>
          </a:p>
        </p:txBody>
      </p:sp>
      <p:sp>
        <p:nvSpPr>
          <p:cNvPr id="11" name="Прямоугольник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Рисунок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ru-RU" smtClean="0"/>
              <a:t>Вставка рисунка</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Скругленный прямоугольник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Заголовок 21"/>
          <p:cNvSpPr>
            <a:spLocks noGrp="1"/>
          </p:cNvSpPr>
          <p:nvPr>
            <p:ph type="title"/>
          </p:nvPr>
        </p:nvSpPr>
        <p:spPr>
          <a:xfrm>
            <a:off x="914400" y="274638"/>
            <a:ext cx="7772400" cy="1143000"/>
          </a:xfrm>
          <a:prstGeom prst="rect">
            <a:avLst/>
          </a:prstGeom>
        </p:spPr>
        <p:txBody>
          <a:bodyPr bIns="91440" anchor="b" anchorCtr="0">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034553AF-118D-477E-AAE6-F856AEECDB95}" type="datetimeFigureOut">
              <a:rPr lang="ru-RU" smtClean="0"/>
              <a:pPr/>
              <a:t>07.01.2014</a:t>
            </a:fld>
            <a:endParaRPr lang="ru-RU" dirty="0"/>
          </a:p>
        </p:txBody>
      </p:sp>
      <p:sp>
        <p:nvSpPr>
          <p:cNvPr id="3" name="Нижний колонтитул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ru-RU" dirty="0"/>
          </a:p>
        </p:txBody>
      </p:sp>
      <p:sp>
        <p:nvSpPr>
          <p:cNvPr id="23" name="Номер слайда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E701929D-F1D2-459E-99F2-580878A4C94F}"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18.xml"/><Relationship Id="rId7" Type="http://schemas.openxmlformats.org/officeDocument/2006/relationships/slide" Target="slide79.xml"/><Relationship Id="rId2" Type="http://schemas.openxmlformats.org/officeDocument/2006/relationships/slide" Target="slide13.xml"/><Relationship Id="rId1" Type="http://schemas.openxmlformats.org/officeDocument/2006/relationships/slideLayout" Target="../slideLayouts/slideLayout2.xml"/><Relationship Id="rId6" Type="http://schemas.openxmlformats.org/officeDocument/2006/relationships/slide" Target="slide64.xml"/><Relationship Id="rId5" Type="http://schemas.openxmlformats.org/officeDocument/2006/relationships/slide" Target="slide49.xml"/><Relationship Id="rId4" Type="http://schemas.openxmlformats.org/officeDocument/2006/relationships/slide" Target="slide33.xml"/><Relationship Id="rId9" Type="http://schemas.openxmlformats.org/officeDocument/2006/relationships/slide" Target="slide9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 Target="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slide" Target="slide1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slide" Target="slide12.xml"/></Relationships>
</file>

<file path=ppt/slides/_rels/slide7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8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slide" Target="slide12.xml"/></Relationships>
</file>

<file path=ppt/slides/_rels/slide94.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hyperlink" Target="http://images.yandex.ru/yandsearch?ed=1&amp;rpt=simage&amp;tex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2008" y="1556792"/>
            <a:ext cx="9036496" cy="1470025"/>
          </a:xfrm>
        </p:spPr>
        <p:txBody>
          <a:bodyPr>
            <a:noAutofit/>
          </a:bodyPr>
          <a:lstStyle/>
          <a:p>
            <a:r>
              <a:rPr lang="ru-RU" sz="4400" b="1" i="1" spc="300" dirty="0" smtClean="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latin typeface="Arial Narrow" pitchFamily="34" charset="0"/>
              </a:rPr>
              <a:t>Знакомьтесь:</a:t>
            </a:r>
            <a:br>
              <a:rPr lang="ru-RU" sz="4400" b="1" i="1" spc="300" dirty="0" smtClean="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latin typeface="Arial Narrow" pitchFamily="34" charset="0"/>
              </a:rPr>
            </a:br>
            <a:r>
              <a:rPr lang="ru-RU" sz="4400" b="1" i="1" spc="300" dirty="0" smtClean="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latin typeface="Arial Narrow" pitchFamily="34" charset="0"/>
              </a:rPr>
              <a:t>моя малая родина – Смоленщина</a:t>
            </a:r>
            <a:endParaRPr lang="ru-RU" sz="4400" b="1" i="1" spc="300" dirty="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latin typeface="Arial Narrow" pitchFamily="34" charset="0"/>
            </a:endParaRPr>
          </a:p>
        </p:txBody>
      </p:sp>
      <p:sp>
        <p:nvSpPr>
          <p:cNvPr id="4" name="TextBox 3"/>
          <p:cNvSpPr txBox="1"/>
          <p:nvPr/>
        </p:nvSpPr>
        <p:spPr>
          <a:xfrm>
            <a:off x="0" y="-24"/>
            <a:ext cx="9144000" cy="307777"/>
          </a:xfrm>
          <a:prstGeom prst="rect">
            <a:avLst/>
          </a:prstGeom>
          <a:noFill/>
        </p:spPr>
        <p:txBody>
          <a:bodyPr wrap="square" rtlCol="0">
            <a:spAutoFit/>
          </a:bodyPr>
          <a:lstStyle/>
          <a:p>
            <a:pPr algn="ctr"/>
            <a:r>
              <a:rPr lang="ru-RU" sz="1400" dirty="0" smtClean="0"/>
              <a:t>МБОУ СОШ № 29 с углублённым изучением отдельных предметов г. Смоленска</a:t>
            </a:r>
            <a:endParaRPr lang="ru-RU" sz="1400" dirty="0"/>
          </a:p>
        </p:txBody>
      </p:sp>
      <p:sp>
        <p:nvSpPr>
          <p:cNvPr id="6" name="Подзаголовок 2"/>
          <p:cNvSpPr>
            <a:spLocks noGrp="1"/>
          </p:cNvSpPr>
          <p:nvPr>
            <p:ph type="subTitle" idx="1"/>
          </p:nvPr>
        </p:nvSpPr>
        <p:spPr>
          <a:xfrm>
            <a:off x="2627784" y="3933056"/>
            <a:ext cx="6400800" cy="1008112"/>
          </a:xfrm>
        </p:spPr>
        <p:txBody>
          <a:bodyPr>
            <a:normAutofit/>
          </a:bodyPr>
          <a:lstStyle/>
          <a:p>
            <a:pPr algn="r"/>
            <a:r>
              <a:rPr lang="ru-RU" sz="1800" dirty="0" err="1" smtClean="0"/>
              <a:t>Родикова</a:t>
            </a:r>
            <a:r>
              <a:rPr lang="ru-RU" sz="1800" dirty="0" smtClean="0"/>
              <a:t> Раиса Дмитриевна,</a:t>
            </a:r>
          </a:p>
          <a:p>
            <a:pPr algn="r">
              <a:spcBef>
                <a:spcPts val="0"/>
              </a:spcBef>
            </a:pPr>
            <a:r>
              <a:rPr lang="ru-RU" sz="1800" dirty="0" smtClean="0"/>
              <a:t>учитель информатики </a:t>
            </a:r>
            <a:r>
              <a:rPr lang="ru-RU" sz="1800" dirty="0" smtClean="0"/>
              <a:t>и ИКТ</a:t>
            </a:r>
            <a:endParaRPr lang="ru-RU" sz="18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282" y="357166"/>
            <a:ext cx="8786874" cy="923330"/>
          </a:xfrm>
          <a:prstGeom prst="rect">
            <a:avLst/>
          </a:prstGeom>
          <a:noFill/>
        </p:spPr>
        <p:txBody>
          <a:bodyPr wrap="square" rtlCol="0">
            <a:spAutoFit/>
          </a:bodyPr>
          <a:lstStyle/>
          <a:p>
            <a:pPr algn="ctr"/>
            <a:r>
              <a:rPr lang="ru-RU" sz="5400" i="1" dirty="0" smtClean="0">
                <a:solidFill>
                  <a:srgbClr val="002060"/>
                </a:solidFill>
              </a:rPr>
              <a:t>Тропинки Смоленщины</a:t>
            </a:r>
            <a:endParaRPr lang="ru-RU" sz="5400" i="1" dirty="0">
              <a:solidFill>
                <a:srgbClr val="002060"/>
              </a:solidFill>
            </a:endParaRPr>
          </a:p>
        </p:txBody>
      </p:sp>
      <p:sp>
        <p:nvSpPr>
          <p:cNvPr id="6" name="Содержимое 5"/>
          <p:cNvSpPr>
            <a:spLocks noGrp="1"/>
          </p:cNvSpPr>
          <p:nvPr>
            <p:ph sz="quarter" idx="1"/>
          </p:nvPr>
        </p:nvSpPr>
        <p:spPr>
          <a:xfrm>
            <a:off x="323528" y="1447800"/>
            <a:ext cx="7772400" cy="4572000"/>
          </a:xfrm>
        </p:spPr>
        <p:txBody>
          <a:bodyPr>
            <a:normAutofit/>
          </a:bodyPr>
          <a:lstStyle/>
          <a:p>
            <a:r>
              <a:rPr lang="ru-RU" sz="3200" dirty="0" smtClean="0">
                <a:hlinkClick r:id="rId2" action="ppaction://hlinksldjump"/>
              </a:rPr>
              <a:t>Географическая</a:t>
            </a:r>
            <a:endParaRPr lang="ru-RU" sz="3200" dirty="0" smtClean="0"/>
          </a:p>
          <a:p>
            <a:r>
              <a:rPr lang="ru-RU" sz="3200" dirty="0" smtClean="0">
                <a:hlinkClick r:id="rId3" action="ppaction://hlinksldjump"/>
              </a:rPr>
              <a:t>Историческая</a:t>
            </a:r>
            <a:endParaRPr lang="ru-RU" sz="3200" dirty="0" smtClean="0"/>
          </a:p>
          <a:p>
            <a:r>
              <a:rPr lang="ru-RU" sz="3200" dirty="0" smtClean="0">
                <a:hlinkClick r:id="rId4" action="ppaction://hlinksldjump"/>
              </a:rPr>
              <a:t>Литературно-музыкальная</a:t>
            </a:r>
            <a:endParaRPr lang="ru-RU" sz="3200" dirty="0" smtClean="0"/>
          </a:p>
          <a:p>
            <a:r>
              <a:rPr lang="ru-RU" sz="3200" dirty="0" smtClean="0">
                <a:hlinkClick r:id="rId5" action="ppaction://hlinksldjump"/>
              </a:rPr>
              <a:t>Кинематографическая</a:t>
            </a:r>
            <a:endParaRPr lang="ru-RU" sz="3200" dirty="0" smtClean="0"/>
          </a:p>
          <a:p>
            <a:r>
              <a:rPr lang="ru-RU" sz="3200" dirty="0" smtClean="0">
                <a:hlinkClick r:id="rId6" action="ppaction://hlinksldjump"/>
              </a:rPr>
              <a:t>Авиационно-космическая</a:t>
            </a:r>
            <a:endParaRPr lang="ru-RU" sz="3200" dirty="0" smtClean="0"/>
          </a:p>
          <a:p>
            <a:r>
              <a:rPr lang="ru-RU" sz="3200" dirty="0" smtClean="0">
                <a:hlinkClick r:id="rId7" action="ppaction://hlinksldjump"/>
              </a:rPr>
              <a:t>Знаменитая</a:t>
            </a:r>
            <a:endParaRPr lang="ru-RU" sz="3200" dirty="0" smtClean="0"/>
          </a:p>
          <a:p>
            <a:pPr marL="0" indent="0">
              <a:buNone/>
            </a:pPr>
            <a:endParaRPr lang="ru-RU" sz="3200" dirty="0"/>
          </a:p>
        </p:txBody>
      </p:sp>
      <p:grpSp>
        <p:nvGrpSpPr>
          <p:cNvPr id="4" name="Группа 3"/>
          <p:cNvGrpSpPr/>
          <p:nvPr/>
        </p:nvGrpSpPr>
        <p:grpSpPr>
          <a:xfrm>
            <a:off x="5719498" y="3360636"/>
            <a:ext cx="3281658" cy="3236716"/>
            <a:chOff x="5719498" y="3360636"/>
            <a:chExt cx="3281658" cy="3236716"/>
          </a:xfrm>
        </p:grpSpPr>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543" t="8689" r="56194" b="18814"/>
            <a:stretch/>
          </p:blipFill>
          <p:spPr bwMode="auto">
            <a:xfrm>
              <a:off x="5719498" y="3360636"/>
              <a:ext cx="2991174" cy="3107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Овал 1"/>
            <p:cNvSpPr/>
            <p:nvPr/>
          </p:nvSpPr>
          <p:spPr>
            <a:xfrm>
              <a:off x="7956376" y="5517232"/>
              <a:ext cx="1044780" cy="1080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 name="Управляющая кнопка: в конец 4">
            <a:hlinkClick r:id="rId9" action="ppaction://hlinksldjump" highlightClick="1"/>
          </p:cNvPr>
          <p:cNvSpPr/>
          <p:nvPr/>
        </p:nvSpPr>
        <p:spPr>
          <a:xfrm>
            <a:off x="7980817" y="6252022"/>
            <a:ext cx="648072" cy="432048"/>
          </a:xfrm>
          <a:prstGeom prst="actionButtonEn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282" y="357166"/>
            <a:ext cx="8786874" cy="923330"/>
          </a:xfrm>
          <a:prstGeom prst="rect">
            <a:avLst/>
          </a:prstGeom>
          <a:noFill/>
        </p:spPr>
        <p:txBody>
          <a:bodyPr wrap="square" rtlCol="0">
            <a:spAutoFit/>
          </a:bodyPr>
          <a:lstStyle/>
          <a:p>
            <a:pPr algn="ctr"/>
            <a:r>
              <a:rPr lang="ru-RU" sz="5400" i="1" dirty="0" smtClean="0">
                <a:solidFill>
                  <a:srgbClr val="002060"/>
                </a:solidFill>
              </a:rPr>
              <a:t>Географическая тропинка</a:t>
            </a:r>
            <a:endParaRPr lang="ru-RU" sz="5400" i="1" dirty="0">
              <a:solidFill>
                <a:srgbClr val="002060"/>
              </a:solidFill>
            </a:endParaRPr>
          </a:p>
        </p:txBody>
      </p:sp>
      <p:pic>
        <p:nvPicPr>
          <p:cNvPr id="4" name="Рисунок 3" descr="карта.jpg"/>
          <p:cNvPicPr>
            <a:picLocks noChangeAspect="1"/>
          </p:cNvPicPr>
          <p:nvPr/>
        </p:nvPicPr>
        <p:blipFill>
          <a:blip r:embed="rId2"/>
          <a:stretch>
            <a:fillRect/>
          </a:stretch>
        </p:blipFill>
        <p:spPr>
          <a:xfrm>
            <a:off x="5295821" y="1700808"/>
            <a:ext cx="3740675" cy="3600400"/>
          </a:xfrm>
          <a:prstGeom prst="rect">
            <a:avLst/>
          </a:prstGeom>
        </p:spPr>
      </p:pic>
      <p:sp>
        <p:nvSpPr>
          <p:cNvPr id="2" name="Прямоугольник 1"/>
          <p:cNvSpPr/>
          <p:nvPr/>
        </p:nvSpPr>
        <p:spPr>
          <a:xfrm>
            <a:off x="179512" y="1988840"/>
            <a:ext cx="4968552" cy="2862322"/>
          </a:xfrm>
          <a:prstGeom prst="rect">
            <a:avLst/>
          </a:prstGeom>
        </p:spPr>
        <p:txBody>
          <a:bodyPr wrap="square">
            <a:spAutoFit/>
          </a:bodyPr>
          <a:lstStyle/>
          <a:p>
            <a:pPr indent="534988" algn="just"/>
            <a:r>
              <a:rPr lang="ru-RU" sz="2000" dirty="0"/>
              <a:t>Посмотрите на карту Смоленщины – похожа на сердце. Около 50 тысяч квадратных километров «сердечной» земли, что составляет 0,3 % площади России. Занимая незначительную часть страны, она по своим размерам превосходит ряд государств Западной Европы, например, Нидерланды, Швейцарию, Бельгию, Словакию и др.</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
            <a:ext cx="9144000" cy="369332"/>
          </a:xfrm>
          <a:prstGeom prst="rect">
            <a:avLst/>
          </a:prstGeom>
          <a:noFill/>
        </p:spPr>
        <p:txBody>
          <a:bodyPr wrap="square" rtlCol="0">
            <a:spAutoFit/>
          </a:bodyPr>
          <a:lstStyle/>
          <a:p>
            <a:pPr algn="ctr"/>
            <a:r>
              <a:rPr lang="ru-RU" dirty="0" smtClean="0"/>
              <a:t>ГЕОГРАФИЧЕСКАЯ ТРОПИНКА</a:t>
            </a:r>
            <a:endParaRPr lang="ru-RU" dirty="0"/>
          </a:p>
        </p:txBody>
      </p:sp>
      <p:sp>
        <p:nvSpPr>
          <p:cNvPr id="4" name="Прямоугольник 3"/>
          <p:cNvSpPr/>
          <p:nvPr/>
        </p:nvSpPr>
        <p:spPr>
          <a:xfrm>
            <a:off x="251520" y="1340767"/>
            <a:ext cx="8641530" cy="1015663"/>
          </a:xfrm>
          <a:prstGeom prst="rect">
            <a:avLst/>
          </a:prstGeom>
        </p:spPr>
        <p:txBody>
          <a:bodyPr wrap="square">
            <a:spAutoFit/>
          </a:bodyPr>
          <a:lstStyle/>
          <a:p>
            <a:r>
              <a:rPr lang="ru-RU" sz="2000" dirty="0"/>
              <a:t>Используя ресурс http://kosmosnimki.ru/, определите крайние северные, южные, восточные и западные точки области, а также районы, которым они принадлежат.</a:t>
            </a:r>
          </a:p>
        </p:txBody>
      </p:sp>
      <p:sp>
        <p:nvSpPr>
          <p:cNvPr id="5" name="Прямоугольник 4"/>
          <p:cNvSpPr/>
          <p:nvPr/>
        </p:nvSpPr>
        <p:spPr>
          <a:xfrm>
            <a:off x="395536" y="764704"/>
            <a:ext cx="1600118" cy="430887"/>
          </a:xfrm>
          <a:prstGeom prst="rect">
            <a:avLst/>
          </a:prstGeom>
        </p:spPr>
        <p:txBody>
          <a:bodyPr wrap="none">
            <a:spAutoFit/>
          </a:bodyPr>
          <a:lstStyle/>
          <a:p>
            <a:r>
              <a:rPr lang="ru-RU" sz="2200" b="1" i="1" dirty="0" smtClean="0">
                <a:solidFill>
                  <a:srgbClr val="002060"/>
                </a:solidFill>
              </a:rPr>
              <a:t>Задание 1</a:t>
            </a:r>
            <a:r>
              <a:rPr lang="ru-RU" sz="2200" b="1" i="1" dirty="0" smtClean="0"/>
              <a:t> </a:t>
            </a:r>
            <a:endParaRPr lang="ru-RU" sz="2200" b="1" i="1" dirty="0"/>
          </a:p>
        </p:txBody>
      </p:sp>
      <p:pic>
        <p:nvPicPr>
          <p:cNvPr id="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r="1078"/>
          <a:stretch/>
        </p:blipFill>
        <p:spPr>
          <a:xfrm>
            <a:off x="1476731" y="2564904"/>
            <a:ext cx="5975589" cy="36740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2751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282" y="44624"/>
            <a:ext cx="8786874" cy="923330"/>
          </a:xfrm>
          <a:prstGeom prst="rect">
            <a:avLst/>
          </a:prstGeom>
          <a:noFill/>
        </p:spPr>
        <p:txBody>
          <a:bodyPr wrap="square" rtlCol="0">
            <a:spAutoFit/>
          </a:bodyPr>
          <a:lstStyle/>
          <a:p>
            <a:pPr algn="ctr"/>
            <a:r>
              <a:rPr lang="ru-RU" sz="5400" i="1" dirty="0" smtClean="0">
                <a:solidFill>
                  <a:srgbClr val="002060"/>
                </a:solidFill>
              </a:rPr>
              <a:t>Географическая тропинка</a:t>
            </a:r>
            <a:endParaRPr lang="ru-RU" sz="5400" i="1" dirty="0">
              <a:solidFill>
                <a:srgbClr val="002060"/>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412776"/>
            <a:ext cx="8606190" cy="5190608"/>
          </a:xfrm>
          <a:prstGeom prst="rect">
            <a:avLst/>
          </a:prstGeom>
        </p:spPr>
      </p:pic>
      <p:sp>
        <p:nvSpPr>
          <p:cNvPr id="4" name="Прямоугольник 3"/>
          <p:cNvSpPr/>
          <p:nvPr/>
        </p:nvSpPr>
        <p:spPr>
          <a:xfrm>
            <a:off x="214282" y="836712"/>
            <a:ext cx="8741688" cy="646331"/>
          </a:xfrm>
          <a:prstGeom prst="rect">
            <a:avLst/>
          </a:prstGeom>
        </p:spPr>
        <p:txBody>
          <a:bodyPr wrap="square">
            <a:spAutoFit/>
          </a:bodyPr>
          <a:lstStyle/>
          <a:p>
            <a:r>
              <a:rPr lang="ru-RU" b="1" dirty="0"/>
              <a:t>Используя пункт </a:t>
            </a:r>
            <a:r>
              <a:rPr lang="ru-RU" b="1" dirty="0" smtClean="0"/>
              <a:t>«География» </a:t>
            </a:r>
            <a:r>
              <a:rPr lang="ru-RU" b="1" dirty="0"/>
              <a:t>программы, отметьте ответы на космическом снимке.</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
            <a:ext cx="9144000" cy="369332"/>
          </a:xfrm>
          <a:prstGeom prst="rect">
            <a:avLst/>
          </a:prstGeom>
          <a:noFill/>
        </p:spPr>
        <p:txBody>
          <a:bodyPr wrap="square" rtlCol="0">
            <a:spAutoFit/>
          </a:bodyPr>
          <a:lstStyle/>
          <a:p>
            <a:pPr algn="ctr"/>
            <a:r>
              <a:rPr lang="ru-RU" dirty="0" smtClean="0"/>
              <a:t>ГЕОГРАФИЧЕСКАЯ ТРОПИНКА</a:t>
            </a:r>
            <a:endParaRPr lang="ru-RU" dirty="0"/>
          </a:p>
        </p:txBody>
      </p:sp>
      <p:sp>
        <p:nvSpPr>
          <p:cNvPr id="4" name="Прямоугольник 3"/>
          <p:cNvSpPr/>
          <p:nvPr/>
        </p:nvSpPr>
        <p:spPr>
          <a:xfrm>
            <a:off x="251520" y="1340767"/>
            <a:ext cx="8641530" cy="707886"/>
          </a:xfrm>
          <a:prstGeom prst="rect">
            <a:avLst/>
          </a:prstGeom>
        </p:spPr>
        <p:txBody>
          <a:bodyPr wrap="square">
            <a:spAutoFit/>
          </a:bodyPr>
          <a:lstStyle/>
          <a:p>
            <a:r>
              <a:rPr lang="ru-RU" sz="2000" dirty="0" smtClean="0"/>
              <a:t>Используя </a:t>
            </a:r>
            <a:r>
              <a:rPr lang="ru-RU" sz="2000" dirty="0"/>
              <a:t>программу «</a:t>
            </a:r>
            <a:r>
              <a:rPr lang="ru-RU" sz="2000" dirty="0" err="1"/>
              <a:t>СмолОбласть</a:t>
            </a:r>
            <a:r>
              <a:rPr lang="ru-RU" sz="2000" dirty="0"/>
              <a:t>», отметьте </a:t>
            </a:r>
            <a:r>
              <a:rPr lang="ru-RU" sz="2000" dirty="0" smtClean="0"/>
              <a:t>муниципальные образования </a:t>
            </a:r>
            <a:r>
              <a:rPr lang="ru-RU" sz="2000" dirty="0"/>
              <a:t>области</a:t>
            </a:r>
            <a:r>
              <a:rPr lang="ru-RU" sz="2000" dirty="0" smtClean="0"/>
              <a:t> </a:t>
            </a:r>
            <a:r>
              <a:rPr lang="ru-RU" sz="2000" dirty="0"/>
              <a:t>на космическом снимке.</a:t>
            </a:r>
          </a:p>
        </p:txBody>
      </p:sp>
      <p:sp>
        <p:nvSpPr>
          <p:cNvPr id="5" name="Прямоугольник 4"/>
          <p:cNvSpPr/>
          <p:nvPr/>
        </p:nvSpPr>
        <p:spPr>
          <a:xfrm>
            <a:off x="395536" y="764704"/>
            <a:ext cx="1600118" cy="430887"/>
          </a:xfrm>
          <a:prstGeom prst="rect">
            <a:avLst/>
          </a:prstGeom>
        </p:spPr>
        <p:txBody>
          <a:bodyPr wrap="none">
            <a:spAutoFit/>
          </a:bodyPr>
          <a:lstStyle/>
          <a:p>
            <a:r>
              <a:rPr lang="ru-RU" sz="2200" b="1" i="1" dirty="0" smtClean="0">
                <a:solidFill>
                  <a:srgbClr val="002060"/>
                </a:solidFill>
              </a:rPr>
              <a:t>Задание 2</a:t>
            </a:r>
            <a:r>
              <a:rPr lang="ru-RU" sz="2200" b="1" i="1" dirty="0" smtClean="0"/>
              <a:t> </a:t>
            </a:r>
            <a:endParaRPr lang="ru-RU" sz="2200" b="1" i="1" dirty="0"/>
          </a:p>
        </p:txBody>
      </p:sp>
      <p:pic>
        <p:nvPicPr>
          <p:cNvPr id="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71649" y="2852936"/>
            <a:ext cx="8641530" cy="707886"/>
          </a:xfrm>
          <a:prstGeom prst="rect">
            <a:avLst/>
          </a:prstGeom>
        </p:spPr>
        <p:txBody>
          <a:bodyPr wrap="square">
            <a:spAutoFit/>
          </a:bodyPr>
          <a:lstStyle/>
          <a:p>
            <a:r>
              <a:rPr lang="ru-RU" sz="2000" dirty="0" smtClean="0"/>
              <a:t>Используя </a:t>
            </a:r>
            <a:r>
              <a:rPr lang="ru-RU" sz="2000" dirty="0"/>
              <a:t>программу «</a:t>
            </a:r>
            <a:r>
              <a:rPr lang="ru-RU" sz="2000" dirty="0" err="1"/>
              <a:t>СмолОбласть</a:t>
            </a:r>
            <a:r>
              <a:rPr lang="ru-RU" sz="2000" dirty="0"/>
              <a:t>», отметьте предложенные озера</a:t>
            </a:r>
            <a:r>
              <a:rPr lang="ru-RU" sz="2000" dirty="0" smtClean="0"/>
              <a:t> </a:t>
            </a:r>
            <a:r>
              <a:rPr lang="ru-RU" sz="2000" dirty="0"/>
              <a:t>на космическом снимке.</a:t>
            </a:r>
          </a:p>
        </p:txBody>
      </p:sp>
      <p:sp>
        <p:nvSpPr>
          <p:cNvPr id="8" name="Прямоугольник 7"/>
          <p:cNvSpPr/>
          <p:nvPr/>
        </p:nvSpPr>
        <p:spPr>
          <a:xfrm>
            <a:off x="415665" y="2276873"/>
            <a:ext cx="1600118" cy="430887"/>
          </a:xfrm>
          <a:prstGeom prst="rect">
            <a:avLst/>
          </a:prstGeom>
        </p:spPr>
        <p:txBody>
          <a:bodyPr wrap="none">
            <a:spAutoFit/>
          </a:bodyPr>
          <a:lstStyle/>
          <a:p>
            <a:r>
              <a:rPr lang="ru-RU" sz="2200" b="1" i="1" dirty="0" smtClean="0">
                <a:solidFill>
                  <a:srgbClr val="002060"/>
                </a:solidFill>
              </a:rPr>
              <a:t>Задание 3</a:t>
            </a:r>
            <a:r>
              <a:rPr lang="ru-RU" sz="2200" b="1" i="1" dirty="0" smtClean="0"/>
              <a:t> </a:t>
            </a:r>
            <a:endParaRPr lang="ru-RU" sz="2200" b="1" i="1" dirty="0"/>
          </a:p>
        </p:txBody>
      </p:sp>
      <p:sp>
        <p:nvSpPr>
          <p:cNvPr id="9" name="Прямоугольник 8"/>
          <p:cNvSpPr/>
          <p:nvPr/>
        </p:nvSpPr>
        <p:spPr>
          <a:xfrm>
            <a:off x="296309" y="4437112"/>
            <a:ext cx="8641530" cy="707886"/>
          </a:xfrm>
          <a:prstGeom prst="rect">
            <a:avLst/>
          </a:prstGeom>
        </p:spPr>
        <p:txBody>
          <a:bodyPr wrap="square">
            <a:spAutoFit/>
          </a:bodyPr>
          <a:lstStyle/>
          <a:p>
            <a:r>
              <a:rPr lang="ru-RU" sz="2000" dirty="0" smtClean="0"/>
              <a:t>Используя </a:t>
            </a:r>
            <a:r>
              <a:rPr lang="ru-RU" sz="2000" dirty="0"/>
              <a:t>программу «</a:t>
            </a:r>
            <a:r>
              <a:rPr lang="ru-RU" sz="2000" dirty="0" err="1"/>
              <a:t>СмолОбласть</a:t>
            </a:r>
            <a:r>
              <a:rPr lang="ru-RU" sz="2000" dirty="0"/>
              <a:t>», отметьте предложенные реки</a:t>
            </a:r>
            <a:r>
              <a:rPr lang="ru-RU" sz="2000" dirty="0" smtClean="0"/>
              <a:t> </a:t>
            </a:r>
            <a:r>
              <a:rPr lang="ru-RU" sz="2000" dirty="0"/>
              <a:t>на космическом снимке.</a:t>
            </a:r>
          </a:p>
        </p:txBody>
      </p:sp>
      <p:sp>
        <p:nvSpPr>
          <p:cNvPr id="10" name="Прямоугольник 9"/>
          <p:cNvSpPr/>
          <p:nvPr/>
        </p:nvSpPr>
        <p:spPr>
          <a:xfrm>
            <a:off x="440325" y="3861049"/>
            <a:ext cx="1600118" cy="430887"/>
          </a:xfrm>
          <a:prstGeom prst="rect">
            <a:avLst/>
          </a:prstGeom>
        </p:spPr>
        <p:txBody>
          <a:bodyPr wrap="none">
            <a:spAutoFit/>
          </a:bodyPr>
          <a:lstStyle/>
          <a:p>
            <a:r>
              <a:rPr lang="ru-RU" sz="2200" b="1" i="1" dirty="0" smtClean="0">
                <a:solidFill>
                  <a:srgbClr val="002060"/>
                </a:solidFill>
              </a:rPr>
              <a:t>Задание 4</a:t>
            </a:r>
            <a:r>
              <a:rPr lang="ru-RU" sz="2200" b="1" i="1" dirty="0" smtClean="0"/>
              <a:t> </a:t>
            </a:r>
            <a:endParaRPr lang="ru-RU" sz="2200" b="1" i="1" dirty="0"/>
          </a:p>
        </p:txBody>
      </p:sp>
    </p:spTree>
    <p:extLst>
      <p:ext uri="{BB962C8B-B14F-4D97-AF65-F5344CB8AC3E}">
        <p14:creationId xmlns:p14="http://schemas.microsoft.com/office/powerpoint/2010/main" val="3419005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282" y="116632"/>
            <a:ext cx="8786874" cy="923330"/>
          </a:xfrm>
          <a:prstGeom prst="rect">
            <a:avLst/>
          </a:prstGeom>
          <a:noFill/>
        </p:spPr>
        <p:txBody>
          <a:bodyPr wrap="square" rtlCol="0">
            <a:spAutoFit/>
          </a:bodyPr>
          <a:lstStyle/>
          <a:p>
            <a:pPr algn="ctr"/>
            <a:r>
              <a:rPr lang="ru-RU" sz="5400" i="1" dirty="0" smtClean="0">
                <a:solidFill>
                  <a:srgbClr val="002060"/>
                </a:solidFill>
              </a:rPr>
              <a:t>Географическая тропинка</a:t>
            </a:r>
            <a:endParaRPr lang="ru-RU" sz="5400" i="1" dirty="0">
              <a:solidFill>
                <a:srgbClr val="002060"/>
              </a:solidFill>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82" y="1052736"/>
            <a:ext cx="8741688" cy="5272331"/>
          </a:xfrm>
          <a:prstGeom prst="rect">
            <a:avLst/>
          </a:prstGeom>
        </p:spPr>
      </p:pic>
      <p:sp>
        <p:nvSpPr>
          <p:cNvPr id="5" name="Скругленный прямоугольник 4">
            <a:hlinkClick r:id="rId3" action="ppaction://hlinksldjump"/>
          </p:cNvPr>
          <p:cNvSpPr/>
          <p:nvPr/>
        </p:nvSpPr>
        <p:spPr>
          <a:xfrm>
            <a:off x="6948264" y="6381328"/>
            <a:ext cx="1728192" cy="2880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dirty="0" smtClean="0"/>
              <a:t>к содержанию</a:t>
            </a:r>
            <a:endParaRPr lang="ru-RU" dirty="0"/>
          </a:p>
        </p:txBody>
      </p:sp>
    </p:spTree>
    <p:extLst>
      <p:ext uri="{BB962C8B-B14F-4D97-AF65-F5344CB8AC3E}">
        <p14:creationId xmlns:p14="http://schemas.microsoft.com/office/powerpoint/2010/main" val="3506428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665" y="116632"/>
            <a:ext cx="8715436" cy="923330"/>
          </a:xfrm>
          <a:prstGeom prst="rect">
            <a:avLst/>
          </a:prstGeom>
          <a:noFill/>
        </p:spPr>
        <p:txBody>
          <a:bodyPr wrap="square" rtlCol="0">
            <a:spAutoFit/>
          </a:bodyPr>
          <a:lstStyle/>
          <a:p>
            <a:pPr algn="ctr"/>
            <a:r>
              <a:rPr lang="ru-RU" sz="5400" i="1" dirty="0" smtClean="0">
                <a:solidFill>
                  <a:srgbClr val="002060"/>
                </a:solidFill>
              </a:rPr>
              <a:t>Историческая тропинка</a:t>
            </a:r>
            <a:endParaRPr lang="ru-RU" sz="5400" i="1" dirty="0">
              <a:solidFill>
                <a:srgbClr val="002060"/>
              </a:solidFill>
            </a:endParaRPr>
          </a:p>
        </p:txBody>
      </p:sp>
      <p:sp>
        <p:nvSpPr>
          <p:cNvPr id="3" name="Прямоугольник 2"/>
          <p:cNvSpPr/>
          <p:nvPr/>
        </p:nvSpPr>
        <p:spPr>
          <a:xfrm>
            <a:off x="251520" y="1161906"/>
            <a:ext cx="8607581" cy="2339102"/>
          </a:xfrm>
          <a:prstGeom prst="rect">
            <a:avLst/>
          </a:prstGeom>
        </p:spPr>
        <p:txBody>
          <a:bodyPr wrap="square">
            <a:spAutoFit/>
          </a:bodyPr>
          <a:lstStyle/>
          <a:p>
            <a:pPr indent="534988" algn="just"/>
            <a:r>
              <a:rPr lang="ru-RU" sz="2200" dirty="0"/>
              <a:t>Смоленщина – удивительный край. Неповторима ее историческая судьба, тесно связанная с историей нашего отчества. </a:t>
            </a:r>
          </a:p>
          <a:p>
            <a:r>
              <a:rPr lang="ru-RU" sz="2000" b="1" dirty="0">
                <a:solidFill>
                  <a:srgbClr val="002060"/>
                </a:solidFill>
              </a:rPr>
              <a:t>… </a:t>
            </a:r>
            <a:r>
              <a:rPr lang="ru-RU" sz="2000" b="1" i="1" dirty="0">
                <a:solidFill>
                  <a:srgbClr val="002060"/>
                </a:solidFill>
              </a:rPr>
              <a:t>Не раз было небу от пламени жарко:</a:t>
            </a:r>
          </a:p>
          <a:p>
            <a:r>
              <a:rPr lang="ru-RU" sz="2000" b="1" i="1" dirty="0">
                <a:solidFill>
                  <a:srgbClr val="002060"/>
                </a:solidFill>
              </a:rPr>
              <a:t>Ключ-город в осаде пылал.</a:t>
            </a:r>
          </a:p>
          <a:p>
            <a:r>
              <a:rPr lang="ru-RU" sz="2000" b="1" i="1" dirty="0">
                <a:solidFill>
                  <a:srgbClr val="002060"/>
                </a:solidFill>
              </a:rPr>
              <a:t>И прежде чем выступил Минин с Пожарским,</a:t>
            </a:r>
          </a:p>
          <a:p>
            <a:r>
              <a:rPr lang="ru-RU" sz="2000" b="1" i="1" dirty="0">
                <a:solidFill>
                  <a:srgbClr val="002060"/>
                </a:solidFill>
              </a:rPr>
              <a:t>Атаки Смоленск отбивал</a:t>
            </a:r>
            <a:r>
              <a:rPr lang="ru-RU" sz="2000" b="1" i="1" dirty="0" smtClean="0">
                <a:solidFill>
                  <a:srgbClr val="002060"/>
                </a:solidFill>
              </a:rPr>
              <a:t>.</a:t>
            </a:r>
            <a:endParaRPr lang="ru-RU" sz="2000" b="1" i="1" dirty="0">
              <a:solidFill>
                <a:srgbClr val="00206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1" y="2132856"/>
            <a:ext cx="2116137" cy="1408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35" t="3593" r="5491" b="8371"/>
          <a:stretch/>
        </p:blipFill>
        <p:spPr bwMode="auto">
          <a:xfrm>
            <a:off x="683568" y="3801747"/>
            <a:ext cx="4031971" cy="2736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30" t="1213" r="1880" b="2817"/>
          <a:stretch/>
        </p:blipFill>
        <p:spPr bwMode="auto">
          <a:xfrm>
            <a:off x="5185726" y="3789040"/>
            <a:ext cx="3221514" cy="2749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
            <a:ext cx="9144000" cy="369332"/>
          </a:xfrm>
          <a:prstGeom prst="rect">
            <a:avLst/>
          </a:prstGeom>
          <a:noFill/>
        </p:spPr>
        <p:txBody>
          <a:bodyPr wrap="square" rtlCol="0">
            <a:spAutoFit/>
          </a:bodyPr>
          <a:lstStyle/>
          <a:p>
            <a:pPr algn="ctr"/>
            <a:r>
              <a:rPr lang="ru-RU" dirty="0" smtClean="0"/>
              <a:t>ИСТОРИЧЕСКАЯ ТРОПИНКА</a:t>
            </a:r>
            <a:endParaRPr lang="ru-RU" dirty="0"/>
          </a:p>
        </p:txBody>
      </p:sp>
      <p:sp>
        <p:nvSpPr>
          <p:cNvPr id="4" name="Прямоугольник 3"/>
          <p:cNvSpPr/>
          <p:nvPr/>
        </p:nvSpPr>
        <p:spPr>
          <a:xfrm>
            <a:off x="251520" y="1340767"/>
            <a:ext cx="8641530" cy="2862322"/>
          </a:xfrm>
          <a:prstGeom prst="rect">
            <a:avLst/>
          </a:prstGeom>
        </p:spPr>
        <p:txBody>
          <a:bodyPr wrap="square">
            <a:spAutoFit/>
          </a:bodyPr>
          <a:lstStyle/>
          <a:p>
            <a:pPr indent="534988" algn="just"/>
            <a:r>
              <a:rPr lang="ru-RU" sz="2000" dirty="0"/>
              <a:t>До нас дошла легенда, в которой повествуется о татарском походе на Смоленск по возвращении их из Венгрии в 1242 году. По легенде оборону Смоленска от монголо-татар возглавил некоторый воин. Он же, собрав необходимые силы, направился с ними к деревне и разбил стоявшие там татарские отряды. Однако, победа была омрачена гибелью самого воина, которого позднее за совершенные подвиги православная церковь объявила святым. Таким образом, монголо-татарам не удалось на этот раз установить свое иго на Смоленщине.  </a:t>
            </a:r>
          </a:p>
          <a:p>
            <a:r>
              <a:rPr lang="ru-RU" sz="2000" dirty="0"/>
              <a:t>Кто и где разбил эти татарские отряды?</a:t>
            </a:r>
          </a:p>
        </p:txBody>
      </p:sp>
      <p:sp>
        <p:nvSpPr>
          <p:cNvPr id="5" name="Прямоугольник 4"/>
          <p:cNvSpPr/>
          <p:nvPr/>
        </p:nvSpPr>
        <p:spPr>
          <a:xfrm>
            <a:off x="395536" y="764704"/>
            <a:ext cx="1407758" cy="430887"/>
          </a:xfrm>
          <a:prstGeom prst="rect">
            <a:avLst/>
          </a:prstGeom>
        </p:spPr>
        <p:txBody>
          <a:bodyPr wrap="none">
            <a:spAutoFit/>
          </a:bodyPr>
          <a:lstStyle/>
          <a:p>
            <a:r>
              <a:rPr lang="ru-RU" sz="2200" b="1" i="1" dirty="0" smtClean="0">
                <a:solidFill>
                  <a:srgbClr val="002060"/>
                </a:solidFill>
              </a:rPr>
              <a:t>Вопрос 1</a:t>
            </a:r>
            <a:r>
              <a:rPr lang="ru-RU" sz="2200" b="1" i="1" dirty="0" smtClean="0"/>
              <a:t> </a:t>
            </a:r>
            <a:endParaRPr lang="ru-RU" sz="2200" b="1" i="1" dirty="0"/>
          </a:p>
        </p:txBody>
      </p:sp>
      <p:pic>
        <p:nvPicPr>
          <p:cNvPr id="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4221088"/>
            <a:ext cx="3312368" cy="239594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герб.jpg"/>
          <p:cNvPicPr>
            <a:picLocks noChangeAspect="1"/>
          </p:cNvPicPr>
          <p:nvPr/>
        </p:nvPicPr>
        <p:blipFill>
          <a:blip r:embed="rId2"/>
          <a:stretch>
            <a:fillRect/>
          </a:stretch>
        </p:blipFill>
        <p:spPr>
          <a:xfrm>
            <a:off x="1963107" y="1214422"/>
            <a:ext cx="4966347" cy="5500701"/>
          </a:xfrm>
          <a:prstGeom prst="rect">
            <a:avLst/>
          </a:prstGeom>
        </p:spPr>
      </p:pic>
      <p:sp>
        <p:nvSpPr>
          <p:cNvPr id="5" name="TextBox 4"/>
          <p:cNvSpPr txBox="1"/>
          <p:nvPr/>
        </p:nvSpPr>
        <p:spPr>
          <a:xfrm>
            <a:off x="142844" y="14093"/>
            <a:ext cx="8858312" cy="1200329"/>
          </a:xfrm>
          <a:prstGeom prst="rect">
            <a:avLst/>
          </a:prstGeom>
          <a:noFill/>
        </p:spPr>
        <p:txBody>
          <a:bodyPr wrap="square" rtlCol="0">
            <a:spAutoFit/>
          </a:bodyPr>
          <a:lstStyle/>
          <a:p>
            <a:pPr lvl="0"/>
            <a:r>
              <a:rPr lang="ru-RU"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Знакомьтесь:</a:t>
            </a:r>
            <a:br>
              <a:rPr lang="ru-RU"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br>
            <a:r>
              <a:rPr lang="ru-RU"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моя малая родина – Смоленщина.</a:t>
            </a:r>
            <a:endParaRPr lang="ru-RU" sz="36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
            <a:ext cx="9144000" cy="369332"/>
          </a:xfrm>
          <a:prstGeom prst="rect">
            <a:avLst/>
          </a:prstGeom>
          <a:noFill/>
        </p:spPr>
        <p:txBody>
          <a:bodyPr wrap="square" rtlCol="0">
            <a:spAutoFit/>
          </a:bodyPr>
          <a:lstStyle/>
          <a:p>
            <a:pPr algn="ctr"/>
            <a:r>
              <a:rPr lang="ru-RU" dirty="0" smtClean="0"/>
              <a:t>ИСТОРИЧЕСКАЯ ТРОПИНКА</a:t>
            </a:r>
            <a:endParaRPr lang="ru-RU" dirty="0"/>
          </a:p>
        </p:txBody>
      </p:sp>
      <p:sp>
        <p:nvSpPr>
          <p:cNvPr id="4" name="Прямоугольник 3"/>
          <p:cNvSpPr/>
          <p:nvPr/>
        </p:nvSpPr>
        <p:spPr>
          <a:xfrm>
            <a:off x="251520" y="1340767"/>
            <a:ext cx="8641530" cy="1631216"/>
          </a:xfrm>
          <a:prstGeom prst="rect">
            <a:avLst/>
          </a:prstGeom>
        </p:spPr>
        <p:txBody>
          <a:bodyPr wrap="square">
            <a:spAutoFit/>
          </a:bodyPr>
          <a:lstStyle/>
          <a:p>
            <a:pPr indent="534988" algn="just"/>
            <a:r>
              <a:rPr lang="ru-RU" sz="2000" dirty="0"/>
              <a:t>В боях под этим населенным пунктом Смоленщины Наполеон потерял убитыми, ранеными и пленными более 9000 человек, 52 офицера, 2 генерала, 70 орудий и множество обозов. Это сражение - одно из самых больших сражений 1812 года. Назовите место, где произошло это событие.</a:t>
            </a:r>
          </a:p>
        </p:txBody>
      </p:sp>
      <p:sp>
        <p:nvSpPr>
          <p:cNvPr id="5" name="Прямоугольник 4"/>
          <p:cNvSpPr/>
          <p:nvPr/>
        </p:nvSpPr>
        <p:spPr>
          <a:xfrm>
            <a:off x="395536" y="764704"/>
            <a:ext cx="1407758" cy="430887"/>
          </a:xfrm>
          <a:prstGeom prst="rect">
            <a:avLst/>
          </a:prstGeom>
        </p:spPr>
        <p:txBody>
          <a:bodyPr wrap="none">
            <a:spAutoFit/>
          </a:bodyPr>
          <a:lstStyle/>
          <a:p>
            <a:r>
              <a:rPr lang="ru-RU" sz="2200" b="1" i="1" dirty="0" smtClean="0">
                <a:solidFill>
                  <a:srgbClr val="002060"/>
                </a:solidFill>
              </a:rPr>
              <a:t>Вопрос 2</a:t>
            </a:r>
            <a:r>
              <a:rPr lang="ru-RU" sz="2200" b="1" i="1" dirty="0" smtClean="0"/>
              <a:t> </a:t>
            </a:r>
            <a:endParaRPr lang="ru-RU" sz="2200" b="1" i="1" dirty="0"/>
          </a:p>
        </p:txBody>
      </p:sp>
      <p:pic>
        <p:nvPicPr>
          <p:cNvPr id="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3171980"/>
            <a:ext cx="4039437" cy="2885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2462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
            <a:ext cx="9144000" cy="369332"/>
          </a:xfrm>
          <a:prstGeom prst="rect">
            <a:avLst/>
          </a:prstGeom>
          <a:noFill/>
        </p:spPr>
        <p:txBody>
          <a:bodyPr wrap="square" rtlCol="0">
            <a:spAutoFit/>
          </a:bodyPr>
          <a:lstStyle/>
          <a:p>
            <a:pPr algn="ctr"/>
            <a:r>
              <a:rPr lang="ru-RU" dirty="0" smtClean="0"/>
              <a:t>ИСТОРИЧЕСКАЯ ТРОПИНКА</a:t>
            </a:r>
            <a:endParaRPr lang="ru-RU" dirty="0"/>
          </a:p>
        </p:txBody>
      </p:sp>
      <p:sp>
        <p:nvSpPr>
          <p:cNvPr id="4" name="Прямоугольник 3"/>
          <p:cNvSpPr/>
          <p:nvPr/>
        </p:nvSpPr>
        <p:spPr>
          <a:xfrm>
            <a:off x="251520" y="1340767"/>
            <a:ext cx="8641530" cy="2554545"/>
          </a:xfrm>
          <a:prstGeom prst="rect">
            <a:avLst/>
          </a:prstGeom>
        </p:spPr>
        <p:txBody>
          <a:bodyPr wrap="square">
            <a:spAutoFit/>
          </a:bodyPr>
          <a:lstStyle/>
          <a:p>
            <a:pPr indent="534988" algn="just"/>
            <a:r>
              <a:rPr lang="ru-RU" sz="2000" dirty="0"/>
              <a:t>Слово "гвардия” происходит от старогерманского или скандинавского слова </a:t>
            </a:r>
            <a:r>
              <a:rPr lang="ru-RU" sz="2000" dirty="0" err="1"/>
              <a:t>Warda</a:t>
            </a:r>
            <a:r>
              <a:rPr lang="ru-RU" sz="2000" dirty="0"/>
              <a:t> или </a:t>
            </a:r>
            <a:r>
              <a:rPr lang="ru-RU" sz="2000" dirty="0" err="1"/>
              <a:t>Garda</a:t>
            </a:r>
            <a:r>
              <a:rPr lang="ru-RU" sz="2000" dirty="0"/>
              <a:t> – стеречь, защищать. Советская </a:t>
            </a:r>
            <a:r>
              <a:rPr lang="ru-RU" sz="2000" dirty="0" smtClean="0"/>
              <a:t>гвардия </a:t>
            </a:r>
            <a:r>
              <a:rPr lang="ru-RU" sz="2000" dirty="0"/>
              <a:t>родилась в ходе Смоленского сражения,  развернувшегося в середине июля 1941 г. на Западном стратегическом направлении. Войска, удачно сочетая оборонительные и наступательные действия, почти на два месяца заставили противника перейти к обороне и задержали его продвижение к Москве. </a:t>
            </a:r>
          </a:p>
          <a:p>
            <a:r>
              <a:rPr lang="ru-RU" sz="2000" dirty="0"/>
              <a:t>Назовите место, где родилась Советская гвардия.</a:t>
            </a:r>
          </a:p>
        </p:txBody>
      </p:sp>
      <p:sp>
        <p:nvSpPr>
          <p:cNvPr id="5" name="Прямоугольник 4"/>
          <p:cNvSpPr/>
          <p:nvPr/>
        </p:nvSpPr>
        <p:spPr>
          <a:xfrm>
            <a:off x="395536" y="764704"/>
            <a:ext cx="1407758" cy="430887"/>
          </a:xfrm>
          <a:prstGeom prst="rect">
            <a:avLst/>
          </a:prstGeom>
        </p:spPr>
        <p:txBody>
          <a:bodyPr wrap="none">
            <a:spAutoFit/>
          </a:bodyPr>
          <a:lstStyle/>
          <a:p>
            <a:r>
              <a:rPr lang="ru-RU" sz="2200" b="1" i="1" dirty="0" smtClean="0">
                <a:solidFill>
                  <a:srgbClr val="002060"/>
                </a:solidFill>
              </a:rPr>
              <a:t>Вопрос 3</a:t>
            </a:r>
            <a:r>
              <a:rPr lang="ru-RU" sz="2200" b="1" i="1" dirty="0" smtClean="0"/>
              <a:t> </a:t>
            </a:r>
            <a:endParaRPr lang="ru-RU" sz="2200" b="1" i="1" dirty="0"/>
          </a:p>
        </p:txBody>
      </p:sp>
      <p:pic>
        <p:nvPicPr>
          <p:cNvPr id="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t="2659" r="1653" b="2546"/>
          <a:stretch/>
        </p:blipFill>
        <p:spPr>
          <a:xfrm>
            <a:off x="2699792" y="4075053"/>
            <a:ext cx="3679452" cy="23782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4622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
            <a:ext cx="9144000" cy="369332"/>
          </a:xfrm>
          <a:prstGeom prst="rect">
            <a:avLst/>
          </a:prstGeom>
          <a:noFill/>
        </p:spPr>
        <p:txBody>
          <a:bodyPr wrap="square" rtlCol="0">
            <a:spAutoFit/>
          </a:bodyPr>
          <a:lstStyle/>
          <a:p>
            <a:pPr algn="ctr"/>
            <a:r>
              <a:rPr lang="ru-RU" dirty="0" smtClean="0"/>
              <a:t>ИСТОРИЧЕСКАЯ ТРОПИНКА</a:t>
            </a:r>
            <a:endParaRPr lang="ru-RU" dirty="0"/>
          </a:p>
        </p:txBody>
      </p:sp>
      <p:sp>
        <p:nvSpPr>
          <p:cNvPr id="4" name="Прямоугольник 3"/>
          <p:cNvSpPr/>
          <p:nvPr/>
        </p:nvSpPr>
        <p:spPr>
          <a:xfrm>
            <a:off x="251520" y="1340767"/>
            <a:ext cx="8641530" cy="2554545"/>
          </a:xfrm>
          <a:prstGeom prst="rect">
            <a:avLst/>
          </a:prstGeom>
        </p:spPr>
        <p:txBody>
          <a:bodyPr wrap="square">
            <a:spAutoFit/>
          </a:bodyPr>
          <a:lstStyle/>
          <a:p>
            <a:pPr indent="534988" algn="just"/>
            <a:r>
              <a:rPr lang="ru-RU" sz="2000" dirty="0"/>
              <a:t>В 1867 году при земляных работах на строительстве железнодорожной ветки Москва — Варшава были найдены серебряные и медные украшения, остатки железного меча, а также арабские монеты X века. С 1874 года на этом месте ведутся раскопки. Этот археологический комплекс  — археологический заповедник, комплекс древнерусских памятников, курганных могильников и городища,  является одним из самых значительных археологических памятников страны. Назовите этот комплекс.</a:t>
            </a:r>
          </a:p>
        </p:txBody>
      </p:sp>
      <p:sp>
        <p:nvSpPr>
          <p:cNvPr id="5" name="Прямоугольник 4"/>
          <p:cNvSpPr/>
          <p:nvPr/>
        </p:nvSpPr>
        <p:spPr>
          <a:xfrm>
            <a:off x="395536" y="764704"/>
            <a:ext cx="1407758" cy="430887"/>
          </a:xfrm>
          <a:prstGeom prst="rect">
            <a:avLst/>
          </a:prstGeom>
        </p:spPr>
        <p:txBody>
          <a:bodyPr wrap="none">
            <a:spAutoFit/>
          </a:bodyPr>
          <a:lstStyle/>
          <a:p>
            <a:r>
              <a:rPr lang="ru-RU" sz="2200" b="1" i="1" dirty="0" smtClean="0">
                <a:solidFill>
                  <a:srgbClr val="002060"/>
                </a:solidFill>
              </a:rPr>
              <a:t>Вопрос 4</a:t>
            </a:r>
            <a:r>
              <a:rPr lang="ru-RU" sz="2200" b="1" i="1" dirty="0" smtClean="0"/>
              <a:t> </a:t>
            </a:r>
            <a:endParaRPr lang="ru-RU" sz="2200" b="1" i="1" dirty="0"/>
          </a:p>
        </p:txBody>
      </p:sp>
      <p:pic>
        <p:nvPicPr>
          <p:cNvPr id="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895312"/>
            <a:ext cx="3589275" cy="2756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3720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
            <a:ext cx="9144000" cy="369332"/>
          </a:xfrm>
          <a:prstGeom prst="rect">
            <a:avLst/>
          </a:prstGeom>
          <a:noFill/>
        </p:spPr>
        <p:txBody>
          <a:bodyPr wrap="square" rtlCol="0">
            <a:spAutoFit/>
          </a:bodyPr>
          <a:lstStyle/>
          <a:p>
            <a:pPr algn="ctr"/>
            <a:r>
              <a:rPr lang="ru-RU" dirty="0" smtClean="0"/>
              <a:t>ИСТОРИЧЕСКАЯ ТРОПИНКА</a:t>
            </a:r>
            <a:endParaRPr lang="ru-RU" dirty="0"/>
          </a:p>
        </p:txBody>
      </p:sp>
      <p:sp>
        <p:nvSpPr>
          <p:cNvPr id="4" name="Прямоугольник 3"/>
          <p:cNvSpPr/>
          <p:nvPr/>
        </p:nvSpPr>
        <p:spPr>
          <a:xfrm>
            <a:off x="251520" y="1340767"/>
            <a:ext cx="8641530" cy="3477875"/>
          </a:xfrm>
          <a:prstGeom prst="rect">
            <a:avLst/>
          </a:prstGeom>
        </p:spPr>
        <p:txBody>
          <a:bodyPr wrap="square">
            <a:spAutoFit/>
          </a:bodyPr>
          <a:lstStyle/>
          <a:p>
            <a:pPr indent="534988" algn="just"/>
            <a:r>
              <a:rPr lang="ru-RU" sz="2000" dirty="0"/>
              <a:t>Постановлением Совета Министров РСФСР №356 от 10.09.1990 г. «в целях сохранения памятников истории и культуры, уникального природного ландшафта и памятных мест, связанных с именем великого русского писателя </a:t>
            </a:r>
            <a:r>
              <a:rPr lang="ru-RU" sz="2000" dirty="0" smtClean="0"/>
              <a:t>А.С. Грибоедова</a:t>
            </a:r>
            <a:r>
              <a:rPr lang="ru-RU" sz="2000" dirty="0"/>
              <a:t>» был образован этот государственный историко-культурный и природный музей-заповедник. На его территории находятся уникальные мемориальные, архитектурные, исторические и природные памятники федерального значения, связанные с именами А.С. Грибоедова, А.С. Хомякова, П.С. Нахимова, С.С. Уварова, М.А. Булгакова, который начинал здесь свою врачебную и писательскую деятельность. Назовите это место смоленской земли.</a:t>
            </a:r>
          </a:p>
        </p:txBody>
      </p:sp>
      <p:sp>
        <p:nvSpPr>
          <p:cNvPr id="5" name="Прямоугольник 4"/>
          <p:cNvSpPr/>
          <p:nvPr/>
        </p:nvSpPr>
        <p:spPr>
          <a:xfrm>
            <a:off x="395536" y="764704"/>
            <a:ext cx="1407758" cy="430887"/>
          </a:xfrm>
          <a:prstGeom prst="rect">
            <a:avLst/>
          </a:prstGeom>
        </p:spPr>
        <p:txBody>
          <a:bodyPr wrap="none">
            <a:spAutoFit/>
          </a:bodyPr>
          <a:lstStyle/>
          <a:p>
            <a:r>
              <a:rPr lang="ru-RU" sz="2200" b="1" i="1" dirty="0" smtClean="0">
                <a:solidFill>
                  <a:srgbClr val="002060"/>
                </a:solidFill>
              </a:rPr>
              <a:t>Вопрос 5</a:t>
            </a:r>
            <a:r>
              <a:rPr lang="ru-RU" sz="2200" b="1" i="1" dirty="0" smtClean="0"/>
              <a:t> </a:t>
            </a:r>
            <a:endParaRPr lang="ru-RU" sz="2200" b="1" i="1" dirty="0"/>
          </a:p>
        </p:txBody>
      </p:sp>
      <p:pic>
        <p:nvPicPr>
          <p:cNvPr id="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5" y="4583530"/>
            <a:ext cx="2808312" cy="2108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446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
            <a:ext cx="9144000" cy="369332"/>
          </a:xfrm>
          <a:prstGeom prst="rect">
            <a:avLst/>
          </a:prstGeom>
          <a:noFill/>
        </p:spPr>
        <p:txBody>
          <a:bodyPr wrap="square" rtlCol="0">
            <a:spAutoFit/>
          </a:bodyPr>
          <a:lstStyle/>
          <a:p>
            <a:pPr algn="ctr"/>
            <a:r>
              <a:rPr lang="ru-RU" dirty="0" smtClean="0"/>
              <a:t>ИСТОРИЧЕСКАЯ ТРОПИНКА</a:t>
            </a:r>
            <a:endParaRPr lang="ru-RU" dirty="0"/>
          </a:p>
        </p:txBody>
      </p:sp>
      <p:sp>
        <p:nvSpPr>
          <p:cNvPr id="4" name="Прямоугольник 3"/>
          <p:cNvSpPr/>
          <p:nvPr/>
        </p:nvSpPr>
        <p:spPr>
          <a:xfrm>
            <a:off x="251520" y="1340767"/>
            <a:ext cx="8641530" cy="1323439"/>
          </a:xfrm>
          <a:prstGeom prst="rect">
            <a:avLst/>
          </a:prstGeom>
        </p:spPr>
        <p:txBody>
          <a:bodyPr wrap="square">
            <a:spAutoFit/>
          </a:bodyPr>
          <a:lstStyle/>
          <a:p>
            <a:pPr indent="534988" algn="just"/>
            <a:r>
              <a:rPr lang="ru-RU" sz="2000" dirty="0"/>
              <a:t>Где  на Смоленщине возник настоящий школьный городок, в котором  была открыта сельскохозяйственная  школа для крестьянских детей, построены интернат, пасека, керамическая, вышивальная и кузнечная мастерские? Назовите это место.</a:t>
            </a:r>
          </a:p>
        </p:txBody>
      </p:sp>
      <p:sp>
        <p:nvSpPr>
          <p:cNvPr id="5" name="Прямоугольник 4"/>
          <p:cNvSpPr/>
          <p:nvPr/>
        </p:nvSpPr>
        <p:spPr>
          <a:xfrm>
            <a:off x="395536" y="764704"/>
            <a:ext cx="1407758" cy="430887"/>
          </a:xfrm>
          <a:prstGeom prst="rect">
            <a:avLst/>
          </a:prstGeom>
        </p:spPr>
        <p:txBody>
          <a:bodyPr wrap="none">
            <a:spAutoFit/>
          </a:bodyPr>
          <a:lstStyle/>
          <a:p>
            <a:r>
              <a:rPr lang="ru-RU" sz="2200" b="1" i="1" dirty="0" smtClean="0">
                <a:solidFill>
                  <a:srgbClr val="002060"/>
                </a:solidFill>
              </a:rPr>
              <a:t>Вопрос 6</a:t>
            </a:r>
            <a:r>
              <a:rPr lang="ru-RU" sz="2200" b="1" i="1" dirty="0" smtClean="0"/>
              <a:t> </a:t>
            </a:r>
            <a:endParaRPr lang="ru-RU" sz="2200" b="1" i="1" dirty="0"/>
          </a:p>
        </p:txBody>
      </p:sp>
      <p:pic>
        <p:nvPicPr>
          <p:cNvPr id="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670" y="2847340"/>
            <a:ext cx="5252490" cy="350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4266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28541"/>
            <a:ext cx="8715436" cy="923330"/>
          </a:xfrm>
          <a:prstGeom prst="rect">
            <a:avLst/>
          </a:prstGeom>
          <a:noFill/>
        </p:spPr>
        <p:txBody>
          <a:bodyPr wrap="square" rtlCol="0">
            <a:spAutoFit/>
          </a:bodyPr>
          <a:lstStyle/>
          <a:p>
            <a:pPr algn="ctr"/>
            <a:r>
              <a:rPr lang="ru-RU" sz="5400" i="1" dirty="0" smtClean="0">
                <a:solidFill>
                  <a:srgbClr val="002060"/>
                </a:solidFill>
              </a:rPr>
              <a:t>Историческая тропинка</a:t>
            </a:r>
            <a:endParaRPr lang="ru-RU" sz="5400" i="1" dirty="0">
              <a:solidFill>
                <a:srgbClr val="002060"/>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412776"/>
            <a:ext cx="8681647" cy="5249684"/>
          </a:xfrm>
          <a:prstGeom prst="rect">
            <a:avLst/>
          </a:prstGeom>
        </p:spPr>
      </p:pic>
      <p:sp>
        <p:nvSpPr>
          <p:cNvPr id="4" name="Прямоугольник 3"/>
          <p:cNvSpPr/>
          <p:nvPr/>
        </p:nvSpPr>
        <p:spPr>
          <a:xfrm>
            <a:off x="251521" y="836712"/>
            <a:ext cx="8681646" cy="646331"/>
          </a:xfrm>
          <a:prstGeom prst="rect">
            <a:avLst/>
          </a:prstGeom>
        </p:spPr>
        <p:txBody>
          <a:bodyPr wrap="square">
            <a:spAutoFit/>
          </a:bodyPr>
          <a:lstStyle/>
          <a:p>
            <a:r>
              <a:rPr lang="ru-RU" b="1" dirty="0" smtClean="0"/>
              <a:t>Используя </a:t>
            </a:r>
            <a:r>
              <a:rPr lang="ru-RU" b="1" dirty="0"/>
              <a:t>пункт «История» программы, отметьте ответы на космическом снимке.</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19382" y="2348880"/>
            <a:ext cx="3905236" cy="1323439"/>
          </a:xfrm>
          <a:prstGeom prst="rect">
            <a:avLst/>
          </a:prstGeom>
          <a:noFill/>
        </p:spPr>
        <p:txBody>
          <a:bodyPr wrap="none" lIns="91440" tIns="45720" rIns="91440" bIns="45720">
            <a:spAutoFit/>
          </a:bodyPr>
          <a:lstStyle/>
          <a:p>
            <a:pPr algn="ctr"/>
            <a:r>
              <a:rPr lang="ru-RU" sz="80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Ответы</a:t>
            </a:r>
            <a:endParaRPr lang="ru-RU" sz="80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4" name="TextBox 3"/>
          <p:cNvSpPr txBox="1"/>
          <p:nvPr/>
        </p:nvSpPr>
        <p:spPr>
          <a:xfrm>
            <a:off x="0" y="-24"/>
            <a:ext cx="9144000" cy="369332"/>
          </a:xfrm>
          <a:prstGeom prst="rect">
            <a:avLst/>
          </a:prstGeom>
          <a:noFill/>
        </p:spPr>
        <p:txBody>
          <a:bodyPr wrap="square" rtlCol="0">
            <a:spAutoFit/>
          </a:bodyPr>
          <a:lstStyle/>
          <a:p>
            <a:pPr algn="ctr"/>
            <a:r>
              <a:rPr lang="ru-RU" dirty="0" smtClean="0"/>
              <a:t>ИСТОРИЧЕСКАЯ ТРОПИНКА</a:t>
            </a:r>
            <a:endParaRPr lang="ru-RU" dirty="0"/>
          </a:p>
        </p:txBody>
      </p:sp>
    </p:spTree>
    <p:extLst>
      <p:ext uri="{BB962C8B-B14F-4D97-AF65-F5344CB8AC3E}">
        <p14:creationId xmlns:p14="http://schemas.microsoft.com/office/powerpoint/2010/main" val="2681293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
            <a:ext cx="9144000" cy="369332"/>
          </a:xfrm>
          <a:prstGeom prst="rect">
            <a:avLst/>
          </a:prstGeom>
          <a:noFill/>
        </p:spPr>
        <p:txBody>
          <a:bodyPr wrap="square" rtlCol="0">
            <a:spAutoFit/>
          </a:bodyPr>
          <a:lstStyle/>
          <a:p>
            <a:pPr algn="ctr"/>
            <a:r>
              <a:rPr lang="ru-RU" dirty="0" smtClean="0"/>
              <a:t>ИСТОРИЧЕСКАЯ ТРОПИНКА</a:t>
            </a:r>
            <a:endParaRPr lang="ru-RU" dirty="0"/>
          </a:p>
        </p:txBody>
      </p:sp>
      <p:pic>
        <p:nvPicPr>
          <p:cNvPr id="5" name="Рисунок 4" descr="меркурий.jpg"/>
          <p:cNvPicPr>
            <a:picLocks noChangeAspect="1"/>
          </p:cNvPicPr>
          <p:nvPr/>
        </p:nvPicPr>
        <p:blipFill>
          <a:blip r:embed="rId2"/>
          <a:stretch>
            <a:fillRect/>
          </a:stretch>
        </p:blipFill>
        <p:spPr>
          <a:xfrm>
            <a:off x="214282" y="857232"/>
            <a:ext cx="8660962" cy="5286412"/>
          </a:xfrm>
          <a:prstGeom prst="rect">
            <a:avLst/>
          </a:prstGeom>
        </p:spPr>
      </p:pic>
      <p:sp>
        <p:nvSpPr>
          <p:cNvPr id="6" name="Прямоугольник 5"/>
          <p:cNvSpPr/>
          <p:nvPr/>
        </p:nvSpPr>
        <p:spPr>
          <a:xfrm>
            <a:off x="2428860" y="6215082"/>
            <a:ext cx="4143635" cy="369332"/>
          </a:xfrm>
          <a:prstGeom prst="rect">
            <a:avLst/>
          </a:prstGeom>
        </p:spPr>
        <p:txBody>
          <a:bodyPr wrap="none">
            <a:spAutoFit/>
          </a:bodyPr>
          <a:lstStyle/>
          <a:p>
            <a:r>
              <a:rPr lang="ru-RU" dirty="0" smtClean="0"/>
              <a:t>Последний бой Меркурия Смоленского.</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па 11"/>
          <p:cNvGrpSpPr/>
          <p:nvPr/>
        </p:nvGrpSpPr>
        <p:grpSpPr>
          <a:xfrm>
            <a:off x="150582" y="0"/>
            <a:ext cx="9144000" cy="6710707"/>
            <a:chOff x="0" y="-24"/>
            <a:chExt cx="9144000" cy="6710707"/>
          </a:xfrm>
        </p:grpSpPr>
        <p:sp>
          <p:nvSpPr>
            <p:cNvPr id="3" name="TextBox 2"/>
            <p:cNvSpPr txBox="1"/>
            <p:nvPr/>
          </p:nvSpPr>
          <p:spPr>
            <a:xfrm>
              <a:off x="0" y="-24"/>
              <a:ext cx="9144000" cy="369332"/>
            </a:xfrm>
            <a:prstGeom prst="rect">
              <a:avLst/>
            </a:prstGeom>
            <a:noFill/>
          </p:spPr>
          <p:txBody>
            <a:bodyPr wrap="square" rtlCol="0">
              <a:spAutoFit/>
            </a:bodyPr>
            <a:lstStyle/>
            <a:p>
              <a:pPr algn="ctr"/>
              <a:r>
                <a:rPr lang="ru-RU" dirty="0" smtClean="0"/>
                <a:t>ИСТОРИЧЕСКАЯ ТРОПИНКА</a:t>
              </a:r>
              <a:endParaRPr lang="ru-RU" dirty="0"/>
            </a:p>
          </p:txBody>
        </p:sp>
        <p:grpSp>
          <p:nvGrpSpPr>
            <p:cNvPr id="11" name="Группа 10"/>
            <p:cNvGrpSpPr/>
            <p:nvPr/>
          </p:nvGrpSpPr>
          <p:grpSpPr>
            <a:xfrm>
              <a:off x="71406" y="500042"/>
              <a:ext cx="8358246" cy="6210641"/>
              <a:chOff x="71406" y="500042"/>
              <a:chExt cx="8358246" cy="6210641"/>
            </a:xfrm>
          </p:grpSpPr>
          <p:pic>
            <p:nvPicPr>
              <p:cNvPr id="1033" name="Picture 9"/>
              <p:cNvPicPr>
                <a:picLocks noChangeAspect="1" noChangeArrowheads="1"/>
              </p:cNvPicPr>
              <p:nvPr/>
            </p:nvPicPr>
            <p:blipFill>
              <a:blip r:embed="rId2"/>
              <a:srcRect l="685" t="1250" r="685" b="1250"/>
              <a:stretch>
                <a:fillRect/>
              </a:stretch>
            </p:blipFill>
            <p:spPr bwMode="auto">
              <a:xfrm>
                <a:off x="785786" y="500042"/>
                <a:ext cx="7643866" cy="6210641"/>
              </a:xfrm>
              <a:prstGeom prst="rect">
                <a:avLst/>
              </a:prstGeom>
              <a:noFill/>
              <a:ln w="9525">
                <a:noFill/>
                <a:miter lim="800000"/>
                <a:headEnd/>
                <a:tailEnd/>
              </a:ln>
              <a:effectLst/>
            </p:spPr>
          </p:pic>
          <p:pic>
            <p:nvPicPr>
              <p:cNvPr id="8" name="Рисунок 7" descr="красный1.jpg"/>
              <p:cNvPicPr>
                <a:picLocks noChangeAspect="1"/>
              </p:cNvPicPr>
              <p:nvPr/>
            </p:nvPicPr>
            <p:blipFill>
              <a:blip r:embed="rId3"/>
              <a:stretch>
                <a:fillRect/>
              </a:stretch>
            </p:blipFill>
            <p:spPr>
              <a:xfrm>
                <a:off x="357158" y="1071546"/>
                <a:ext cx="2419674" cy="1500198"/>
              </a:xfrm>
              <a:prstGeom prst="rect">
                <a:avLst/>
              </a:prstGeom>
            </p:spPr>
          </p:pic>
          <p:pic>
            <p:nvPicPr>
              <p:cNvPr id="9" name="Рисунок 8" descr="красный2.jpg"/>
              <p:cNvPicPr>
                <a:picLocks noChangeAspect="1"/>
              </p:cNvPicPr>
              <p:nvPr/>
            </p:nvPicPr>
            <p:blipFill>
              <a:blip r:embed="rId4"/>
              <a:stretch>
                <a:fillRect/>
              </a:stretch>
            </p:blipFill>
            <p:spPr>
              <a:xfrm>
                <a:off x="6286512" y="4643446"/>
                <a:ext cx="2143140" cy="1520024"/>
              </a:xfrm>
              <a:prstGeom prst="rect">
                <a:avLst/>
              </a:prstGeom>
            </p:spPr>
          </p:pic>
          <p:pic>
            <p:nvPicPr>
              <p:cNvPr id="10" name="Рисунок 9" descr="красный3.jpg"/>
              <p:cNvPicPr>
                <a:picLocks noChangeAspect="1"/>
              </p:cNvPicPr>
              <p:nvPr/>
            </p:nvPicPr>
            <p:blipFill>
              <a:blip r:embed="rId5"/>
              <a:stretch>
                <a:fillRect/>
              </a:stretch>
            </p:blipFill>
            <p:spPr>
              <a:xfrm>
                <a:off x="71406" y="5398263"/>
                <a:ext cx="2000264" cy="1245447"/>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42" y="411523"/>
            <a:ext cx="8813115" cy="6134992"/>
          </a:xfrm>
          <a:prstGeom prst="rect">
            <a:avLst/>
          </a:prstGeom>
        </p:spPr>
      </p:pic>
      <p:sp>
        <p:nvSpPr>
          <p:cNvPr id="3" name="TextBox 2"/>
          <p:cNvSpPr txBox="1"/>
          <p:nvPr/>
        </p:nvSpPr>
        <p:spPr>
          <a:xfrm>
            <a:off x="0" y="-24"/>
            <a:ext cx="9144000" cy="369332"/>
          </a:xfrm>
          <a:prstGeom prst="rect">
            <a:avLst/>
          </a:prstGeom>
          <a:noFill/>
        </p:spPr>
        <p:txBody>
          <a:bodyPr wrap="square" rtlCol="0">
            <a:spAutoFit/>
          </a:bodyPr>
          <a:lstStyle/>
          <a:p>
            <a:pPr algn="ctr"/>
            <a:r>
              <a:rPr lang="ru-RU" dirty="0" smtClean="0"/>
              <a:t>ИСТОРИЧЕСКАЯ ТРОПИНКА</a:t>
            </a:r>
            <a:endParaRPr lang="ru-RU" dirty="0"/>
          </a:p>
        </p:txBody>
      </p:sp>
      <p:sp>
        <p:nvSpPr>
          <p:cNvPr id="5" name="TextBox 4"/>
          <p:cNvSpPr txBox="1"/>
          <p:nvPr/>
        </p:nvSpPr>
        <p:spPr>
          <a:xfrm>
            <a:off x="2214546" y="571480"/>
            <a:ext cx="4572032" cy="1415772"/>
          </a:xfrm>
          <a:prstGeom prst="rect">
            <a:avLst/>
          </a:prstGeom>
          <a:noFill/>
        </p:spPr>
        <p:txBody>
          <a:bodyPr wrap="square" rtlCol="0">
            <a:spAutoFit/>
          </a:bodyPr>
          <a:lstStyle/>
          <a:p>
            <a:r>
              <a:rPr lang="ru-RU" dirty="0" smtClean="0"/>
              <a:t>Этот город на сходке грядущих веков</a:t>
            </a:r>
          </a:p>
          <a:p>
            <a:r>
              <a:rPr lang="ru-RU" dirty="0" smtClean="0"/>
              <a:t>О солдатской отваге расскажет:</a:t>
            </a:r>
          </a:p>
          <a:p>
            <a:r>
              <a:rPr lang="ru-RU" dirty="0" smtClean="0"/>
              <a:t>Здесь на елку стальную гвардейских штыков</a:t>
            </a:r>
          </a:p>
          <a:p>
            <a:r>
              <a:rPr lang="ru-RU" dirty="0" smtClean="0"/>
              <a:t>Напоролось нашествие вражье.</a:t>
            </a:r>
          </a:p>
          <a:p>
            <a:pPr algn="r"/>
            <a:r>
              <a:rPr lang="ru-RU" sz="1400" b="1" i="1" dirty="0" smtClean="0"/>
              <a:t>Юрий Пашков</a:t>
            </a:r>
          </a:p>
        </p:txBody>
      </p:sp>
      <p:sp>
        <p:nvSpPr>
          <p:cNvPr id="9" name="Прямоугольник 8"/>
          <p:cNvSpPr/>
          <p:nvPr/>
        </p:nvSpPr>
        <p:spPr>
          <a:xfrm>
            <a:off x="214282" y="3957584"/>
            <a:ext cx="8786874" cy="400110"/>
          </a:xfrm>
          <a:prstGeom prst="rect">
            <a:avLst/>
          </a:prstGeom>
        </p:spPr>
        <p:txBody>
          <a:bodyPr wrap="square">
            <a:spAutoFit/>
          </a:bodyPr>
          <a:lstStyle/>
          <a:p>
            <a:pPr algn="ctr"/>
            <a:r>
              <a:rPr lang="ru-RU" sz="2000" dirty="0" smtClean="0"/>
              <a:t>18 сентября 1941 года – День рождения советской гвардии в боях под Ельней.</a:t>
            </a:r>
            <a:endParaRPr lang="ru-RU" sz="20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обл.jpg"/>
          <p:cNvPicPr>
            <a:picLocks noChangeAspect="1"/>
          </p:cNvPicPr>
          <p:nvPr/>
        </p:nvPicPr>
        <p:blipFill>
          <a:blip r:embed="rId2"/>
          <a:stretch>
            <a:fillRect/>
          </a:stretch>
        </p:blipFill>
        <p:spPr>
          <a:xfrm>
            <a:off x="2428860" y="142852"/>
            <a:ext cx="4517946" cy="65724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4"/>
            <a:ext cx="9144000" cy="369332"/>
          </a:xfrm>
          <a:prstGeom prst="rect">
            <a:avLst/>
          </a:prstGeom>
          <a:noFill/>
        </p:spPr>
        <p:txBody>
          <a:bodyPr wrap="square" rtlCol="0">
            <a:spAutoFit/>
          </a:bodyPr>
          <a:lstStyle/>
          <a:p>
            <a:pPr algn="ctr"/>
            <a:r>
              <a:rPr lang="ru-RU" dirty="0" smtClean="0"/>
              <a:t>ИСТОРИЧЕСКАЯ ТРОПИНКА</a:t>
            </a:r>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54" y="476672"/>
            <a:ext cx="8520418" cy="60601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4"/>
            <a:ext cx="9144000" cy="369332"/>
          </a:xfrm>
          <a:prstGeom prst="rect">
            <a:avLst/>
          </a:prstGeom>
          <a:noFill/>
        </p:spPr>
        <p:txBody>
          <a:bodyPr wrap="square" rtlCol="0">
            <a:spAutoFit/>
          </a:bodyPr>
          <a:lstStyle/>
          <a:p>
            <a:pPr algn="ctr"/>
            <a:r>
              <a:rPr lang="ru-RU" dirty="0" smtClean="0"/>
              <a:t>ИСТОРИЧЕСКАЯ ТРОПИНКА</a:t>
            </a:r>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620688"/>
            <a:ext cx="8480655" cy="5904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4"/>
            <a:ext cx="9144000" cy="369332"/>
          </a:xfrm>
          <a:prstGeom prst="rect">
            <a:avLst/>
          </a:prstGeom>
          <a:noFill/>
        </p:spPr>
        <p:txBody>
          <a:bodyPr wrap="square" rtlCol="0">
            <a:spAutoFit/>
          </a:bodyPr>
          <a:lstStyle/>
          <a:p>
            <a:pPr algn="ctr"/>
            <a:r>
              <a:rPr lang="ru-RU" dirty="0" smtClean="0"/>
              <a:t>ИСТОРИЧЕСКАЯ ТРОПИНКА</a:t>
            </a:r>
            <a:endParaRPr lang="ru-RU" dirty="0"/>
          </a:p>
        </p:txBody>
      </p:sp>
      <p:sp>
        <p:nvSpPr>
          <p:cNvPr id="9" name="Скругленный прямоугольник 8">
            <a:hlinkClick r:id="rId2" action="ppaction://hlinksldjump"/>
          </p:cNvPr>
          <p:cNvSpPr/>
          <p:nvPr/>
        </p:nvSpPr>
        <p:spPr>
          <a:xfrm>
            <a:off x="6948264" y="6381328"/>
            <a:ext cx="1728192" cy="2880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dirty="0" smtClean="0"/>
              <a:t>к содержанию</a:t>
            </a:r>
            <a:endParaRPr lang="ru-RU" dirty="0"/>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74" y="404664"/>
            <a:ext cx="8140682" cy="5904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844" y="404664"/>
            <a:ext cx="8786874" cy="2677656"/>
          </a:xfrm>
          <a:prstGeom prst="rect">
            <a:avLst/>
          </a:prstGeom>
          <a:noFill/>
        </p:spPr>
        <p:txBody>
          <a:bodyPr wrap="square" rtlCol="0">
            <a:spAutoFit/>
          </a:bodyPr>
          <a:lstStyle/>
          <a:p>
            <a:pPr algn="just"/>
            <a:r>
              <a:rPr lang="ru-RU" sz="2800" b="1" i="1" dirty="0">
                <a:solidFill>
                  <a:schemeClr val="accent1">
                    <a:lumMod val="75000"/>
                  </a:schemeClr>
                </a:solidFill>
              </a:rPr>
              <a:t>Смоленская земля… </a:t>
            </a:r>
          </a:p>
          <a:p>
            <a:pPr algn="just"/>
            <a:r>
              <a:rPr lang="ru-RU" sz="2800" dirty="0"/>
              <a:t>Она дала миру и Отечеству тысячи выдающихся людей, прославивших ее своими достижениями в науке, культуре,  спорте, других видах деятельности. Имена многих смолян стали символом воинской доблести, чести, трудовой славы.</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095618"/>
            <a:ext cx="8315510" cy="3501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TextBox 3"/>
          <p:cNvSpPr txBox="1"/>
          <p:nvPr/>
        </p:nvSpPr>
        <p:spPr>
          <a:xfrm>
            <a:off x="249622" y="1628800"/>
            <a:ext cx="8786874" cy="1754326"/>
          </a:xfrm>
          <a:prstGeom prst="rect">
            <a:avLst/>
          </a:prstGeom>
          <a:noFill/>
        </p:spPr>
        <p:txBody>
          <a:bodyPr wrap="square" rtlCol="0">
            <a:spAutoFit/>
          </a:bodyPr>
          <a:lstStyle/>
          <a:p>
            <a:pPr algn="ctr"/>
            <a:r>
              <a:rPr lang="ru-RU" sz="5400" i="1" dirty="0" smtClean="0">
                <a:solidFill>
                  <a:srgbClr val="002060"/>
                </a:solidFill>
              </a:rPr>
              <a:t>Литературно-музыкальная тропинка</a:t>
            </a:r>
            <a:endParaRPr lang="ru-RU" sz="5400" i="1" dirty="0">
              <a:solidFill>
                <a:srgbClr val="002060"/>
              </a:solidFill>
            </a:endParaRPr>
          </a:p>
        </p:txBody>
      </p:sp>
      <p:pic>
        <p:nvPicPr>
          <p:cNvPr id="19458"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887" t="4631" r="11757" b="8421"/>
          <a:stretch/>
        </p:blipFill>
        <p:spPr bwMode="auto">
          <a:xfrm>
            <a:off x="5868144" y="3268952"/>
            <a:ext cx="3240360" cy="346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88640"/>
            <a:ext cx="1512168" cy="215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4"/>
            <a:ext cx="9144000" cy="369332"/>
          </a:xfrm>
          <a:prstGeom prst="rect">
            <a:avLst/>
          </a:prstGeom>
          <a:noFill/>
        </p:spPr>
        <p:txBody>
          <a:bodyPr wrap="square" rtlCol="0">
            <a:spAutoFit/>
          </a:bodyPr>
          <a:lstStyle/>
          <a:p>
            <a:pPr algn="ctr"/>
            <a:r>
              <a:rPr lang="ru-RU" dirty="0" smtClean="0"/>
              <a:t>ЛИТЕРАТУРНО-МУЗЫКАЛЬНАЯ ТРОПИНКА</a:t>
            </a:r>
            <a:endParaRPr lang="ru-RU" dirty="0"/>
          </a:p>
        </p:txBody>
      </p:sp>
      <p:sp>
        <p:nvSpPr>
          <p:cNvPr id="3" name="Прямоугольник 2"/>
          <p:cNvSpPr/>
          <p:nvPr/>
        </p:nvSpPr>
        <p:spPr>
          <a:xfrm>
            <a:off x="251520" y="1340767"/>
            <a:ext cx="8641530" cy="3170099"/>
          </a:xfrm>
          <a:prstGeom prst="rect">
            <a:avLst/>
          </a:prstGeom>
        </p:spPr>
        <p:txBody>
          <a:bodyPr wrap="square">
            <a:spAutoFit/>
          </a:bodyPr>
          <a:lstStyle/>
          <a:p>
            <a:pPr indent="534988" algn="just"/>
            <a:r>
              <a:rPr lang="ru-RU" sz="2000" dirty="0"/>
              <a:t>Немало поэтов дала России Смоленская земля. Лучшие из них приобретали громкую всероссийскую известность, уходили в Петербург и в Москву. Автор стихов:</a:t>
            </a:r>
          </a:p>
          <a:p>
            <a:r>
              <a:rPr lang="ru-RU" sz="2000" b="1" i="1" dirty="0"/>
              <a:t>«Всегда задумчива, скромна, </a:t>
            </a:r>
          </a:p>
          <a:p>
            <a:r>
              <a:rPr lang="ru-RU" sz="2000" b="1" i="1" dirty="0"/>
              <a:t>Как верба у ручья, </a:t>
            </a:r>
          </a:p>
          <a:p>
            <a:r>
              <a:rPr lang="ru-RU" sz="2000" b="1" i="1" dirty="0"/>
              <a:t>Моя родная сторона,</a:t>
            </a:r>
          </a:p>
          <a:p>
            <a:r>
              <a:rPr lang="ru-RU" sz="2000" b="1" i="1" dirty="0"/>
              <a:t>Смоленщина  моя</a:t>
            </a:r>
            <a:r>
              <a:rPr lang="ru-RU" sz="2000" b="1" i="1" dirty="0" smtClean="0"/>
              <a:t>»</a:t>
            </a:r>
            <a:endParaRPr lang="ru-RU" sz="2000" b="1" i="1" dirty="0"/>
          </a:p>
          <a:p>
            <a:pPr algn="just"/>
            <a:r>
              <a:rPr lang="ru-RU" sz="2000" dirty="0"/>
              <a:t>– единственный большой поэт, который всю жизнь прожил в Смоленске и посвятил родной земле всё своё творчество, отдал ей всю душу. Назовите поэта и место его рождения.</a:t>
            </a:r>
          </a:p>
        </p:txBody>
      </p:sp>
      <p:sp>
        <p:nvSpPr>
          <p:cNvPr id="4" name="Прямоугольник 3"/>
          <p:cNvSpPr/>
          <p:nvPr/>
        </p:nvSpPr>
        <p:spPr>
          <a:xfrm>
            <a:off x="395536" y="764704"/>
            <a:ext cx="1407758" cy="430887"/>
          </a:xfrm>
          <a:prstGeom prst="rect">
            <a:avLst/>
          </a:prstGeom>
        </p:spPr>
        <p:txBody>
          <a:bodyPr wrap="none">
            <a:spAutoFit/>
          </a:bodyPr>
          <a:lstStyle/>
          <a:p>
            <a:r>
              <a:rPr lang="ru-RU" sz="2200" b="1" i="1" dirty="0" smtClean="0">
                <a:solidFill>
                  <a:srgbClr val="002060"/>
                </a:solidFill>
              </a:rPr>
              <a:t>Вопрос 1</a:t>
            </a:r>
            <a:r>
              <a:rPr lang="ru-RU" sz="2200" b="1" i="1" dirty="0" smtClean="0"/>
              <a:t> </a:t>
            </a:r>
            <a:endParaRPr lang="ru-RU" sz="2200" b="1" i="1" dirty="0"/>
          </a:p>
        </p:txBody>
      </p:sp>
      <p:pic>
        <p:nvPicPr>
          <p:cNvPr id="5"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v8.cache6.c.bigcache.googleapis.com/static.panoramio.com/photos/original/53594464.jpg?redirect_counter=1"/>
          <p:cNvPicPr>
            <a:picLocks noChangeAspect="1" noChangeArrowheads="1"/>
          </p:cNvPicPr>
          <p:nvPr/>
        </p:nvPicPr>
        <p:blipFill rotWithShape="1">
          <a:blip r:embed="rId3" cstate="print"/>
          <a:srcRect l="2659" t="7913" r="1458" b="2285"/>
          <a:stretch/>
        </p:blipFill>
        <p:spPr bwMode="auto">
          <a:xfrm>
            <a:off x="2915816" y="4470447"/>
            <a:ext cx="3130428" cy="21989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0705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4"/>
            <a:ext cx="9144000" cy="369332"/>
          </a:xfrm>
          <a:prstGeom prst="rect">
            <a:avLst/>
          </a:prstGeom>
          <a:noFill/>
        </p:spPr>
        <p:txBody>
          <a:bodyPr wrap="square" rtlCol="0">
            <a:spAutoFit/>
          </a:bodyPr>
          <a:lstStyle/>
          <a:p>
            <a:pPr algn="ctr"/>
            <a:r>
              <a:rPr lang="ru-RU" dirty="0" smtClean="0"/>
              <a:t>ЛИТЕРАТУРНО-МУЗЫКАЛЬНАЯ ТРОПИНКА</a:t>
            </a:r>
            <a:endParaRPr lang="ru-RU" dirty="0"/>
          </a:p>
        </p:txBody>
      </p:sp>
      <p:sp>
        <p:nvSpPr>
          <p:cNvPr id="3" name="Прямоугольник 2"/>
          <p:cNvSpPr/>
          <p:nvPr/>
        </p:nvSpPr>
        <p:spPr>
          <a:xfrm>
            <a:off x="251520" y="1340767"/>
            <a:ext cx="8641530" cy="1938992"/>
          </a:xfrm>
          <a:prstGeom prst="rect">
            <a:avLst/>
          </a:prstGeom>
        </p:spPr>
        <p:txBody>
          <a:bodyPr wrap="square">
            <a:spAutoFit/>
          </a:bodyPr>
          <a:lstStyle/>
          <a:p>
            <a:pPr indent="534988" algn="just"/>
            <a:r>
              <a:rPr lang="ru-RU" sz="2000" dirty="0"/>
              <a:t>Будущий поэт был двенадцатым ребенком в бедной крестьянской семье. Читать и писать он научился самостоятельно и в деревне слыл грамотеем: за пять копеек писал письма по просьбе односельчан, читал Псалтирь над усопшими (за это платили целый рубль!). Многие стихотворения поэта положены на музыку, а его визитной карточкой стала песня «Катюша». Назовите поэта и место его рождения.</a:t>
            </a:r>
          </a:p>
        </p:txBody>
      </p:sp>
      <p:sp>
        <p:nvSpPr>
          <p:cNvPr id="4" name="Прямоугольник 3"/>
          <p:cNvSpPr/>
          <p:nvPr/>
        </p:nvSpPr>
        <p:spPr>
          <a:xfrm>
            <a:off x="395536" y="764704"/>
            <a:ext cx="1407758" cy="430887"/>
          </a:xfrm>
          <a:prstGeom prst="rect">
            <a:avLst/>
          </a:prstGeom>
        </p:spPr>
        <p:txBody>
          <a:bodyPr wrap="none">
            <a:spAutoFit/>
          </a:bodyPr>
          <a:lstStyle/>
          <a:p>
            <a:r>
              <a:rPr lang="ru-RU" sz="2200" b="1" i="1" dirty="0" smtClean="0">
                <a:solidFill>
                  <a:srgbClr val="002060"/>
                </a:solidFill>
              </a:rPr>
              <a:t>Вопрос 2</a:t>
            </a:r>
            <a:r>
              <a:rPr lang="ru-RU" sz="2200" b="1" i="1" dirty="0" smtClean="0"/>
              <a:t> </a:t>
            </a:r>
            <a:endParaRPr lang="ru-RU" sz="2200" b="1" i="1" dirty="0"/>
          </a:p>
        </p:txBody>
      </p:sp>
      <p:pic>
        <p:nvPicPr>
          <p:cNvPr id="5"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629877"/>
            <a:ext cx="4176464" cy="28234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0854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4"/>
            <a:ext cx="9144000" cy="369332"/>
          </a:xfrm>
          <a:prstGeom prst="rect">
            <a:avLst/>
          </a:prstGeom>
          <a:noFill/>
        </p:spPr>
        <p:txBody>
          <a:bodyPr wrap="square" rtlCol="0">
            <a:spAutoFit/>
          </a:bodyPr>
          <a:lstStyle/>
          <a:p>
            <a:pPr algn="ctr"/>
            <a:r>
              <a:rPr lang="ru-RU" dirty="0" smtClean="0"/>
              <a:t>ЛИТЕРАТУРНО-МУЗЫКАЛЬНАЯ ТРОПИНКА</a:t>
            </a:r>
            <a:endParaRPr lang="ru-RU" dirty="0"/>
          </a:p>
        </p:txBody>
      </p:sp>
      <p:sp>
        <p:nvSpPr>
          <p:cNvPr id="3" name="Прямоугольник 2"/>
          <p:cNvSpPr/>
          <p:nvPr/>
        </p:nvSpPr>
        <p:spPr>
          <a:xfrm>
            <a:off x="251520" y="1340767"/>
            <a:ext cx="8641530" cy="2862322"/>
          </a:xfrm>
          <a:prstGeom prst="rect">
            <a:avLst/>
          </a:prstGeom>
        </p:spPr>
        <p:txBody>
          <a:bodyPr wrap="square">
            <a:spAutoFit/>
          </a:bodyPr>
          <a:lstStyle/>
          <a:p>
            <a:pPr indent="534988" algn="just"/>
            <a:r>
              <a:rPr lang="ru-RU" sz="2000" dirty="0"/>
              <a:t>Жизнь данного поэта – неотъемлемая часть истории России. Это – поэт, чьим голосом в годину подвига и горя говорил народ.</a:t>
            </a:r>
          </a:p>
          <a:p>
            <a:r>
              <a:rPr lang="ru-RU" sz="2000" b="1" i="1" dirty="0"/>
              <a:t>На войне, в быту суровом,</a:t>
            </a:r>
          </a:p>
          <a:p>
            <a:r>
              <a:rPr lang="ru-RU" sz="2000" b="1" i="1" dirty="0"/>
              <a:t>В трудной жизни боевой,</a:t>
            </a:r>
          </a:p>
          <a:p>
            <a:r>
              <a:rPr lang="ru-RU" sz="2000" b="1" i="1" dirty="0"/>
              <a:t>На снегу, под хвойным кровом,</a:t>
            </a:r>
          </a:p>
          <a:p>
            <a:r>
              <a:rPr lang="ru-RU" sz="2000" b="1" i="1" dirty="0"/>
              <a:t>На стоянке полевой, -</a:t>
            </a:r>
          </a:p>
          <a:p>
            <a:r>
              <a:rPr lang="ru-RU" sz="2000" b="1" i="1" dirty="0"/>
              <a:t>Лучше нет простой, здоровой,</a:t>
            </a:r>
          </a:p>
          <a:p>
            <a:r>
              <a:rPr lang="ru-RU" sz="2000" b="1" i="1" dirty="0"/>
              <a:t>Доброй пищи фронтовой.</a:t>
            </a:r>
          </a:p>
          <a:p>
            <a:r>
              <a:rPr lang="ru-RU" sz="2000" dirty="0"/>
              <a:t>Назовите поэта и место его рождения.</a:t>
            </a:r>
          </a:p>
        </p:txBody>
      </p:sp>
      <p:sp>
        <p:nvSpPr>
          <p:cNvPr id="4" name="Прямоугольник 3"/>
          <p:cNvSpPr/>
          <p:nvPr/>
        </p:nvSpPr>
        <p:spPr>
          <a:xfrm>
            <a:off x="395536" y="764704"/>
            <a:ext cx="1407758" cy="430887"/>
          </a:xfrm>
          <a:prstGeom prst="rect">
            <a:avLst/>
          </a:prstGeom>
        </p:spPr>
        <p:txBody>
          <a:bodyPr wrap="none">
            <a:spAutoFit/>
          </a:bodyPr>
          <a:lstStyle/>
          <a:p>
            <a:r>
              <a:rPr lang="ru-RU" sz="2200" b="1" i="1" dirty="0" smtClean="0">
                <a:solidFill>
                  <a:srgbClr val="002060"/>
                </a:solidFill>
              </a:rPr>
              <a:t>Вопрос 3</a:t>
            </a:r>
            <a:r>
              <a:rPr lang="ru-RU" sz="2200" b="1" i="1" dirty="0" smtClean="0"/>
              <a:t> </a:t>
            </a:r>
            <a:endParaRPr lang="ru-RU" sz="2200" b="1" i="1" dirty="0"/>
          </a:p>
        </p:txBody>
      </p:sp>
      <p:pic>
        <p:nvPicPr>
          <p:cNvPr id="5"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76" y="4246532"/>
            <a:ext cx="4104456" cy="235082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4"/>
            <a:ext cx="9144000" cy="369332"/>
          </a:xfrm>
          <a:prstGeom prst="rect">
            <a:avLst/>
          </a:prstGeom>
          <a:noFill/>
        </p:spPr>
        <p:txBody>
          <a:bodyPr wrap="square" rtlCol="0">
            <a:spAutoFit/>
          </a:bodyPr>
          <a:lstStyle/>
          <a:p>
            <a:pPr algn="ctr"/>
            <a:r>
              <a:rPr lang="ru-RU" dirty="0" smtClean="0"/>
              <a:t>ЛИТЕРАТУРНО-МУЗЫКАЛЬНАЯ ТРОПИНКА</a:t>
            </a:r>
            <a:endParaRPr lang="ru-RU" dirty="0"/>
          </a:p>
        </p:txBody>
      </p:sp>
      <p:sp>
        <p:nvSpPr>
          <p:cNvPr id="3" name="Прямоугольник 2"/>
          <p:cNvSpPr/>
          <p:nvPr/>
        </p:nvSpPr>
        <p:spPr>
          <a:xfrm>
            <a:off x="251520" y="1340767"/>
            <a:ext cx="8641530" cy="1938992"/>
          </a:xfrm>
          <a:prstGeom prst="rect">
            <a:avLst/>
          </a:prstGeom>
        </p:spPr>
        <p:txBody>
          <a:bodyPr wrap="square">
            <a:spAutoFit/>
          </a:bodyPr>
          <a:lstStyle/>
          <a:p>
            <a:pPr indent="534988" algn="just"/>
            <a:r>
              <a:rPr lang="ru-RU" sz="2000" dirty="0"/>
              <a:t>Речь пойдет о советском писателе-фантасте, одном из основоположников советской научно-фантастической литературы. Среди наиболее известных его романов: «Голова профессора </a:t>
            </a:r>
            <a:r>
              <a:rPr lang="ru-RU" sz="2000" dirty="0" err="1"/>
              <a:t>Доуэля</a:t>
            </a:r>
            <a:r>
              <a:rPr lang="ru-RU" sz="2000" dirty="0"/>
              <a:t>», «Человек-амфибия», «Ариэль», «Звезда КЭЦ» и многие другие (всего более 70 научно-фантастических произведений, в том числе 13 романов). Назовите писателя и место его рождения.</a:t>
            </a:r>
          </a:p>
        </p:txBody>
      </p:sp>
      <p:sp>
        <p:nvSpPr>
          <p:cNvPr id="4" name="Прямоугольник 3"/>
          <p:cNvSpPr/>
          <p:nvPr/>
        </p:nvSpPr>
        <p:spPr>
          <a:xfrm>
            <a:off x="395536" y="764704"/>
            <a:ext cx="1407758" cy="430887"/>
          </a:xfrm>
          <a:prstGeom prst="rect">
            <a:avLst/>
          </a:prstGeom>
        </p:spPr>
        <p:txBody>
          <a:bodyPr wrap="none">
            <a:spAutoFit/>
          </a:bodyPr>
          <a:lstStyle/>
          <a:p>
            <a:r>
              <a:rPr lang="ru-RU" sz="2200" b="1" i="1" dirty="0" smtClean="0">
                <a:solidFill>
                  <a:srgbClr val="002060"/>
                </a:solidFill>
              </a:rPr>
              <a:t>Вопрос 4</a:t>
            </a:r>
            <a:r>
              <a:rPr lang="ru-RU" sz="2200" b="1" i="1" dirty="0" smtClean="0"/>
              <a:t> </a:t>
            </a:r>
            <a:endParaRPr lang="ru-RU" sz="2200" b="1" i="1" dirty="0"/>
          </a:p>
        </p:txBody>
      </p:sp>
      <p:pic>
        <p:nvPicPr>
          <p:cNvPr id="5"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t="2846" r="1569" b="2722"/>
          <a:stretch/>
        </p:blipFill>
        <p:spPr>
          <a:xfrm>
            <a:off x="2267744" y="3349736"/>
            <a:ext cx="4493770" cy="32476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4797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4"/>
            <a:ext cx="9144000" cy="369332"/>
          </a:xfrm>
          <a:prstGeom prst="rect">
            <a:avLst/>
          </a:prstGeom>
          <a:noFill/>
        </p:spPr>
        <p:txBody>
          <a:bodyPr wrap="square" rtlCol="0">
            <a:spAutoFit/>
          </a:bodyPr>
          <a:lstStyle/>
          <a:p>
            <a:pPr algn="ctr"/>
            <a:r>
              <a:rPr lang="ru-RU" dirty="0" smtClean="0"/>
              <a:t>ЛИТЕРАТУРНО-МУЗЫКАЛЬНАЯ ТРОПИНКА</a:t>
            </a:r>
            <a:endParaRPr lang="ru-RU" dirty="0"/>
          </a:p>
        </p:txBody>
      </p:sp>
      <p:sp>
        <p:nvSpPr>
          <p:cNvPr id="3" name="Прямоугольник 2"/>
          <p:cNvSpPr/>
          <p:nvPr/>
        </p:nvSpPr>
        <p:spPr>
          <a:xfrm>
            <a:off x="251520" y="1340767"/>
            <a:ext cx="8641530" cy="2554545"/>
          </a:xfrm>
          <a:prstGeom prst="rect">
            <a:avLst/>
          </a:prstGeom>
        </p:spPr>
        <p:txBody>
          <a:bodyPr wrap="square">
            <a:spAutoFit/>
          </a:bodyPr>
          <a:lstStyle/>
          <a:p>
            <a:pPr indent="534988" algn="just"/>
            <a:r>
              <a:rPr lang="ru-RU" sz="2000" dirty="0"/>
              <a:t>Манера исполнения этого певца неповторима и легко узнаваема, характеризуется обаянием, неизменно отличным звучанием яркого, звонкого и полётного лирического баритона, мощным зарядом оптимизма и юмора. Он исполнял такие популярные песни, как: «С чего начинается Родина», «Как провожают пароходы», «Я шагаю по Москве», «Голубые города», «У леса на опушке…», «Берёзовый сок», «Как, скажи, тебя зовут?», «На безымянной высоте», «Серёжка ольховая» и др. Назовите певца и место его рождения.</a:t>
            </a:r>
          </a:p>
        </p:txBody>
      </p:sp>
      <p:sp>
        <p:nvSpPr>
          <p:cNvPr id="4" name="Прямоугольник 3"/>
          <p:cNvSpPr/>
          <p:nvPr/>
        </p:nvSpPr>
        <p:spPr>
          <a:xfrm>
            <a:off x="395536" y="764704"/>
            <a:ext cx="1407758" cy="430887"/>
          </a:xfrm>
          <a:prstGeom prst="rect">
            <a:avLst/>
          </a:prstGeom>
        </p:spPr>
        <p:txBody>
          <a:bodyPr wrap="none">
            <a:spAutoFit/>
          </a:bodyPr>
          <a:lstStyle/>
          <a:p>
            <a:r>
              <a:rPr lang="ru-RU" sz="2200" b="1" i="1" dirty="0" smtClean="0">
                <a:solidFill>
                  <a:srgbClr val="002060"/>
                </a:solidFill>
              </a:rPr>
              <a:t>Вопрос 5</a:t>
            </a:r>
            <a:r>
              <a:rPr lang="ru-RU" sz="2200" b="1" i="1" dirty="0" smtClean="0"/>
              <a:t> </a:t>
            </a:r>
            <a:endParaRPr lang="ru-RU" sz="2200" b="1" i="1" dirty="0"/>
          </a:p>
        </p:txBody>
      </p:sp>
      <p:pic>
        <p:nvPicPr>
          <p:cNvPr id="5"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277" y="3946748"/>
            <a:ext cx="4460016" cy="25785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9083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4"/>
            <a:ext cx="9144000" cy="369332"/>
          </a:xfrm>
          <a:prstGeom prst="rect">
            <a:avLst/>
          </a:prstGeom>
          <a:noFill/>
        </p:spPr>
        <p:txBody>
          <a:bodyPr wrap="square" rtlCol="0">
            <a:spAutoFit/>
          </a:bodyPr>
          <a:lstStyle/>
          <a:p>
            <a:pPr algn="ctr"/>
            <a:r>
              <a:rPr lang="ru-RU" dirty="0" smtClean="0"/>
              <a:t>ЛИТЕРАТУРНО-МУЗЫКАЛЬНАЯ ТРОПИНКА</a:t>
            </a:r>
            <a:endParaRPr lang="ru-RU" dirty="0"/>
          </a:p>
        </p:txBody>
      </p:sp>
      <p:sp>
        <p:nvSpPr>
          <p:cNvPr id="3" name="Прямоугольник 2"/>
          <p:cNvSpPr/>
          <p:nvPr/>
        </p:nvSpPr>
        <p:spPr>
          <a:xfrm>
            <a:off x="251520" y="1340767"/>
            <a:ext cx="8641530" cy="2554545"/>
          </a:xfrm>
          <a:prstGeom prst="rect">
            <a:avLst/>
          </a:prstGeom>
        </p:spPr>
        <p:txBody>
          <a:bodyPr wrap="square">
            <a:spAutoFit/>
          </a:bodyPr>
          <a:lstStyle/>
          <a:p>
            <a:pPr indent="534988" algn="just"/>
            <a:r>
              <a:rPr lang="ru-RU" sz="2000" dirty="0"/>
              <a:t>Этого композитора часто называют «Пушкиным русской музыки». Подобно тому, как Пушкин открыл своим творчеством классическую эпоху русской литературы, наш соотечественник стал основоположником русской классической музыки. Как и Пушкин, он подытожил лучшие достижения своих предшественников и в то же время поднялся на новую, гораздо более высокую ступень. С этого времени русская музыка прочно заняла одно из ведущих мест в мировой музыкальной культуре. Назовите его имя и место рождения.</a:t>
            </a:r>
          </a:p>
        </p:txBody>
      </p:sp>
      <p:sp>
        <p:nvSpPr>
          <p:cNvPr id="4" name="Прямоугольник 3"/>
          <p:cNvSpPr/>
          <p:nvPr/>
        </p:nvSpPr>
        <p:spPr>
          <a:xfrm>
            <a:off x="395536" y="764704"/>
            <a:ext cx="1345240" cy="430887"/>
          </a:xfrm>
          <a:prstGeom prst="rect">
            <a:avLst/>
          </a:prstGeom>
        </p:spPr>
        <p:txBody>
          <a:bodyPr wrap="none">
            <a:spAutoFit/>
          </a:bodyPr>
          <a:lstStyle/>
          <a:p>
            <a:r>
              <a:rPr lang="ru-RU" sz="2200" b="1" i="1" dirty="0" smtClean="0">
                <a:solidFill>
                  <a:srgbClr val="002060"/>
                </a:solidFill>
              </a:rPr>
              <a:t>Вопрос 6</a:t>
            </a:r>
            <a:endParaRPr lang="ru-RU" sz="2200" b="1" i="1" dirty="0"/>
          </a:p>
        </p:txBody>
      </p:sp>
      <p:pic>
        <p:nvPicPr>
          <p:cNvPr id="5"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9291" y="3875709"/>
            <a:ext cx="2838853" cy="2802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9727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844" y="44624"/>
            <a:ext cx="8786874" cy="1446550"/>
          </a:xfrm>
          <a:prstGeom prst="rect">
            <a:avLst/>
          </a:prstGeom>
          <a:noFill/>
        </p:spPr>
        <p:txBody>
          <a:bodyPr wrap="square" rtlCol="0">
            <a:spAutoFit/>
          </a:bodyPr>
          <a:lstStyle/>
          <a:p>
            <a:pPr algn="ctr"/>
            <a:r>
              <a:rPr lang="ru-RU" sz="4400" i="1" dirty="0" smtClean="0">
                <a:solidFill>
                  <a:srgbClr val="002060"/>
                </a:solidFill>
              </a:rPr>
              <a:t>Литературно-музыкальная тропинка</a:t>
            </a:r>
            <a:endParaRPr lang="ru-RU" sz="4400" i="1" dirty="0">
              <a:solidFill>
                <a:srgbClr val="002060"/>
              </a:solidFill>
            </a:endParaRPr>
          </a:p>
        </p:txBody>
      </p:sp>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b="11436"/>
          <a:stretch/>
        </p:blipFill>
        <p:spPr>
          <a:xfrm>
            <a:off x="243826" y="1945759"/>
            <a:ext cx="8685891" cy="4651593"/>
          </a:xfrm>
          <a:prstGeom prst="rect">
            <a:avLst/>
          </a:prstGeom>
        </p:spPr>
      </p:pic>
      <p:sp>
        <p:nvSpPr>
          <p:cNvPr id="5" name="Прямоугольник 4"/>
          <p:cNvSpPr/>
          <p:nvPr/>
        </p:nvSpPr>
        <p:spPr>
          <a:xfrm>
            <a:off x="293890" y="1342509"/>
            <a:ext cx="8681646" cy="646331"/>
          </a:xfrm>
          <a:prstGeom prst="rect">
            <a:avLst/>
          </a:prstGeom>
        </p:spPr>
        <p:txBody>
          <a:bodyPr wrap="square">
            <a:spAutoFit/>
          </a:bodyPr>
          <a:lstStyle/>
          <a:p>
            <a:r>
              <a:rPr lang="ru-RU" b="1" dirty="0" smtClean="0"/>
              <a:t>Используя </a:t>
            </a:r>
            <a:r>
              <a:rPr lang="ru-RU" b="1" dirty="0"/>
              <a:t>пункт </a:t>
            </a:r>
            <a:r>
              <a:rPr lang="ru-RU" b="1" dirty="0" smtClean="0"/>
              <a:t>«Культура» </a:t>
            </a:r>
            <a:r>
              <a:rPr lang="ru-RU" b="1" dirty="0"/>
              <a:t>программы, отметьте ответы на космическом снимке.</a:t>
            </a:r>
            <a:endParaRPr lang="ru-RU" dirty="0"/>
          </a:p>
        </p:txBody>
      </p:sp>
    </p:spTree>
    <p:extLst>
      <p:ext uri="{BB962C8B-B14F-4D97-AF65-F5344CB8AC3E}">
        <p14:creationId xmlns:p14="http://schemas.microsoft.com/office/powerpoint/2010/main" val="1485069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4"/>
            <a:ext cx="9144000" cy="369332"/>
          </a:xfrm>
          <a:prstGeom prst="rect">
            <a:avLst/>
          </a:prstGeom>
          <a:noFill/>
        </p:spPr>
        <p:txBody>
          <a:bodyPr wrap="square" rtlCol="0">
            <a:spAutoFit/>
          </a:bodyPr>
          <a:lstStyle/>
          <a:p>
            <a:pPr algn="ctr"/>
            <a:r>
              <a:rPr lang="ru-RU" dirty="0" smtClean="0"/>
              <a:t>ЛИТЕРАТУРНО-МУЗЫКАЛЬНАЯ ТРОПИНКА</a:t>
            </a:r>
            <a:endParaRPr lang="ru-RU" dirty="0"/>
          </a:p>
        </p:txBody>
      </p:sp>
      <p:sp>
        <p:nvSpPr>
          <p:cNvPr id="2" name="Прямоугольник 1"/>
          <p:cNvSpPr/>
          <p:nvPr/>
        </p:nvSpPr>
        <p:spPr>
          <a:xfrm>
            <a:off x="2619382" y="2348880"/>
            <a:ext cx="3905236" cy="1323439"/>
          </a:xfrm>
          <a:prstGeom prst="rect">
            <a:avLst/>
          </a:prstGeom>
          <a:noFill/>
        </p:spPr>
        <p:txBody>
          <a:bodyPr wrap="none" lIns="91440" tIns="45720" rIns="91440" bIns="45720">
            <a:spAutoFit/>
          </a:bodyPr>
          <a:lstStyle/>
          <a:p>
            <a:pPr algn="ctr"/>
            <a:r>
              <a:rPr lang="ru-RU" sz="80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Ответы</a:t>
            </a:r>
            <a:endParaRPr lang="ru-RU" sz="80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1849625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57166"/>
            <a:ext cx="9144000" cy="646331"/>
          </a:xfrm>
          <a:prstGeom prst="rect">
            <a:avLst/>
          </a:prstGeom>
          <a:noFill/>
        </p:spPr>
        <p:txBody>
          <a:bodyPr wrap="square" rtlCol="0">
            <a:spAutoFit/>
          </a:bodyPr>
          <a:lstStyle/>
          <a:p>
            <a:pPr algn="ctr"/>
            <a:r>
              <a:rPr lang="ru-RU" sz="3600" i="1" dirty="0" smtClean="0">
                <a:solidFill>
                  <a:srgbClr val="002060"/>
                </a:solidFill>
              </a:rPr>
              <a:t>Николай Иванович </a:t>
            </a:r>
            <a:r>
              <a:rPr lang="ru-RU" sz="3600" i="1" dirty="0" err="1" smtClean="0">
                <a:solidFill>
                  <a:srgbClr val="002060"/>
                </a:solidFill>
              </a:rPr>
              <a:t>Рыленков</a:t>
            </a:r>
            <a:endParaRPr lang="ru-RU" sz="3600" i="1" dirty="0">
              <a:solidFill>
                <a:srgbClr val="002060"/>
              </a:solidFill>
            </a:endParaRPr>
          </a:p>
        </p:txBody>
      </p:sp>
      <p:sp>
        <p:nvSpPr>
          <p:cNvPr id="6" name="TextBox 5"/>
          <p:cNvSpPr txBox="1"/>
          <p:nvPr/>
        </p:nvSpPr>
        <p:spPr>
          <a:xfrm>
            <a:off x="0" y="-24"/>
            <a:ext cx="9144000" cy="369332"/>
          </a:xfrm>
          <a:prstGeom prst="rect">
            <a:avLst/>
          </a:prstGeom>
          <a:noFill/>
        </p:spPr>
        <p:txBody>
          <a:bodyPr wrap="square" rtlCol="0">
            <a:spAutoFit/>
          </a:bodyPr>
          <a:lstStyle/>
          <a:p>
            <a:pPr algn="ctr"/>
            <a:r>
              <a:rPr lang="ru-RU" dirty="0" smtClean="0"/>
              <a:t>ЛИТЕРАТУРНО-МУЗЫКАЛЬНАЯ ТРОПИНКА</a:t>
            </a:r>
            <a:endParaRPr lang="ru-RU" dirty="0"/>
          </a:p>
        </p:txBody>
      </p:sp>
      <p:pic>
        <p:nvPicPr>
          <p:cNvPr id="4" name="Рисунок 3" descr="ры.jpg"/>
          <p:cNvPicPr>
            <a:picLocks noChangeAspect="1"/>
          </p:cNvPicPr>
          <p:nvPr/>
        </p:nvPicPr>
        <p:blipFill>
          <a:blip r:embed="rId2"/>
          <a:stretch>
            <a:fillRect/>
          </a:stretch>
        </p:blipFill>
        <p:spPr>
          <a:xfrm>
            <a:off x="214282" y="1071546"/>
            <a:ext cx="2628900" cy="3467100"/>
          </a:xfrm>
          <a:prstGeom prst="rect">
            <a:avLst/>
          </a:prstGeom>
        </p:spPr>
      </p:pic>
      <p:pic>
        <p:nvPicPr>
          <p:cNvPr id="7" name="Рисунок 6" descr="ры1.jpg"/>
          <p:cNvPicPr>
            <a:picLocks noChangeAspect="1"/>
          </p:cNvPicPr>
          <p:nvPr/>
        </p:nvPicPr>
        <p:blipFill>
          <a:blip r:embed="rId3"/>
          <a:stretch>
            <a:fillRect/>
          </a:stretch>
        </p:blipFill>
        <p:spPr>
          <a:xfrm>
            <a:off x="3000364" y="1643050"/>
            <a:ext cx="2679165" cy="4125914"/>
          </a:xfrm>
          <a:prstGeom prst="rect">
            <a:avLst/>
          </a:prstGeom>
        </p:spPr>
      </p:pic>
      <p:pic>
        <p:nvPicPr>
          <p:cNvPr id="8" name="Рисунок 7" descr="ры3.jpg"/>
          <p:cNvPicPr>
            <a:picLocks noChangeAspect="1"/>
          </p:cNvPicPr>
          <p:nvPr/>
        </p:nvPicPr>
        <p:blipFill>
          <a:blip r:embed="rId4"/>
          <a:stretch>
            <a:fillRect/>
          </a:stretch>
        </p:blipFill>
        <p:spPr>
          <a:xfrm>
            <a:off x="5857884" y="2786058"/>
            <a:ext cx="3000396" cy="3780499"/>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srcRect/>
          <a:stretch>
            <a:fillRect/>
          </a:stretch>
        </p:blipFill>
        <p:spPr bwMode="auto">
          <a:xfrm>
            <a:off x="355213" y="1100144"/>
            <a:ext cx="2859465" cy="3829054"/>
          </a:xfrm>
          <a:prstGeom prst="rect">
            <a:avLst/>
          </a:prstGeom>
          <a:noFill/>
          <a:ln w="9525">
            <a:noFill/>
            <a:miter lim="800000"/>
            <a:headEnd/>
            <a:tailEnd/>
          </a:ln>
          <a:effectLst/>
        </p:spPr>
      </p:pic>
      <p:pic>
        <p:nvPicPr>
          <p:cNvPr id="5" name="Рисунок 4" descr="и_к.jpg"/>
          <p:cNvPicPr>
            <a:picLocks noChangeAspect="1"/>
          </p:cNvPicPr>
          <p:nvPr/>
        </p:nvPicPr>
        <p:blipFill>
          <a:blip r:embed="rId3"/>
          <a:stretch>
            <a:fillRect/>
          </a:stretch>
        </p:blipFill>
        <p:spPr>
          <a:xfrm>
            <a:off x="3500430" y="2000264"/>
            <a:ext cx="2538895" cy="3643314"/>
          </a:xfrm>
          <a:prstGeom prst="rect">
            <a:avLst/>
          </a:prstGeom>
        </p:spPr>
      </p:pic>
      <p:sp>
        <p:nvSpPr>
          <p:cNvPr id="4" name="TextBox 3"/>
          <p:cNvSpPr txBox="1"/>
          <p:nvPr/>
        </p:nvSpPr>
        <p:spPr>
          <a:xfrm>
            <a:off x="0" y="357166"/>
            <a:ext cx="9144000" cy="646331"/>
          </a:xfrm>
          <a:prstGeom prst="rect">
            <a:avLst/>
          </a:prstGeom>
          <a:noFill/>
        </p:spPr>
        <p:txBody>
          <a:bodyPr wrap="square" rtlCol="0">
            <a:spAutoFit/>
          </a:bodyPr>
          <a:lstStyle/>
          <a:p>
            <a:pPr algn="ctr"/>
            <a:r>
              <a:rPr lang="ru-RU" sz="3600" i="1" dirty="0" smtClean="0">
                <a:solidFill>
                  <a:srgbClr val="002060"/>
                </a:solidFill>
              </a:rPr>
              <a:t>Михаил Васильевич Исаковский</a:t>
            </a:r>
            <a:endParaRPr lang="ru-RU" sz="3600" i="1" dirty="0">
              <a:solidFill>
                <a:srgbClr val="002060"/>
              </a:solidFill>
            </a:endParaRPr>
          </a:p>
        </p:txBody>
      </p:sp>
      <p:sp>
        <p:nvSpPr>
          <p:cNvPr id="6" name="TextBox 5"/>
          <p:cNvSpPr txBox="1"/>
          <p:nvPr/>
        </p:nvSpPr>
        <p:spPr>
          <a:xfrm>
            <a:off x="0" y="-24"/>
            <a:ext cx="9144000" cy="369332"/>
          </a:xfrm>
          <a:prstGeom prst="rect">
            <a:avLst/>
          </a:prstGeom>
          <a:noFill/>
        </p:spPr>
        <p:txBody>
          <a:bodyPr wrap="square" rtlCol="0">
            <a:spAutoFit/>
          </a:bodyPr>
          <a:lstStyle/>
          <a:p>
            <a:pPr algn="ctr"/>
            <a:r>
              <a:rPr lang="ru-RU" dirty="0" smtClean="0"/>
              <a:t>ЛИТЕРАТУРНО-МУЗЫКАЛЬНАЯ ТРОПИНКА</a:t>
            </a:r>
            <a:endParaRPr lang="ru-RU" dirty="0"/>
          </a:p>
        </p:txBody>
      </p:sp>
      <p:pic>
        <p:nvPicPr>
          <p:cNvPr id="7" name="Рисунок 6" descr="и_кн1.jpg"/>
          <p:cNvPicPr>
            <a:picLocks noChangeAspect="1"/>
          </p:cNvPicPr>
          <p:nvPr/>
        </p:nvPicPr>
        <p:blipFill>
          <a:blip r:embed="rId4"/>
          <a:stretch>
            <a:fillRect/>
          </a:stretch>
        </p:blipFill>
        <p:spPr>
          <a:xfrm>
            <a:off x="6357950" y="2727340"/>
            <a:ext cx="2561376" cy="3916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57166"/>
            <a:ext cx="9144000" cy="646331"/>
          </a:xfrm>
          <a:prstGeom prst="rect">
            <a:avLst/>
          </a:prstGeom>
          <a:noFill/>
        </p:spPr>
        <p:txBody>
          <a:bodyPr wrap="square" rtlCol="0">
            <a:spAutoFit/>
          </a:bodyPr>
          <a:lstStyle/>
          <a:p>
            <a:pPr algn="ctr"/>
            <a:r>
              <a:rPr lang="ru-RU" sz="3600" i="1" dirty="0" smtClean="0">
                <a:solidFill>
                  <a:srgbClr val="002060"/>
                </a:solidFill>
              </a:rPr>
              <a:t>Александр Трифонович Твардовский</a:t>
            </a:r>
            <a:endParaRPr lang="ru-RU" sz="3600" i="1" dirty="0">
              <a:solidFill>
                <a:srgbClr val="002060"/>
              </a:solidFill>
            </a:endParaRPr>
          </a:p>
        </p:txBody>
      </p:sp>
      <p:sp>
        <p:nvSpPr>
          <p:cNvPr id="4" name="TextBox 3"/>
          <p:cNvSpPr txBox="1"/>
          <p:nvPr/>
        </p:nvSpPr>
        <p:spPr>
          <a:xfrm>
            <a:off x="0" y="-24"/>
            <a:ext cx="9144000" cy="369332"/>
          </a:xfrm>
          <a:prstGeom prst="rect">
            <a:avLst/>
          </a:prstGeom>
          <a:noFill/>
        </p:spPr>
        <p:txBody>
          <a:bodyPr wrap="square" rtlCol="0">
            <a:spAutoFit/>
          </a:bodyPr>
          <a:lstStyle/>
          <a:p>
            <a:pPr algn="ctr"/>
            <a:r>
              <a:rPr lang="ru-RU" dirty="0" smtClean="0"/>
              <a:t>ЛИТЕРАТУРНО-МУЗЫКАЛЬНАЯ ТРОПИНКА</a:t>
            </a:r>
            <a:endParaRPr lang="ru-RU" dirty="0"/>
          </a:p>
        </p:txBody>
      </p:sp>
      <p:pic>
        <p:nvPicPr>
          <p:cNvPr id="5" name="Рисунок 4" descr="твардовский.jpg"/>
          <p:cNvPicPr>
            <a:picLocks noChangeAspect="1"/>
          </p:cNvPicPr>
          <p:nvPr/>
        </p:nvPicPr>
        <p:blipFill>
          <a:blip r:embed="rId2"/>
          <a:stretch>
            <a:fillRect/>
          </a:stretch>
        </p:blipFill>
        <p:spPr>
          <a:xfrm>
            <a:off x="500034" y="1349328"/>
            <a:ext cx="8215370" cy="50387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57166"/>
            <a:ext cx="9144000" cy="646331"/>
          </a:xfrm>
          <a:prstGeom prst="rect">
            <a:avLst/>
          </a:prstGeom>
          <a:noFill/>
        </p:spPr>
        <p:txBody>
          <a:bodyPr wrap="square" rtlCol="0">
            <a:spAutoFit/>
          </a:bodyPr>
          <a:lstStyle/>
          <a:p>
            <a:pPr algn="ctr"/>
            <a:r>
              <a:rPr lang="ru-RU" sz="3600" i="1" dirty="0" smtClean="0">
                <a:solidFill>
                  <a:srgbClr val="002060"/>
                </a:solidFill>
              </a:rPr>
              <a:t>Александр Романович Беляев</a:t>
            </a:r>
            <a:endParaRPr lang="ru-RU" sz="3600" i="1" dirty="0">
              <a:solidFill>
                <a:srgbClr val="002060"/>
              </a:solidFill>
            </a:endParaRPr>
          </a:p>
        </p:txBody>
      </p:sp>
      <p:sp>
        <p:nvSpPr>
          <p:cNvPr id="4" name="TextBox 3"/>
          <p:cNvSpPr txBox="1"/>
          <p:nvPr/>
        </p:nvSpPr>
        <p:spPr>
          <a:xfrm>
            <a:off x="0" y="-24"/>
            <a:ext cx="9144000" cy="369332"/>
          </a:xfrm>
          <a:prstGeom prst="rect">
            <a:avLst/>
          </a:prstGeom>
          <a:noFill/>
        </p:spPr>
        <p:txBody>
          <a:bodyPr wrap="square" rtlCol="0">
            <a:spAutoFit/>
          </a:bodyPr>
          <a:lstStyle/>
          <a:p>
            <a:pPr algn="ctr"/>
            <a:r>
              <a:rPr lang="ru-RU" dirty="0" smtClean="0"/>
              <a:t>ЛИТЕРАТУРНО-МУЗЫКАЛЬНАЯ ТРОПИНКА</a:t>
            </a:r>
            <a:endParaRPr lang="ru-RU" dirty="0"/>
          </a:p>
        </p:txBody>
      </p:sp>
      <p:pic>
        <p:nvPicPr>
          <p:cNvPr id="5" name="Рисунок 4" descr="беляев.jpg"/>
          <p:cNvPicPr>
            <a:picLocks noChangeAspect="1"/>
          </p:cNvPicPr>
          <p:nvPr/>
        </p:nvPicPr>
        <p:blipFill>
          <a:blip r:embed="rId2"/>
          <a:stretch>
            <a:fillRect/>
          </a:stretch>
        </p:blipFill>
        <p:spPr>
          <a:xfrm>
            <a:off x="4429124" y="1285860"/>
            <a:ext cx="1566857" cy="2530473"/>
          </a:xfrm>
          <a:prstGeom prst="rect">
            <a:avLst/>
          </a:prstGeom>
        </p:spPr>
      </p:pic>
      <p:pic>
        <p:nvPicPr>
          <p:cNvPr id="6" name="Рисунок 5" descr="беляев2.jpg"/>
          <p:cNvPicPr>
            <a:picLocks noChangeAspect="1"/>
          </p:cNvPicPr>
          <p:nvPr/>
        </p:nvPicPr>
        <p:blipFill>
          <a:blip r:embed="rId3"/>
          <a:stretch>
            <a:fillRect/>
          </a:stretch>
        </p:blipFill>
        <p:spPr>
          <a:xfrm>
            <a:off x="6357951" y="1714488"/>
            <a:ext cx="1649672" cy="2581736"/>
          </a:xfrm>
          <a:prstGeom prst="rect">
            <a:avLst/>
          </a:prstGeom>
        </p:spPr>
      </p:pic>
      <p:pic>
        <p:nvPicPr>
          <p:cNvPr id="7" name="Рисунок 6" descr="беляев3.jpg"/>
          <p:cNvPicPr>
            <a:picLocks noChangeAspect="1"/>
          </p:cNvPicPr>
          <p:nvPr/>
        </p:nvPicPr>
        <p:blipFill>
          <a:blip r:embed="rId4"/>
          <a:stretch>
            <a:fillRect/>
          </a:stretch>
        </p:blipFill>
        <p:spPr>
          <a:xfrm>
            <a:off x="142844" y="1142984"/>
            <a:ext cx="4158645" cy="5286412"/>
          </a:xfrm>
          <a:prstGeom prst="rect">
            <a:avLst/>
          </a:prstGeom>
        </p:spPr>
      </p:pic>
      <p:pic>
        <p:nvPicPr>
          <p:cNvPr id="8" name="Рисунок 7" descr="беляев4.jpg"/>
          <p:cNvPicPr>
            <a:picLocks noChangeAspect="1"/>
          </p:cNvPicPr>
          <p:nvPr/>
        </p:nvPicPr>
        <p:blipFill>
          <a:blip r:embed="rId5"/>
          <a:stretch>
            <a:fillRect/>
          </a:stretch>
        </p:blipFill>
        <p:spPr>
          <a:xfrm rot="20752329">
            <a:off x="5088182" y="3814333"/>
            <a:ext cx="1734432" cy="2688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57166"/>
            <a:ext cx="9144000" cy="646331"/>
          </a:xfrm>
          <a:prstGeom prst="rect">
            <a:avLst/>
          </a:prstGeom>
          <a:noFill/>
        </p:spPr>
        <p:txBody>
          <a:bodyPr wrap="square" rtlCol="0">
            <a:spAutoFit/>
          </a:bodyPr>
          <a:lstStyle/>
          <a:p>
            <a:pPr algn="ctr"/>
            <a:r>
              <a:rPr lang="ru-RU" sz="3600" i="1" dirty="0" smtClean="0">
                <a:solidFill>
                  <a:srgbClr val="002060"/>
                </a:solidFill>
              </a:rPr>
              <a:t>Эдуард Анатольевич </a:t>
            </a:r>
            <a:r>
              <a:rPr lang="ru-RU" sz="3600" i="1" dirty="0" err="1" smtClean="0">
                <a:solidFill>
                  <a:srgbClr val="002060"/>
                </a:solidFill>
              </a:rPr>
              <a:t>Хиль</a:t>
            </a:r>
            <a:endParaRPr lang="ru-RU" sz="3600" i="1" dirty="0">
              <a:solidFill>
                <a:srgbClr val="002060"/>
              </a:solidFill>
            </a:endParaRPr>
          </a:p>
        </p:txBody>
      </p:sp>
      <p:sp>
        <p:nvSpPr>
          <p:cNvPr id="3" name="TextBox 2"/>
          <p:cNvSpPr txBox="1"/>
          <p:nvPr/>
        </p:nvSpPr>
        <p:spPr>
          <a:xfrm>
            <a:off x="0" y="-24"/>
            <a:ext cx="9144000" cy="369332"/>
          </a:xfrm>
          <a:prstGeom prst="rect">
            <a:avLst/>
          </a:prstGeom>
          <a:noFill/>
        </p:spPr>
        <p:txBody>
          <a:bodyPr wrap="square" rtlCol="0">
            <a:spAutoFit/>
          </a:bodyPr>
          <a:lstStyle/>
          <a:p>
            <a:pPr algn="ctr"/>
            <a:r>
              <a:rPr lang="ru-RU" dirty="0" smtClean="0"/>
              <a:t>ЛИТЕРАТУРНО-МУЗЫКАЛЬНАЯ ТРОПИНКА</a:t>
            </a: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18" y="1003497"/>
            <a:ext cx="8639533" cy="5529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57166"/>
            <a:ext cx="9144000" cy="646331"/>
          </a:xfrm>
          <a:prstGeom prst="rect">
            <a:avLst/>
          </a:prstGeom>
          <a:noFill/>
        </p:spPr>
        <p:txBody>
          <a:bodyPr wrap="square" rtlCol="0">
            <a:spAutoFit/>
          </a:bodyPr>
          <a:lstStyle/>
          <a:p>
            <a:pPr algn="ctr"/>
            <a:r>
              <a:rPr lang="ru-RU" sz="3600" i="1" dirty="0" smtClean="0">
                <a:solidFill>
                  <a:srgbClr val="002060"/>
                </a:solidFill>
              </a:rPr>
              <a:t>Михаил Иванович Глинка</a:t>
            </a:r>
            <a:endParaRPr lang="ru-RU" sz="3600" i="1" dirty="0">
              <a:solidFill>
                <a:srgbClr val="002060"/>
              </a:solidFill>
            </a:endParaRPr>
          </a:p>
        </p:txBody>
      </p:sp>
      <p:sp>
        <p:nvSpPr>
          <p:cNvPr id="4" name="TextBox 3"/>
          <p:cNvSpPr txBox="1"/>
          <p:nvPr/>
        </p:nvSpPr>
        <p:spPr>
          <a:xfrm>
            <a:off x="0" y="-24"/>
            <a:ext cx="9144000" cy="369332"/>
          </a:xfrm>
          <a:prstGeom prst="rect">
            <a:avLst/>
          </a:prstGeom>
          <a:noFill/>
        </p:spPr>
        <p:txBody>
          <a:bodyPr wrap="square" rtlCol="0">
            <a:spAutoFit/>
          </a:bodyPr>
          <a:lstStyle/>
          <a:p>
            <a:pPr algn="ctr"/>
            <a:r>
              <a:rPr lang="ru-RU" dirty="0" smtClean="0"/>
              <a:t>ЛИТЕРАТУРНО-МУЗЫКАЛЬНАЯ ТРОПИНКА</a:t>
            </a:r>
            <a:endParaRPr lang="ru-RU" dirty="0"/>
          </a:p>
        </p:txBody>
      </p:sp>
      <p:pic>
        <p:nvPicPr>
          <p:cNvPr id="6" name="Рисунок 5" descr="глинка2.jpg"/>
          <p:cNvPicPr>
            <a:picLocks noChangeAspect="1"/>
          </p:cNvPicPr>
          <p:nvPr/>
        </p:nvPicPr>
        <p:blipFill>
          <a:blip r:embed="rId2"/>
          <a:stretch>
            <a:fillRect/>
          </a:stretch>
        </p:blipFill>
        <p:spPr>
          <a:xfrm>
            <a:off x="5214942" y="1643050"/>
            <a:ext cx="3214710" cy="4629183"/>
          </a:xfrm>
          <a:prstGeom prst="rect">
            <a:avLst/>
          </a:prstGeom>
        </p:spPr>
      </p:pic>
      <p:pic>
        <p:nvPicPr>
          <p:cNvPr id="7" name="Рисунок 6" descr="глинка3.jpg"/>
          <p:cNvPicPr>
            <a:picLocks noChangeAspect="1"/>
          </p:cNvPicPr>
          <p:nvPr/>
        </p:nvPicPr>
        <p:blipFill>
          <a:blip r:embed="rId3"/>
          <a:stretch>
            <a:fillRect/>
          </a:stretch>
        </p:blipFill>
        <p:spPr>
          <a:xfrm>
            <a:off x="571472" y="1214422"/>
            <a:ext cx="3810000" cy="5080000"/>
          </a:xfrm>
          <a:prstGeom prst="rect">
            <a:avLst/>
          </a:prstGeom>
        </p:spPr>
      </p:pic>
      <p:sp>
        <p:nvSpPr>
          <p:cNvPr id="9" name="Скругленный прямоугольник 8">
            <a:hlinkClick r:id="rId4" action="ppaction://hlinksldjump"/>
          </p:cNvPr>
          <p:cNvSpPr/>
          <p:nvPr/>
        </p:nvSpPr>
        <p:spPr>
          <a:xfrm>
            <a:off x="6948264" y="6381328"/>
            <a:ext cx="1728192" cy="2880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dirty="0" smtClean="0"/>
              <a:t>к содержанию</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210" y="1372060"/>
            <a:ext cx="8786874" cy="1754326"/>
          </a:xfrm>
          <a:prstGeom prst="rect">
            <a:avLst/>
          </a:prstGeom>
          <a:noFill/>
        </p:spPr>
        <p:txBody>
          <a:bodyPr wrap="square" rtlCol="0">
            <a:spAutoFit/>
          </a:bodyPr>
          <a:lstStyle/>
          <a:p>
            <a:pPr algn="ctr"/>
            <a:r>
              <a:rPr lang="ru-RU" sz="5400" i="1" dirty="0" smtClean="0">
                <a:solidFill>
                  <a:srgbClr val="002060"/>
                </a:solidFill>
              </a:rPr>
              <a:t>Кинематографическая  тропинка</a:t>
            </a:r>
            <a:endParaRPr lang="ru-RU" sz="5400" i="1" dirty="0">
              <a:solidFill>
                <a:srgbClr val="002060"/>
              </a:solidFill>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3100870"/>
            <a:ext cx="4680520" cy="36434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памятник.jpg"/>
          <p:cNvPicPr>
            <a:picLocks noChangeAspect="1"/>
          </p:cNvPicPr>
          <p:nvPr/>
        </p:nvPicPr>
        <p:blipFill>
          <a:blip r:embed="rId2"/>
          <a:stretch>
            <a:fillRect/>
          </a:stretch>
        </p:blipFill>
        <p:spPr>
          <a:xfrm>
            <a:off x="642910" y="357166"/>
            <a:ext cx="7786742" cy="5964644"/>
          </a:xfrm>
          <a:prstGeom prst="rect">
            <a:avLst/>
          </a:prstGeom>
        </p:spPr>
      </p:pic>
      <p:sp>
        <p:nvSpPr>
          <p:cNvPr id="3" name="Прямоугольник 2"/>
          <p:cNvSpPr/>
          <p:nvPr/>
        </p:nvSpPr>
        <p:spPr>
          <a:xfrm>
            <a:off x="1142976" y="6345816"/>
            <a:ext cx="6858048" cy="369332"/>
          </a:xfrm>
          <a:prstGeom prst="rect">
            <a:avLst/>
          </a:prstGeom>
        </p:spPr>
        <p:txBody>
          <a:bodyPr wrap="square">
            <a:spAutoFit/>
          </a:bodyPr>
          <a:lstStyle/>
          <a:p>
            <a:pPr algn="ctr"/>
            <a:r>
              <a:rPr lang="ru-RU" dirty="0" smtClean="0"/>
              <a:t>Памятник героям Отечественной войны 1812 года.</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340767"/>
            <a:ext cx="8641530" cy="2554545"/>
          </a:xfrm>
          <a:prstGeom prst="rect">
            <a:avLst/>
          </a:prstGeom>
        </p:spPr>
        <p:txBody>
          <a:bodyPr wrap="square">
            <a:spAutoFit/>
          </a:bodyPr>
          <a:lstStyle/>
          <a:p>
            <a:pPr indent="357188" algn="just"/>
            <a:r>
              <a:rPr lang="ru-RU" sz="2000" dirty="0"/>
              <a:t>Выдающийся отечественный киноактер. Зрители полюбили его, прежде всего, по роли Балбеса в комедиях Леонида Гайдая «Кавказская пленница», «Операция «Ы», «Самогонщики» и других. Но на счету актера немало и драматических ролей: «Когда деревья были большими», «Они сражались за Родину», «Двадцать дней без войны»… Лауреат Государственной премии РСФСР имени братьев Васильевых, Герой Социалистического Труда, Кавалер Ордена «За заслуги перед Отечеством» III степени.  Назовите его имя и место рождения.</a:t>
            </a:r>
          </a:p>
        </p:txBody>
      </p:sp>
      <p:sp>
        <p:nvSpPr>
          <p:cNvPr id="5" name="Прямоугольник 4"/>
          <p:cNvSpPr/>
          <p:nvPr/>
        </p:nvSpPr>
        <p:spPr>
          <a:xfrm>
            <a:off x="395536" y="764704"/>
            <a:ext cx="1407758" cy="430887"/>
          </a:xfrm>
          <a:prstGeom prst="rect">
            <a:avLst/>
          </a:prstGeom>
        </p:spPr>
        <p:txBody>
          <a:bodyPr wrap="none">
            <a:spAutoFit/>
          </a:bodyPr>
          <a:lstStyle/>
          <a:p>
            <a:r>
              <a:rPr lang="ru-RU" sz="2200" b="1" i="1" dirty="0" smtClean="0">
                <a:solidFill>
                  <a:srgbClr val="002060"/>
                </a:solidFill>
              </a:rPr>
              <a:t>Вопрос 1</a:t>
            </a:r>
            <a:r>
              <a:rPr lang="ru-RU" sz="2200" b="1" i="1" dirty="0" smtClean="0"/>
              <a:t> </a:t>
            </a:r>
            <a:endParaRPr lang="ru-RU" sz="2200" b="1" i="1" dirty="0"/>
          </a:p>
        </p:txBody>
      </p:sp>
      <p:pic>
        <p:nvPicPr>
          <p:cNvPr id="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24"/>
            <a:ext cx="9144000" cy="369332"/>
          </a:xfrm>
          <a:prstGeom prst="rect">
            <a:avLst/>
          </a:prstGeom>
          <a:noFill/>
        </p:spPr>
        <p:txBody>
          <a:bodyPr wrap="square" rtlCol="0">
            <a:spAutoFit/>
          </a:bodyPr>
          <a:lstStyle/>
          <a:p>
            <a:pPr algn="ctr"/>
            <a:r>
              <a:rPr lang="ru-RU" dirty="0" smtClean="0"/>
              <a:t>КИНЕМАТОГРАФИЧЕСКАЯ ТРОПИНКА</a:t>
            </a:r>
            <a:endParaRPr lang="ru-RU"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928104"/>
            <a:ext cx="4248472" cy="27253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7751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340767"/>
            <a:ext cx="8641530" cy="2862322"/>
          </a:xfrm>
          <a:prstGeom prst="rect">
            <a:avLst/>
          </a:prstGeom>
        </p:spPr>
        <p:txBody>
          <a:bodyPr wrap="square">
            <a:spAutoFit/>
          </a:bodyPr>
          <a:lstStyle/>
          <a:p>
            <a:pPr indent="357188" algn="just"/>
            <a:r>
              <a:rPr lang="ru-RU" sz="2000" dirty="0"/>
              <a:t>Народная артистка СССР. Прекрасная актриса, чей талант засверкал разнообразными гранями в картинах ее мужа Сергея Колосова: "Дороги Анны </a:t>
            </a:r>
            <a:r>
              <a:rPr lang="ru-RU" sz="2000" dirty="0" err="1"/>
              <a:t>Фирлинг</a:t>
            </a:r>
            <a:r>
              <a:rPr lang="ru-RU" sz="2000" dirty="0"/>
              <a:t>", "Вызываем огонь на себя", "Помни имя свое", "Мать Мария" и др.</a:t>
            </a:r>
          </a:p>
          <a:p>
            <a:pPr indent="357188" algn="just"/>
            <a:r>
              <a:rPr lang="ru-RU" sz="2000" dirty="0" smtClean="0"/>
              <a:t>В фильме </a:t>
            </a:r>
            <a:r>
              <a:rPr lang="ru-RU" sz="2000" dirty="0"/>
              <a:t>«Укротительница тигров» и сразу в главной роли, получив признание критиков и зрителей ярким образом Лены Воронцовой. Во время съёмок этого фильма ей пришлось без дублёров входить в клетку с тиграми и выступать с ними на арене. Назовите её имя и место рождения.</a:t>
            </a:r>
          </a:p>
        </p:txBody>
      </p:sp>
      <p:sp>
        <p:nvSpPr>
          <p:cNvPr id="5" name="Прямоугольник 4"/>
          <p:cNvSpPr/>
          <p:nvPr/>
        </p:nvSpPr>
        <p:spPr>
          <a:xfrm>
            <a:off x="395536" y="764704"/>
            <a:ext cx="1345240" cy="430887"/>
          </a:xfrm>
          <a:prstGeom prst="rect">
            <a:avLst/>
          </a:prstGeom>
        </p:spPr>
        <p:txBody>
          <a:bodyPr wrap="none">
            <a:spAutoFit/>
          </a:bodyPr>
          <a:lstStyle/>
          <a:p>
            <a:r>
              <a:rPr lang="ru-RU" sz="2200" b="1" i="1" dirty="0" smtClean="0">
                <a:solidFill>
                  <a:srgbClr val="002060"/>
                </a:solidFill>
              </a:rPr>
              <a:t>Вопрос 2</a:t>
            </a:r>
            <a:endParaRPr lang="ru-RU" sz="2200" b="1" i="1" dirty="0"/>
          </a:p>
        </p:txBody>
      </p:sp>
      <p:pic>
        <p:nvPicPr>
          <p:cNvPr id="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24"/>
            <a:ext cx="9144000" cy="369332"/>
          </a:xfrm>
          <a:prstGeom prst="rect">
            <a:avLst/>
          </a:prstGeom>
          <a:noFill/>
        </p:spPr>
        <p:txBody>
          <a:bodyPr wrap="square" rtlCol="0">
            <a:spAutoFit/>
          </a:bodyPr>
          <a:lstStyle/>
          <a:p>
            <a:pPr algn="ctr"/>
            <a:r>
              <a:rPr lang="ru-RU" dirty="0" smtClean="0"/>
              <a:t>КИНЕМАТОГРАФИЧЕСКАЯ ТРОПИНКА</a:t>
            </a:r>
            <a:endParaRPr lang="ru-RU" dirty="0"/>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373" y="3861048"/>
            <a:ext cx="1904715" cy="28618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4783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340767"/>
            <a:ext cx="8641530" cy="2862322"/>
          </a:xfrm>
          <a:prstGeom prst="rect">
            <a:avLst/>
          </a:prstGeom>
        </p:spPr>
        <p:txBody>
          <a:bodyPr wrap="square">
            <a:spAutoFit/>
          </a:bodyPr>
          <a:lstStyle/>
          <a:p>
            <a:pPr indent="357188" algn="just"/>
            <a:r>
              <a:rPr lang="ru-RU" sz="2000" dirty="0"/>
              <a:t>Народная артистка РСФСР. Удивительное обаяние, чувство юмора и неповторимая искренность сделали ее одной из </a:t>
            </a:r>
            <a:r>
              <a:rPr lang="ru-RU" sz="2000" dirty="0" err="1"/>
              <a:t>наилюбимейших</a:t>
            </a:r>
            <a:r>
              <a:rPr lang="ru-RU" sz="2000" dirty="0"/>
              <a:t> актрис XX века, подарили обожаемых героинь многим поколениям зрителей. Звездными стали роли в фильмах "Девчата" и "Королева бензоколонки", принесшие актрисе мировую славу. </a:t>
            </a:r>
            <a:r>
              <a:rPr lang="ru-RU" sz="2000" dirty="0" smtClean="0"/>
              <a:t>Её </a:t>
            </a:r>
            <a:r>
              <a:rPr lang="ru-RU" sz="2000" dirty="0"/>
              <a:t>голосом говорит Нина в «Кавказской пленнице</a:t>
            </a:r>
            <a:r>
              <a:rPr lang="ru-RU" sz="2000" dirty="0" smtClean="0"/>
              <a:t>». Принимала </a:t>
            </a:r>
            <a:r>
              <a:rPr lang="ru-RU" sz="2000" dirty="0"/>
              <a:t>участие в озвучивании общеизвестных в СССР мультипликационных фильмов «38 попугаев», «Привет мартышке», «Бабушка удава». Назовите её имя и место рождения.</a:t>
            </a:r>
          </a:p>
        </p:txBody>
      </p:sp>
      <p:sp>
        <p:nvSpPr>
          <p:cNvPr id="5" name="Прямоугольник 4"/>
          <p:cNvSpPr/>
          <p:nvPr/>
        </p:nvSpPr>
        <p:spPr>
          <a:xfrm>
            <a:off x="395536" y="764704"/>
            <a:ext cx="1345240" cy="430887"/>
          </a:xfrm>
          <a:prstGeom prst="rect">
            <a:avLst/>
          </a:prstGeom>
        </p:spPr>
        <p:txBody>
          <a:bodyPr wrap="none">
            <a:spAutoFit/>
          </a:bodyPr>
          <a:lstStyle/>
          <a:p>
            <a:r>
              <a:rPr lang="ru-RU" sz="2200" b="1" i="1" dirty="0" smtClean="0">
                <a:solidFill>
                  <a:srgbClr val="002060"/>
                </a:solidFill>
              </a:rPr>
              <a:t>Вопрос 3</a:t>
            </a:r>
            <a:endParaRPr lang="ru-RU" sz="2200" b="1" i="1" dirty="0"/>
          </a:p>
        </p:txBody>
      </p:sp>
      <p:pic>
        <p:nvPicPr>
          <p:cNvPr id="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24"/>
            <a:ext cx="9144000" cy="369332"/>
          </a:xfrm>
          <a:prstGeom prst="rect">
            <a:avLst/>
          </a:prstGeom>
          <a:noFill/>
        </p:spPr>
        <p:txBody>
          <a:bodyPr wrap="square" rtlCol="0">
            <a:spAutoFit/>
          </a:bodyPr>
          <a:lstStyle/>
          <a:p>
            <a:pPr algn="ctr"/>
            <a:r>
              <a:rPr lang="ru-RU" dirty="0" smtClean="0"/>
              <a:t>КИНЕМАТОГРАФИЧЕСКАЯ ТРОПИНКА</a:t>
            </a:r>
            <a:endParaRPr lang="ru-RU" dirty="0"/>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4004620"/>
            <a:ext cx="3552986" cy="2664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6301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340767"/>
            <a:ext cx="8641530" cy="2554545"/>
          </a:xfrm>
          <a:prstGeom prst="rect">
            <a:avLst/>
          </a:prstGeom>
        </p:spPr>
        <p:txBody>
          <a:bodyPr wrap="square">
            <a:spAutoFit/>
          </a:bodyPr>
          <a:lstStyle/>
          <a:p>
            <a:pPr indent="357188" algn="just"/>
            <a:r>
              <a:rPr lang="ru-RU" sz="2000" dirty="0" err="1"/>
              <a:t>Hapoдный</a:t>
            </a:r>
            <a:r>
              <a:rPr lang="ru-RU" sz="2000" dirty="0"/>
              <a:t> </a:t>
            </a:r>
            <a:r>
              <a:rPr lang="ru-RU" sz="2000" dirty="0" err="1"/>
              <a:t>apтиcт</a:t>
            </a:r>
            <a:r>
              <a:rPr lang="ru-RU" sz="2000" dirty="0"/>
              <a:t> CCCP. Выдающийся актер широчайшего диапазона - от комедийных ролей (Киса </a:t>
            </a:r>
            <a:r>
              <a:rPr lang="ru-RU" sz="2000" dirty="0" err="1"/>
              <a:t>Воробьянинов</a:t>
            </a:r>
            <a:r>
              <a:rPr lang="ru-RU" sz="2000" dirty="0"/>
              <a:t> - "12 стульев", </a:t>
            </a:r>
            <a:r>
              <a:rPr lang="ru-RU" sz="2000" dirty="0" err="1"/>
              <a:t>Лелик</a:t>
            </a:r>
            <a:r>
              <a:rPr lang="ru-RU" sz="2000" dirty="0"/>
              <a:t> - "Бриллиантовая рука", Сокол-</a:t>
            </a:r>
            <a:r>
              <a:rPr lang="ru-RU" sz="2000" dirty="0" err="1"/>
              <a:t>Кружкин</a:t>
            </a:r>
            <a:r>
              <a:rPr lang="ru-RU" sz="2000" dirty="0"/>
              <a:t> - "Берегись автомобиля") до драматических (</a:t>
            </a:r>
            <a:r>
              <a:rPr lang="ru-RU" sz="2000" dirty="0" err="1"/>
              <a:t>Серпилин</a:t>
            </a:r>
            <a:r>
              <a:rPr lang="ru-RU" sz="2000" dirty="0"/>
              <a:t> - "Живые и мертвые", Дубинский - "Белорусский вокзал", </a:t>
            </a:r>
            <a:r>
              <a:rPr lang="ru-RU" sz="2000" dirty="0" err="1"/>
              <a:t>Копалыч</a:t>
            </a:r>
            <a:r>
              <a:rPr lang="ru-RU" sz="2000" dirty="0"/>
              <a:t> - "Холодное лето пятьдесят третьего"). Снялся более чем в 60 фильмах. С самого раннего детства нам знаком голос этого актера по мультфильму «Ну, погоди!». Назовите его имя и место рождения.</a:t>
            </a:r>
          </a:p>
        </p:txBody>
      </p:sp>
      <p:sp>
        <p:nvSpPr>
          <p:cNvPr id="5" name="Прямоугольник 4"/>
          <p:cNvSpPr/>
          <p:nvPr/>
        </p:nvSpPr>
        <p:spPr>
          <a:xfrm>
            <a:off x="395536" y="764704"/>
            <a:ext cx="1345240" cy="430887"/>
          </a:xfrm>
          <a:prstGeom prst="rect">
            <a:avLst/>
          </a:prstGeom>
        </p:spPr>
        <p:txBody>
          <a:bodyPr wrap="none">
            <a:spAutoFit/>
          </a:bodyPr>
          <a:lstStyle/>
          <a:p>
            <a:r>
              <a:rPr lang="ru-RU" sz="2200" b="1" i="1" dirty="0" smtClean="0">
                <a:solidFill>
                  <a:srgbClr val="002060"/>
                </a:solidFill>
              </a:rPr>
              <a:t>Вопрос 4</a:t>
            </a:r>
            <a:endParaRPr lang="ru-RU" sz="2200" b="1" i="1" dirty="0"/>
          </a:p>
        </p:txBody>
      </p:sp>
      <p:pic>
        <p:nvPicPr>
          <p:cNvPr id="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24"/>
            <a:ext cx="9144000" cy="369332"/>
          </a:xfrm>
          <a:prstGeom prst="rect">
            <a:avLst/>
          </a:prstGeom>
          <a:noFill/>
        </p:spPr>
        <p:txBody>
          <a:bodyPr wrap="square" rtlCol="0">
            <a:spAutoFit/>
          </a:bodyPr>
          <a:lstStyle/>
          <a:p>
            <a:pPr algn="ctr"/>
            <a:r>
              <a:rPr lang="ru-RU" dirty="0" smtClean="0"/>
              <a:t>КИНЕМАТОГРАФИЧЕСКАЯ ТРОПИНКА</a:t>
            </a:r>
            <a:endParaRPr lang="ru-RU" dirty="0"/>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536"/>
          <a:stretch/>
        </p:blipFill>
        <p:spPr bwMode="auto">
          <a:xfrm>
            <a:off x="3389927" y="3645024"/>
            <a:ext cx="2463781"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190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340767"/>
            <a:ext cx="8641530" cy="1631216"/>
          </a:xfrm>
          <a:prstGeom prst="rect">
            <a:avLst/>
          </a:prstGeom>
        </p:spPr>
        <p:txBody>
          <a:bodyPr wrap="square">
            <a:spAutoFit/>
          </a:bodyPr>
          <a:lstStyle/>
          <a:p>
            <a:pPr indent="357188" algn="just"/>
            <a:r>
              <a:rPr lang="ru-RU" sz="2000" dirty="0" smtClean="0"/>
              <a:t>Народная </a:t>
            </a:r>
            <a:r>
              <a:rPr lang="ru-RU" sz="2000" dirty="0"/>
              <a:t>артистка СССР. Выдающаяся актриса, сыгравшая главные роли в фильмах своего мужа Ивана </a:t>
            </a:r>
            <a:r>
              <a:rPr lang="ru-RU" sz="2000" dirty="0" err="1"/>
              <a:t>Пырьева</a:t>
            </a:r>
            <a:r>
              <a:rPr lang="ru-RU" sz="2000" dirty="0"/>
              <a:t>: "Трактористы", "Свинарка и пастух", "В шесть часов вечера после войны", "Сказание о земле Сибирской", "Кубанские казаки" и др. Назовите её имя и место рождения.</a:t>
            </a:r>
          </a:p>
        </p:txBody>
      </p:sp>
      <p:sp>
        <p:nvSpPr>
          <p:cNvPr id="5" name="Прямоугольник 4"/>
          <p:cNvSpPr/>
          <p:nvPr/>
        </p:nvSpPr>
        <p:spPr>
          <a:xfrm>
            <a:off x="395536" y="764704"/>
            <a:ext cx="1345240" cy="430887"/>
          </a:xfrm>
          <a:prstGeom prst="rect">
            <a:avLst/>
          </a:prstGeom>
        </p:spPr>
        <p:txBody>
          <a:bodyPr wrap="none">
            <a:spAutoFit/>
          </a:bodyPr>
          <a:lstStyle/>
          <a:p>
            <a:r>
              <a:rPr lang="ru-RU" sz="2200" b="1" i="1" dirty="0" smtClean="0">
                <a:solidFill>
                  <a:srgbClr val="002060"/>
                </a:solidFill>
              </a:rPr>
              <a:t>Вопрос 5</a:t>
            </a:r>
            <a:endParaRPr lang="ru-RU" sz="2200" b="1" i="1" dirty="0"/>
          </a:p>
        </p:txBody>
      </p:sp>
      <p:pic>
        <p:nvPicPr>
          <p:cNvPr id="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24"/>
            <a:ext cx="9144000" cy="369332"/>
          </a:xfrm>
          <a:prstGeom prst="rect">
            <a:avLst/>
          </a:prstGeom>
          <a:noFill/>
        </p:spPr>
        <p:txBody>
          <a:bodyPr wrap="square" rtlCol="0">
            <a:spAutoFit/>
          </a:bodyPr>
          <a:lstStyle/>
          <a:p>
            <a:pPr algn="ctr"/>
            <a:r>
              <a:rPr lang="ru-RU" dirty="0" smtClean="0"/>
              <a:t>КИНЕМАТОГРАФИЧЕСКАЯ ТРОПИНКА</a:t>
            </a:r>
            <a:endParaRPr lang="ru-RU" dirty="0"/>
          </a:p>
        </p:txBody>
      </p:sp>
      <p:pic>
        <p:nvPicPr>
          <p:cNvPr id="317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14"/>
          <a:stretch/>
        </p:blipFill>
        <p:spPr bwMode="auto">
          <a:xfrm>
            <a:off x="1907704" y="2993030"/>
            <a:ext cx="4896544" cy="35590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0305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340767"/>
            <a:ext cx="8641530" cy="2554545"/>
          </a:xfrm>
          <a:prstGeom prst="rect">
            <a:avLst/>
          </a:prstGeom>
        </p:spPr>
        <p:txBody>
          <a:bodyPr wrap="square">
            <a:spAutoFit/>
          </a:bodyPr>
          <a:lstStyle/>
          <a:p>
            <a:pPr indent="357188" algn="just"/>
            <a:r>
              <a:rPr lang="ru-RU" sz="2000" dirty="0"/>
              <a:t>Советский актёр театра и кино, режиссёр, театральный педагог, лауреат Сталинской премии, Народный артист СССР. Был актёром широкого диапазона и с успехом играл как острохарактерные, так и комедийные роли. Кроме того им были созданы мягкие, лиричные образы, неоднократно исполнял роль Ленина. Фильмография велика, вот лишь некоторые из фильмов: «Чайка», «Белеет парус одинокий», «Поколение победителей», «Падение Берлина»… Назовите его имя и место рождения.</a:t>
            </a:r>
          </a:p>
        </p:txBody>
      </p:sp>
      <p:sp>
        <p:nvSpPr>
          <p:cNvPr id="5" name="Прямоугольник 4"/>
          <p:cNvSpPr/>
          <p:nvPr/>
        </p:nvSpPr>
        <p:spPr>
          <a:xfrm>
            <a:off x="395536" y="764704"/>
            <a:ext cx="1345240" cy="430887"/>
          </a:xfrm>
          <a:prstGeom prst="rect">
            <a:avLst/>
          </a:prstGeom>
        </p:spPr>
        <p:txBody>
          <a:bodyPr wrap="none">
            <a:spAutoFit/>
          </a:bodyPr>
          <a:lstStyle/>
          <a:p>
            <a:r>
              <a:rPr lang="ru-RU" sz="2200" b="1" i="1" dirty="0" smtClean="0">
                <a:solidFill>
                  <a:srgbClr val="002060"/>
                </a:solidFill>
              </a:rPr>
              <a:t>Вопрос 6</a:t>
            </a:r>
            <a:endParaRPr lang="ru-RU" sz="2200" b="1" i="1" dirty="0"/>
          </a:p>
        </p:txBody>
      </p:sp>
      <p:pic>
        <p:nvPicPr>
          <p:cNvPr id="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24"/>
            <a:ext cx="9144000" cy="369332"/>
          </a:xfrm>
          <a:prstGeom prst="rect">
            <a:avLst/>
          </a:prstGeom>
          <a:noFill/>
        </p:spPr>
        <p:txBody>
          <a:bodyPr wrap="square" rtlCol="0">
            <a:spAutoFit/>
          </a:bodyPr>
          <a:lstStyle/>
          <a:p>
            <a:pPr algn="ctr"/>
            <a:r>
              <a:rPr lang="ru-RU" dirty="0" smtClean="0"/>
              <a:t>КИНЕМАТОГРАФИЧЕСКАЯ ТРОПИНКА</a:t>
            </a:r>
            <a:endParaRPr lang="ru-RU" dirty="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3632809"/>
            <a:ext cx="2125957" cy="3001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3216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116632"/>
            <a:ext cx="8786874" cy="769441"/>
          </a:xfrm>
          <a:prstGeom prst="rect">
            <a:avLst/>
          </a:prstGeom>
          <a:noFill/>
        </p:spPr>
        <p:txBody>
          <a:bodyPr wrap="square" rtlCol="0">
            <a:spAutoFit/>
          </a:bodyPr>
          <a:lstStyle/>
          <a:p>
            <a:pPr algn="ctr"/>
            <a:r>
              <a:rPr lang="ru-RU" sz="4400" i="1" dirty="0" smtClean="0">
                <a:solidFill>
                  <a:srgbClr val="002060"/>
                </a:solidFill>
              </a:rPr>
              <a:t>Кинематографическая  тропинка</a:t>
            </a:r>
            <a:endParaRPr lang="ru-RU" sz="4400" i="1" dirty="0">
              <a:solidFill>
                <a:srgbClr val="002060"/>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345" y="1327413"/>
            <a:ext cx="8715143" cy="5269939"/>
          </a:xfrm>
          <a:prstGeom prst="rect">
            <a:avLst/>
          </a:prstGeom>
        </p:spPr>
      </p:pic>
      <p:sp>
        <p:nvSpPr>
          <p:cNvPr id="5" name="Прямоугольник 4"/>
          <p:cNvSpPr/>
          <p:nvPr/>
        </p:nvSpPr>
        <p:spPr>
          <a:xfrm>
            <a:off x="107504" y="886073"/>
            <a:ext cx="8928992" cy="369332"/>
          </a:xfrm>
          <a:prstGeom prst="rect">
            <a:avLst/>
          </a:prstGeom>
        </p:spPr>
        <p:txBody>
          <a:bodyPr wrap="square">
            <a:spAutoFit/>
          </a:bodyPr>
          <a:lstStyle/>
          <a:p>
            <a:r>
              <a:rPr lang="ru-RU" b="1" dirty="0" smtClean="0"/>
              <a:t>Используя </a:t>
            </a:r>
            <a:r>
              <a:rPr lang="ru-RU" b="1" dirty="0"/>
              <a:t>пункт </a:t>
            </a:r>
            <a:r>
              <a:rPr lang="ru-RU" b="1" dirty="0" smtClean="0"/>
              <a:t>«Кино» </a:t>
            </a:r>
            <a:r>
              <a:rPr lang="ru-RU" b="1" dirty="0"/>
              <a:t>программы, отметьте ответы на космическом снимке.</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19382" y="2348880"/>
            <a:ext cx="3905236" cy="1323439"/>
          </a:xfrm>
          <a:prstGeom prst="rect">
            <a:avLst/>
          </a:prstGeom>
          <a:noFill/>
        </p:spPr>
        <p:txBody>
          <a:bodyPr wrap="none" lIns="91440" tIns="45720" rIns="91440" bIns="45720">
            <a:spAutoFit/>
          </a:bodyPr>
          <a:lstStyle/>
          <a:p>
            <a:pPr algn="ctr"/>
            <a:r>
              <a:rPr lang="ru-RU" sz="80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Ответы</a:t>
            </a:r>
            <a:endParaRPr lang="ru-RU" sz="80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4" name="TextBox 3"/>
          <p:cNvSpPr txBox="1"/>
          <p:nvPr/>
        </p:nvSpPr>
        <p:spPr>
          <a:xfrm>
            <a:off x="0" y="-24"/>
            <a:ext cx="9144000" cy="369332"/>
          </a:xfrm>
          <a:prstGeom prst="rect">
            <a:avLst/>
          </a:prstGeom>
          <a:noFill/>
        </p:spPr>
        <p:txBody>
          <a:bodyPr wrap="square" rtlCol="0">
            <a:spAutoFit/>
          </a:bodyPr>
          <a:lstStyle/>
          <a:p>
            <a:pPr algn="ctr"/>
            <a:r>
              <a:rPr lang="ru-RU" dirty="0" smtClean="0"/>
              <a:t>КИНЕМАТОГРАФИЧЕСКАЯ ТРОПИНКА</a:t>
            </a:r>
            <a:endParaRPr lang="ru-RU" dirty="0"/>
          </a:p>
        </p:txBody>
      </p:sp>
    </p:spTree>
    <p:extLst>
      <p:ext uri="{BB962C8B-B14F-4D97-AF65-F5344CB8AC3E}">
        <p14:creationId xmlns:p14="http://schemas.microsoft.com/office/powerpoint/2010/main" val="1322607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015" y="476672"/>
            <a:ext cx="8494457" cy="5972086"/>
          </a:xfrm>
          <a:prstGeom prst="rect">
            <a:avLst/>
          </a:prstGeom>
        </p:spPr>
      </p:pic>
      <p:sp>
        <p:nvSpPr>
          <p:cNvPr id="10" name="TextBox 9"/>
          <p:cNvSpPr txBox="1"/>
          <p:nvPr/>
        </p:nvSpPr>
        <p:spPr>
          <a:xfrm>
            <a:off x="1071538" y="357166"/>
            <a:ext cx="7929618" cy="923330"/>
          </a:xfrm>
          <a:prstGeom prst="rect">
            <a:avLst/>
          </a:prstGeom>
          <a:noFill/>
        </p:spPr>
        <p:txBody>
          <a:bodyPr wrap="square" rtlCol="0">
            <a:spAutoFit/>
          </a:bodyPr>
          <a:lstStyle/>
          <a:p>
            <a:pPr algn="r"/>
            <a:r>
              <a:rPr lang="ru-RU" sz="5400" i="1" dirty="0" smtClean="0">
                <a:solidFill>
                  <a:srgbClr val="002060"/>
                </a:solidFill>
              </a:rPr>
              <a:t>Людмила Касаткина</a:t>
            </a:r>
            <a:endParaRPr lang="ru-RU" sz="5400" i="1" dirty="0">
              <a:solidFill>
                <a:srgbClr val="002060"/>
              </a:solidFill>
            </a:endParaRPr>
          </a:p>
        </p:txBody>
      </p:sp>
      <p:sp>
        <p:nvSpPr>
          <p:cNvPr id="11" name="TextBox 10"/>
          <p:cNvSpPr txBox="1"/>
          <p:nvPr/>
        </p:nvSpPr>
        <p:spPr>
          <a:xfrm>
            <a:off x="0" y="-24"/>
            <a:ext cx="9144000" cy="369332"/>
          </a:xfrm>
          <a:prstGeom prst="rect">
            <a:avLst/>
          </a:prstGeom>
          <a:noFill/>
        </p:spPr>
        <p:txBody>
          <a:bodyPr wrap="square" rtlCol="0">
            <a:spAutoFit/>
          </a:bodyPr>
          <a:lstStyle/>
          <a:p>
            <a:pPr algn="ctr"/>
            <a:r>
              <a:rPr lang="ru-RU" dirty="0" smtClean="0"/>
              <a:t>КИНЕМАТОГРАФИЧЕСКАЯ ТРОПИНКА</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764704"/>
            <a:ext cx="8352928" cy="5930579"/>
          </a:xfrm>
          <a:prstGeom prst="rect">
            <a:avLst/>
          </a:prstGeom>
        </p:spPr>
      </p:pic>
      <p:sp>
        <p:nvSpPr>
          <p:cNvPr id="9" name="TextBox 8"/>
          <p:cNvSpPr txBox="1"/>
          <p:nvPr/>
        </p:nvSpPr>
        <p:spPr>
          <a:xfrm>
            <a:off x="1071538" y="357166"/>
            <a:ext cx="7929618" cy="923330"/>
          </a:xfrm>
          <a:prstGeom prst="rect">
            <a:avLst/>
          </a:prstGeom>
          <a:noFill/>
        </p:spPr>
        <p:txBody>
          <a:bodyPr wrap="square" rtlCol="0">
            <a:spAutoFit/>
          </a:bodyPr>
          <a:lstStyle/>
          <a:p>
            <a:pPr algn="r"/>
            <a:r>
              <a:rPr lang="ru-RU" sz="5400" i="1" dirty="0" smtClean="0">
                <a:solidFill>
                  <a:srgbClr val="002060"/>
                </a:solidFill>
              </a:rPr>
              <a:t>Марина Ладынина</a:t>
            </a:r>
            <a:endParaRPr lang="ru-RU" sz="5400" i="1" dirty="0">
              <a:solidFill>
                <a:srgbClr val="002060"/>
              </a:solidFill>
            </a:endParaRPr>
          </a:p>
        </p:txBody>
      </p:sp>
      <p:sp>
        <p:nvSpPr>
          <p:cNvPr id="10" name="TextBox 9"/>
          <p:cNvSpPr txBox="1"/>
          <p:nvPr/>
        </p:nvSpPr>
        <p:spPr>
          <a:xfrm>
            <a:off x="0" y="-24"/>
            <a:ext cx="9144000" cy="369332"/>
          </a:xfrm>
          <a:prstGeom prst="rect">
            <a:avLst/>
          </a:prstGeom>
          <a:noFill/>
        </p:spPr>
        <p:txBody>
          <a:bodyPr wrap="square" rtlCol="0">
            <a:spAutoFit/>
          </a:bodyPr>
          <a:lstStyle/>
          <a:p>
            <a:pPr algn="ctr"/>
            <a:r>
              <a:rPr lang="ru-RU" dirty="0" smtClean="0"/>
              <a:t>КИНЕМАТОГРАФИЧЕСКАЯ ТРОПИНКА</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86" y="818831"/>
            <a:ext cx="8072462" cy="5791991"/>
          </a:xfrm>
          <a:prstGeom prst="rect">
            <a:avLst/>
          </a:prstGeom>
        </p:spPr>
      </p:pic>
      <p:sp>
        <p:nvSpPr>
          <p:cNvPr id="11" name="TextBox 10"/>
          <p:cNvSpPr txBox="1"/>
          <p:nvPr/>
        </p:nvSpPr>
        <p:spPr>
          <a:xfrm>
            <a:off x="1071538" y="357166"/>
            <a:ext cx="7143800" cy="923330"/>
          </a:xfrm>
          <a:prstGeom prst="rect">
            <a:avLst/>
          </a:prstGeom>
          <a:noFill/>
        </p:spPr>
        <p:txBody>
          <a:bodyPr wrap="square" rtlCol="0">
            <a:spAutoFit/>
          </a:bodyPr>
          <a:lstStyle/>
          <a:p>
            <a:pPr algn="r"/>
            <a:r>
              <a:rPr lang="ru-RU" sz="5400" i="1" dirty="0" smtClean="0">
                <a:solidFill>
                  <a:srgbClr val="002060"/>
                </a:solidFill>
              </a:rPr>
              <a:t>Юрий Никулин</a:t>
            </a:r>
            <a:endParaRPr lang="ru-RU" sz="5400" i="1" dirty="0">
              <a:solidFill>
                <a:srgbClr val="002060"/>
              </a:solidFill>
            </a:endParaRPr>
          </a:p>
        </p:txBody>
      </p:sp>
      <p:sp>
        <p:nvSpPr>
          <p:cNvPr id="12" name="TextBox 11"/>
          <p:cNvSpPr txBox="1"/>
          <p:nvPr/>
        </p:nvSpPr>
        <p:spPr>
          <a:xfrm>
            <a:off x="0" y="-24"/>
            <a:ext cx="9144000" cy="369332"/>
          </a:xfrm>
          <a:prstGeom prst="rect">
            <a:avLst/>
          </a:prstGeom>
          <a:noFill/>
        </p:spPr>
        <p:txBody>
          <a:bodyPr wrap="square" rtlCol="0">
            <a:spAutoFit/>
          </a:bodyPr>
          <a:lstStyle/>
          <a:p>
            <a:pPr algn="ctr"/>
            <a:r>
              <a:rPr lang="ru-RU" dirty="0" smtClean="0"/>
              <a:t>КИНЕМАТОГРАФИЧЕСКАЯ ТРОПИНКА</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180" y="809643"/>
            <a:ext cx="8327639" cy="5787709"/>
          </a:xfrm>
          <a:prstGeom prst="rect">
            <a:avLst/>
          </a:prstGeom>
        </p:spPr>
      </p:pic>
      <p:sp>
        <p:nvSpPr>
          <p:cNvPr id="14" name="TextBox 13"/>
          <p:cNvSpPr txBox="1"/>
          <p:nvPr/>
        </p:nvSpPr>
        <p:spPr>
          <a:xfrm>
            <a:off x="1285852" y="357166"/>
            <a:ext cx="7643866" cy="923330"/>
          </a:xfrm>
          <a:prstGeom prst="rect">
            <a:avLst/>
          </a:prstGeom>
          <a:noFill/>
        </p:spPr>
        <p:txBody>
          <a:bodyPr wrap="square" rtlCol="0">
            <a:spAutoFit/>
          </a:bodyPr>
          <a:lstStyle/>
          <a:p>
            <a:pPr algn="r"/>
            <a:r>
              <a:rPr lang="ru-RU" sz="5400" i="1" dirty="0" smtClean="0">
                <a:solidFill>
                  <a:srgbClr val="002060"/>
                </a:solidFill>
              </a:rPr>
              <a:t>Анатолий Папанов</a:t>
            </a:r>
            <a:endParaRPr lang="ru-RU" sz="5400" i="1" dirty="0">
              <a:solidFill>
                <a:srgbClr val="002060"/>
              </a:solidFill>
            </a:endParaRPr>
          </a:p>
        </p:txBody>
      </p:sp>
      <p:sp>
        <p:nvSpPr>
          <p:cNvPr id="15" name="TextBox 14"/>
          <p:cNvSpPr txBox="1"/>
          <p:nvPr/>
        </p:nvSpPr>
        <p:spPr>
          <a:xfrm>
            <a:off x="0" y="-24"/>
            <a:ext cx="9144000" cy="369332"/>
          </a:xfrm>
          <a:prstGeom prst="rect">
            <a:avLst/>
          </a:prstGeom>
          <a:noFill/>
        </p:spPr>
        <p:txBody>
          <a:bodyPr wrap="square" rtlCol="0">
            <a:spAutoFit/>
          </a:bodyPr>
          <a:lstStyle/>
          <a:p>
            <a:pPr algn="ctr"/>
            <a:r>
              <a:rPr lang="ru-RU" dirty="0" smtClean="0"/>
              <a:t>КИНЕМАТОГРАФИЧЕСКАЯ ТРОПИНКА</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1538" y="357166"/>
            <a:ext cx="7143800" cy="923330"/>
          </a:xfrm>
          <a:prstGeom prst="rect">
            <a:avLst/>
          </a:prstGeom>
          <a:noFill/>
        </p:spPr>
        <p:txBody>
          <a:bodyPr wrap="square" rtlCol="0">
            <a:spAutoFit/>
          </a:bodyPr>
          <a:lstStyle/>
          <a:p>
            <a:pPr algn="ctr"/>
            <a:r>
              <a:rPr lang="ru-RU" sz="5400" i="1" dirty="0" smtClean="0">
                <a:solidFill>
                  <a:srgbClr val="002060"/>
                </a:solidFill>
              </a:rPr>
              <a:t>Николай Плотников </a:t>
            </a:r>
            <a:endParaRPr lang="ru-RU" sz="5400" i="1" dirty="0">
              <a:solidFill>
                <a:srgbClr val="002060"/>
              </a:solidFill>
            </a:endParaRPr>
          </a:p>
        </p:txBody>
      </p:sp>
      <p:sp>
        <p:nvSpPr>
          <p:cNvPr id="13" name="TextBox 12"/>
          <p:cNvSpPr txBox="1"/>
          <p:nvPr/>
        </p:nvSpPr>
        <p:spPr>
          <a:xfrm>
            <a:off x="0" y="-24"/>
            <a:ext cx="9144000" cy="369332"/>
          </a:xfrm>
          <a:prstGeom prst="rect">
            <a:avLst/>
          </a:prstGeom>
          <a:noFill/>
        </p:spPr>
        <p:txBody>
          <a:bodyPr wrap="square" rtlCol="0">
            <a:spAutoFit/>
          </a:bodyPr>
          <a:lstStyle/>
          <a:p>
            <a:pPr algn="ctr"/>
            <a:r>
              <a:rPr lang="ru-RU" dirty="0" smtClean="0"/>
              <a:t>КИНЕМАТОГРАФИЧЕСКАЯ ТРОПИНКА</a:t>
            </a:r>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726" y="1469581"/>
            <a:ext cx="8425424" cy="51277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06" y="1204436"/>
            <a:ext cx="8246150" cy="5435186"/>
          </a:xfrm>
          <a:prstGeom prst="rect">
            <a:avLst/>
          </a:prstGeom>
        </p:spPr>
      </p:pic>
      <p:sp>
        <p:nvSpPr>
          <p:cNvPr id="7" name="TextBox 6"/>
          <p:cNvSpPr txBox="1"/>
          <p:nvPr/>
        </p:nvSpPr>
        <p:spPr>
          <a:xfrm>
            <a:off x="214282" y="357166"/>
            <a:ext cx="8643998" cy="923330"/>
          </a:xfrm>
          <a:prstGeom prst="rect">
            <a:avLst/>
          </a:prstGeom>
          <a:noFill/>
        </p:spPr>
        <p:txBody>
          <a:bodyPr wrap="square" rtlCol="0">
            <a:spAutoFit/>
          </a:bodyPr>
          <a:lstStyle/>
          <a:p>
            <a:pPr algn="ctr"/>
            <a:r>
              <a:rPr lang="ru-RU" sz="5400" i="1" dirty="0" smtClean="0">
                <a:solidFill>
                  <a:srgbClr val="002060"/>
                </a:solidFill>
              </a:rPr>
              <a:t>Надежда Румянцева</a:t>
            </a:r>
            <a:endParaRPr lang="ru-RU" sz="5400" i="1" dirty="0">
              <a:solidFill>
                <a:srgbClr val="002060"/>
              </a:solidFill>
            </a:endParaRPr>
          </a:p>
        </p:txBody>
      </p:sp>
      <p:sp>
        <p:nvSpPr>
          <p:cNvPr id="8" name="TextBox 7"/>
          <p:cNvSpPr txBox="1"/>
          <p:nvPr/>
        </p:nvSpPr>
        <p:spPr>
          <a:xfrm>
            <a:off x="0" y="-24"/>
            <a:ext cx="9144000" cy="369332"/>
          </a:xfrm>
          <a:prstGeom prst="rect">
            <a:avLst/>
          </a:prstGeom>
          <a:noFill/>
        </p:spPr>
        <p:txBody>
          <a:bodyPr wrap="square" rtlCol="0">
            <a:spAutoFit/>
          </a:bodyPr>
          <a:lstStyle/>
          <a:p>
            <a:pPr algn="ctr"/>
            <a:r>
              <a:rPr lang="ru-RU" dirty="0" smtClean="0"/>
              <a:t>КИНЕМАТОГРАФИЧЕСКАЯ ТРОПИНКА</a:t>
            </a:r>
            <a:endParaRPr lang="ru-RU" dirty="0"/>
          </a:p>
        </p:txBody>
      </p:sp>
      <p:sp>
        <p:nvSpPr>
          <p:cNvPr id="13" name="Скругленный прямоугольник 12">
            <a:hlinkClick r:id="rId3" action="ppaction://hlinksldjump"/>
          </p:cNvPr>
          <p:cNvSpPr/>
          <p:nvPr/>
        </p:nvSpPr>
        <p:spPr>
          <a:xfrm>
            <a:off x="6948264" y="6381328"/>
            <a:ext cx="1728192" cy="2880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dirty="0" smtClean="0"/>
              <a:t>к содержанию</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82" y="2571744"/>
            <a:ext cx="8786874" cy="1754326"/>
          </a:xfrm>
          <a:prstGeom prst="rect">
            <a:avLst/>
          </a:prstGeom>
          <a:noFill/>
        </p:spPr>
        <p:txBody>
          <a:bodyPr wrap="square" rtlCol="0">
            <a:spAutoFit/>
          </a:bodyPr>
          <a:lstStyle/>
          <a:p>
            <a:pPr algn="ctr"/>
            <a:r>
              <a:rPr lang="ru-RU" sz="5400" i="1" dirty="0" smtClean="0">
                <a:solidFill>
                  <a:srgbClr val="002060"/>
                </a:solidFill>
              </a:rPr>
              <a:t>Авиационно-космическая тропинка</a:t>
            </a:r>
            <a:endParaRPr lang="ru-RU" sz="5400" i="1" dirty="0">
              <a:solidFill>
                <a:srgbClr val="002060"/>
              </a:solidFill>
            </a:endParaRPr>
          </a:p>
        </p:txBody>
      </p:sp>
      <p:pic>
        <p:nvPicPr>
          <p:cNvPr id="1024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48248">
            <a:off x="5135697" y="4442109"/>
            <a:ext cx="3775617" cy="192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10" y="548680"/>
            <a:ext cx="2592288" cy="2314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
            <a:ext cx="9144000" cy="369332"/>
          </a:xfrm>
          <a:prstGeom prst="rect">
            <a:avLst/>
          </a:prstGeom>
          <a:noFill/>
        </p:spPr>
        <p:txBody>
          <a:bodyPr wrap="square" rtlCol="0">
            <a:spAutoFit/>
          </a:bodyPr>
          <a:lstStyle/>
          <a:p>
            <a:pPr algn="ctr"/>
            <a:r>
              <a:rPr lang="ru-RU" dirty="0" smtClean="0"/>
              <a:t>АВИАЦИОННО-КОСМИЧЕСКАЯ ТРОПИНКА</a:t>
            </a:r>
            <a:endParaRPr lang="ru-RU" dirty="0"/>
          </a:p>
        </p:txBody>
      </p:sp>
      <p:sp>
        <p:nvSpPr>
          <p:cNvPr id="3" name="Прямоугольник 2"/>
          <p:cNvSpPr/>
          <p:nvPr/>
        </p:nvSpPr>
        <p:spPr>
          <a:xfrm>
            <a:off x="251520" y="1340767"/>
            <a:ext cx="8581181" cy="2246769"/>
          </a:xfrm>
          <a:prstGeom prst="rect">
            <a:avLst/>
          </a:prstGeom>
        </p:spPr>
        <p:txBody>
          <a:bodyPr wrap="square">
            <a:spAutoFit/>
          </a:bodyPr>
          <a:lstStyle/>
          <a:p>
            <a:pPr indent="534988" algn="just"/>
            <a:r>
              <a:rPr lang="ru-RU" sz="2000" dirty="0"/>
              <a:t>Назовите нашего земляка, советского авиаконструктора, генерал-майора инженерно-технической службы, дважды Героя Социалистического Труда. Под его руководством созданы самолеты-истребители Ла-3, Ла-5, Ла-7 и ряд их модификаций, имевшие высокие боевые качества и сыгравшие большую роль в годы Великой Отечественной войны. Его именем названы улицы в Москве и Смоленске. Назовите место его рождения.</a:t>
            </a:r>
          </a:p>
        </p:txBody>
      </p:sp>
      <p:sp>
        <p:nvSpPr>
          <p:cNvPr id="4" name="Прямоугольник 3"/>
          <p:cNvSpPr/>
          <p:nvPr/>
        </p:nvSpPr>
        <p:spPr>
          <a:xfrm>
            <a:off x="395536" y="764704"/>
            <a:ext cx="1407758" cy="430887"/>
          </a:xfrm>
          <a:prstGeom prst="rect">
            <a:avLst/>
          </a:prstGeom>
        </p:spPr>
        <p:txBody>
          <a:bodyPr wrap="none">
            <a:spAutoFit/>
          </a:bodyPr>
          <a:lstStyle/>
          <a:p>
            <a:r>
              <a:rPr lang="ru-RU" sz="2200" b="1" i="1" dirty="0" smtClean="0">
                <a:solidFill>
                  <a:srgbClr val="002060"/>
                </a:solidFill>
              </a:rPr>
              <a:t>Вопрос 1</a:t>
            </a:r>
            <a:r>
              <a:rPr lang="ru-RU" sz="2200" b="1" i="1" dirty="0" smtClean="0"/>
              <a:t> </a:t>
            </a:r>
            <a:endParaRPr lang="ru-RU" sz="2200" b="1" i="1" dirty="0"/>
          </a:p>
        </p:txBody>
      </p:sp>
      <p:pic>
        <p:nvPicPr>
          <p:cNvPr id="5"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562680"/>
            <a:ext cx="571500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
            <a:ext cx="9144000" cy="369332"/>
          </a:xfrm>
          <a:prstGeom prst="rect">
            <a:avLst/>
          </a:prstGeom>
          <a:noFill/>
        </p:spPr>
        <p:txBody>
          <a:bodyPr wrap="square" rtlCol="0">
            <a:spAutoFit/>
          </a:bodyPr>
          <a:lstStyle/>
          <a:p>
            <a:pPr algn="ctr"/>
            <a:r>
              <a:rPr lang="ru-RU" dirty="0" smtClean="0"/>
              <a:t>АВИАЦИОННО-КОСМИЧЕСКАЯ ТРОПИНКА</a:t>
            </a:r>
            <a:endParaRPr lang="ru-RU" dirty="0"/>
          </a:p>
        </p:txBody>
      </p:sp>
      <p:sp>
        <p:nvSpPr>
          <p:cNvPr id="3" name="Прямоугольник 2"/>
          <p:cNvSpPr/>
          <p:nvPr/>
        </p:nvSpPr>
        <p:spPr>
          <a:xfrm>
            <a:off x="251520" y="1340767"/>
            <a:ext cx="8641530" cy="1938992"/>
          </a:xfrm>
          <a:prstGeom prst="rect">
            <a:avLst/>
          </a:prstGeom>
        </p:spPr>
        <p:txBody>
          <a:bodyPr wrap="square">
            <a:spAutoFit/>
          </a:bodyPr>
          <a:lstStyle/>
          <a:p>
            <a:pPr indent="534988" algn="just"/>
            <a:r>
              <a:rPr lang="ru-RU" sz="2000" dirty="0"/>
              <a:t>О ком из наших земляков идет речь «советский военный и государственный деятель, главный маршал авиации СССР, дважды герой Советского Союза; в годы Великой Отечественной войны — один из лучших советских асов-истребителей. Самый результативный ас из числа воевавших на истребителях «Як»? Назовите его имя и место рождения.</a:t>
            </a:r>
          </a:p>
        </p:txBody>
      </p:sp>
      <p:sp>
        <p:nvSpPr>
          <p:cNvPr id="4" name="Прямоугольник 3"/>
          <p:cNvSpPr/>
          <p:nvPr/>
        </p:nvSpPr>
        <p:spPr>
          <a:xfrm>
            <a:off x="395536" y="764704"/>
            <a:ext cx="1407758" cy="430887"/>
          </a:xfrm>
          <a:prstGeom prst="rect">
            <a:avLst/>
          </a:prstGeom>
        </p:spPr>
        <p:txBody>
          <a:bodyPr wrap="none">
            <a:spAutoFit/>
          </a:bodyPr>
          <a:lstStyle/>
          <a:p>
            <a:r>
              <a:rPr lang="ru-RU" sz="2200" b="1" i="1" dirty="0" smtClean="0">
                <a:solidFill>
                  <a:srgbClr val="002060"/>
                </a:solidFill>
              </a:rPr>
              <a:t>Вопрос 2</a:t>
            </a:r>
            <a:r>
              <a:rPr lang="ru-RU" sz="2200" b="1" i="1" dirty="0" smtClean="0"/>
              <a:t> </a:t>
            </a:r>
            <a:endParaRPr lang="ru-RU" sz="2200" b="1" i="1" dirty="0"/>
          </a:p>
        </p:txBody>
      </p:sp>
      <p:pic>
        <p:nvPicPr>
          <p:cNvPr id="5"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768"/>
          <a:stretch/>
        </p:blipFill>
        <p:spPr bwMode="auto">
          <a:xfrm>
            <a:off x="2267743" y="3145414"/>
            <a:ext cx="4584085" cy="32863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6547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
            <a:ext cx="9144000" cy="369332"/>
          </a:xfrm>
          <a:prstGeom prst="rect">
            <a:avLst/>
          </a:prstGeom>
          <a:noFill/>
        </p:spPr>
        <p:txBody>
          <a:bodyPr wrap="square" rtlCol="0">
            <a:spAutoFit/>
          </a:bodyPr>
          <a:lstStyle/>
          <a:p>
            <a:pPr algn="ctr"/>
            <a:r>
              <a:rPr lang="ru-RU" dirty="0" smtClean="0"/>
              <a:t>АВИАЦИОННО-КОСМИЧЕСКАЯ ТРОПИНКА</a:t>
            </a:r>
            <a:endParaRPr lang="ru-RU" dirty="0"/>
          </a:p>
        </p:txBody>
      </p:sp>
      <p:sp>
        <p:nvSpPr>
          <p:cNvPr id="3" name="Прямоугольник 2"/>
          <p:cNvSpPr/>
          <p:nvPr/>
        </p:nvSpPr>
        <p:spPr>
          <a:xfrm>
            <a:off x="251520" y="1340767"/>
            <a:ext cx="8641530" cy="2554545"/>
          </a:xfrm>
          <a:prstGeom prst="rect">
            <a:avLst/>
          </a:prstGeom>
        </p:spPr>
        <p:txBody>
          <a:bodyPr wrap="square">
            <a:spAutoFit/>
          </a:bodyPr>
          <a:lstStyle/>
          <a:p>
            <a:pPr indent="534988" algn="just"/>
            <a:r>
              <a:rPr lang="ru-RU" sz="2000" dirty="0"/>
              <a:t>Один из наших земляков - советский физик и инженер, специалист в области прикладной газодинамики, разработчик ядерных зарядов и ядерных боеприпасов, главный конструктор по второму тематическому направлению РФЯЦ-ВНИИТФ, кандидат технических наук. За большие заслуги в развитии оборонной промышленности, Указом Президиума Верховного Совета СССР от 1961 года («закрытым») ему присвоено звание Героя Социалистического Труда с вручением ордена Ленина и золотой медали «Серп и Молот». Назовите его имя и место рождения.</a:t>
            </a:r>
          </a:p>
        </p:txBody>
      </p:sp>
      <p:sp>
        <p:nvSpPr>
          <p:cNvPr id="4" name="Прямоугольник 3"/>
          <p:cNvSpPr/>
          <p:nvPr/>
        </p:nvSpPr>
        <p:spPr>
          <a:xfrm>
            <a:off x="395536" y="764704"/>
            <a:ext cx="1345240" cy="430887"/>
          </a:xfrm>
          <a:prstGeom prst="rect">
            <a:avLst/>
          </a:prstGeom>
        </p:spPr>
        <p:txBody>
          <a:bodyPr wrap="none">
            <a:spAutoFit/>
          </a:bodyPr>
          <a:lstStyle/>
          <a:p>
            <a:r>
              <a:rPr lang="ru-RU" sz="2200" b="1" i="1" dirty="0" smtClean="0">
                <a:solidFill>
                  <a:srgbClr val="002060"/>
                </a:solidFill>
              </a:rPr>
              <a:t>Вопрос 3</a:t>
            </a:r>
            <a:endParaRPr lang="ru-RU" sz="2200" b="1" i="1" dirty="0"/>
          </a:p>
        </p:txBody>
      </p:sp>
      <p:pic>
        <p:nvPicPr>
          <p:cNvPr id="5"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5" t="18040" b="20628"/>
          <a:stretch/>
        </p:blipFill>
        <p:spPr bwMode="auto">
          <a:xfrm>
            <a:off x="1475656" y="4149080"/>
            <a:ext cx="5622911" cy="2304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5202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
            <a:ext cx="9144000" cy="369332"/>
          </a:xfrm>
          <a:prstGeom prst="rect">
            <a:avLst/>
          </a:prstGeom>
          <a:noFill/>
        </p:spPr>
        <p:txBody>
          <a:bodyPr wrap="square" rtlCol="0">
            <a:spAutoFit/>
          </a:bodyPr>
          <a:lstStyle/>
          <a:p>
            <a:pPr algn="ctr"/>
            <a:r>
              <a:rPr lang="ru-RU" dirty="0" smtClean="0"/>
              <a:t>АВИАЦИОННО-КОСМИЧЕСКАЯ ТРОПИНКА</a:t>
            </a:r>
            <a:endParaRPr lang="ru-RU" dirty="0"/>
          </a:p>
        </p:txBody>
      </p:sp>
      <p:sp>
        <p:nvSpPr>
          <p:cNvPr id="3" name="Прямоугольник 2"/>
          <p:cNvSpPr/>
          <p:nvPr/>
        </p:nvSpPr>
        <p:spPr>
          <a:xfrm>
            <a:off x="251520" y="1340767"/>
            <a:ext cx="8641530" cy="3170099"/>
          </a:xfrm>
          <a:prstGeom prst="rect">
            <a:avLst/>
          </a:prstGeom>
        </p:spPr>
        <p:txBody>
          <a:bodyPr wrap="square">
            <a:spAutoFit/>
          </a:bodyPr>
          <a:lstStyle/>
          <a:p>
            <a:pPr indent="534988" algn="just"/>
            <a:r>
              <a:rPr lang="ru-RU" sz="2000" dirty="0"/>
              <a:t>Один из наших земляков стал одним из пионеров вертолетостроения. Советский ученый, специалист в области аэродинамики, основоположник советского вертолетостроения, генерал-лейтенант инженерно-технической службы. В 1930 г. по его схеме создан первый экспериментальный вертолет ЦАГИ – 1-ЭА, в 1941 г. сконструировал двухместный вертолет "Омега", впервые показанный на воздушном параде в Тушино (1946 г.). Несмотря на то, что его имя не носит ни один вертолет, выработанные им теоретические основы и практические решения, подготовленные им специалисты явились основой, на которой возникло отечественное вертолетостроение.</a:t>
            </a:r>
          </a:p>
        </p:txBody>
      </p:sp>
      <p:sp>
        <p:nvSpPr>
          <p:cNvPr id="4" name="Прямоугольник 3"/>
          <p:cNvSpPr/>
          <p:nvPr/>
        </p:nvSpPr>
        <p:spPr>
          <a:xfrm>
            <a:off x="395536" y="764704"/>
            <a:ext cx="1407758" cy="430887"/>
          </a:xfrm>
          <a:prstGeom prst="rect">
            <a:avLst/>
          </a:prstGeom>
        </p:spPr>
        <p:txBody>
          <a:bodyPr wrap="none">
            <a:spAutoFit/>
          </a:bodyPr>
          <a:lstStyle/>
          <a:p>
            <a:r>
              <a:rPr lang="ru-RU" sz="2200" b="1" i="1" dirty="0" smtClean="0">
                <a:solidFill>
                  <a:srgbClr val="002060"/>
                </a:solidFill>
              </a:rPr>
              <a:t>Вопрос 4</a:t>
            </a:r>
            <a:r>
              <a:rPr lang="ru-RU" sz="2200" b="1" i="1" dirty="0" smtClean="0"/>
              <a:t> </a:t>
            </a:r>
            <a:endParaRPr lang="ru-RU" sz="2200" b="1" i="1" dirty="0"/>
          </a:p>
        </p:txBody>
      </p:sp>
      <p:pic>
        <p:nvPicPr>
          <p:cNvPr id="5"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4484225"/>
            <a:ext cx="4968552" cy="225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62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
            <a:ext cx="9144000" cy="369332"/>
          </a:xfrm>
          <a:prstGeom prst="rect">
            <a:avLst/>
          </a:prstGeom>
          <a:noFill/>
        </p:spPr>
        <p:txBody>
          <a:bodyPr wrap="square" rtlCol="0">
            <a:spAutoFit/>
          </a:bodyPr>
          <a:lstStyle/>
          <a:p>
            <a:pPr algn="ctr"/>
            <a:r>
              <a:rPr lang="ru-RU" dirty="0" smtClean="0"/>
              <a:t>АВИАЦИОННО-КОСМИЧЕСКАЯ ТРОПИНКА</a:t>
            </a:r>
            <a:endParaRPr lang="ru-RU" dirty="0"/>
          </a:p>
        </p:txBody>
      </p:sp>
      <p:sp>
        <p:nvSpPr>
          <p:cNvPr id="3" name="Прямоугольник 2"/>
          <p:cNvSpPr/>
          <p:nvPr/>
        </p:nvSpPr>
        <p:spPr>
          <a:xfrm>
            <a:off x="251520" y="1340767"/>
            <a:ext cx="8641530" cy="2554545"/>
          </a:xfrm>
          <a:prstGeom prst="rect">
            <a:avLst/>
          </a:prstGeom>
        </p:spPr>
        <p:txBody>
          <a:bodyPr wrap="square">
            <a:spAutoFit/>
          </a:bodyPr>
          <a:lstStyle/>
          <a:p>
            <a:pPr indent="357188" algn="just"/>
            <a:r>
              <a:rPr lang="ru-RU" sz="2000" dirty="0"/>
              <a:t>Российский и советский учёный в области автоматического управления, академик АН СССР, Герой Социалистического Труда. </a:t>
            </a:r>
            <a:r>
              <a:rPr lang="ru-RU" sz="2000" dirty="0" smtClean="0"/>
              <a:t>Результаты</a:t>
            </a:r>
            <a:r>
              <a:rPr lang="ru-RU" sz="2000" dirty="0"/>
              <a:t>, полученные ученым в теории автоматического управления сложными объектами, нашли широкое применение в ракетно-космической технике. Один из основоположников отечественной космонавтики, работавший в тесном контакте с ведущими деятелями советского ракетостроения и космонавтики — С. П. Королёвым, В. П. Глушко и др. Назовите его имя и место рождения.</a:t>
            </a:r>
          </a:p>
        </p:txBody>
      </p:sp>
      <p:sp>
        <p:nvSpPr>
          <p:cNvPr id="4" name="Прямоугольник 3"/>
          <p:cNvSpPr/>
          <p:nvPr/>
        </p:nvSpPr>
        <p:spPr>
          <a:xfrm>
            <a:off x="395536" y="764704"/>
            <a:ext cx="1407758" cy="430887"/>
          </a:xfrm>
          <a:prstGeom prst="rect">
            <a:avLst/>
          </a:prstGeom>
        </p:spPr>
        <p:txBody>
          <a:bodyPr wrap="none">
            <a:spAutoFit/>
          </a:bodyPr>
          <a:lstStyle/>
          <a:p>
            <a:r>
              <a:rPr lang="ru-RU" sz="2200" b="1" i="1" dirty="0" smtClean="0">
                <a:solidFill>
                  <a:srgbClr val="002060"/>
                </a:solidFill>
              </a:rPr>
              <a:t>Вопрос 5</a:t>
            </a:r>
            <a:r>
              <a:rPr lang="ru-RU" sz="2200" b="1" i="1" dirty="0" smtClean="0"/>
              <a:t> </a:t>
            </a:r>
            <a:endParaRPr lang="ru-RU" sz="2200" b="1" i="1" dirty="0"/>
          </a:p>
        </p:txBody>
      </p:sp>
      <p:pic>
        <p:nvPicPr>
          <p:cNvPr id="5"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3895312"/>
            <a:ext cx="4204579" cy="27922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9631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
            <a:ext cx="9144000" cy="369332"/>
          </a:xfrm>
          <a:prstGeom prst="rect">
            <a:avLst/>
          </a:prstGeom>
          <a:noFill/>
        </p:spPr>
        <p:txBody>
          <a:bodyPr wrap="square" rtlCol="0">
            <a:spAutoFit/>
          </a:bodyPr>
          <a:lstStyle/>
          <a:p>
            <a:pPr algn="ctr"/>
            <a:r>
              <a:rPr lang="ru-RU" dirty="0" smtClean="0"/>
              <a:t>АВИАЦИОННО-КОСМИЧЕСКАЯ ТРОПИНКА</a:t>
            </a:r>
            <a:endParaRPr lang="ru-RU" dirty="0"/>
          </a:p>
        </p:txBody>
      </p:sp>
      <p:sp>
        <p:nvSpPr>
          <p:cNvPr id="3" name="Прямоугольник 2"/>
          <p:cNvSpPr/>
          <p:nvPr/>
        </p:nvSpPr>
        <p:spPr>
          <a:xfrm>
            <a:off x="251520" y="1340767"/>
            <a:ext cx="8641530" cy="2246769"/>
          </a:xfrm>
          <a:prstGeom prst="rect">
            <a:avLst/>
          </a:prstGeom>
        </p:spPr>
        <p:txBody>
          <a:bodyPr wrap="square">
            <a:spAutoFit/>
          </a:bodyPr>
          <a:lstStyle/>
          <a:p>
            <a:r>
              <a:rPr lang="ru-RU" sz="2000" dirty="0"/>
              <a:t>О ком идет речь в стихотворении Ольги </a:t>
            </a:r>
            <a:r>
              <a:rPr lang="ru-RU" sz="2000" dirty="0" err="1"/>
              <a:t>Бергольц</a:t>
            </a:r>
            <a:r>
              <a:rPr lang="ru-RU" sz="2000" dirty="0"/>
              <a:t>?</a:t>
            </a:r>
          </a:p>
          <a:p>
            <a:pPr indent="1527175"/>
            <a:r>
              <a:rPr lang="ru-RU" sz="2000" i="1" dirty="0"/>
              <a:t>И сегодня за чертой вселенской </a:t>
            </a:r>
          </a:p>
          <a:p>
            <a:pPr indent="1527175"/>
            <a:r>
              <a:rPr lang="ru-RU" sz="2000" i="1" dirty="0"/>
              <a:t>Побывал, вернувшись на ночлег,</a:t>
            </a:r>
          </a:p>
          <a:p>
            <a:pPr indent="1527175"/>
            <a:r>
              <a:rPr lang="ru-RU" sz="2000" i="1" dirty="0"/>
              <a:t>На родную Землю, наш смоленский,</a:t>
            </a:r>
          </a:p>
          <a:p>
            <a:pPr indent="1527175"/>
            <a:r>
              <a:rPr lang="ru-RU" sz="2000" i="1" dirty="0"/>
              <a:t>Наш родной, наш звездный человек.</a:t>
            </a:r>
          </a:p>
          <a:p>
            <a:r>
              <a:rPr lang="ru-RU" sz="2000" dirty="0"/>
              <a:t> </a:t>
            </a:r>
          </a:p>
          <a:p>
            <a:r>
              <a:rPr lang="ru-RU" sz="2000" dirty="0"/>
              <a:t>Назовите его имя и место рождения.</a:t>
            </a:r>
          </a:p>
        </p:txBody>
      </p:sp>
      <p:sp>
        <p:nvSpPr>
          <p:cNvPr id="4" name="Прямоугольник 3"/>
          <p:cNvSpPr/>
          <p:nvPr/>
        </p:nvSpPr>
        <p:spPr>
          <a:xfrm>
            <a:off x="395536" y="764704"/>
            <a:ext cx="1407758" cy="430887"/>
          </a:xfrm>
          <a:prstGeom prst="rect">
            <a:avLst/>
          </a:prstGeom>
        </p:spPr>
        <p:txBody>
          <a:bodyPr wrap="none">
            <a:spAutoFit/>
          </a:bodyPr>
          <a:lstStyle/>
          <a:p>
            <a:r>
              <a:rPr lang="ru-RU" sz="2200" b="1" i="1" dirty="0" smtClean="0">
                <a:solidFill>
                  <a:srgbClr val="002060"/>
                </a:solidFill>
              </a:rPr>
              <a:t>Вопрос 6</a:t>
            </a:r>
            <a:r>
              <a:rPr lang="ru-RU" sz="2200" b="1" i="1" dirty="0" smtClean="0"/>
              <a:t> </a:t>
            </a:r>
            <a:endParaRPr lang="ru-RU" sz="2200" b="1" i="1" dirty="0"/>
          </a:p>
        </p:txBody>
      </p:sp>
      <p:pic>
        <p:nvPicPr>
          <p:cNvPr id="5"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3645024"/>
            <a:ext cx="3902609" cy="2952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0257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16632"/>
            <a:ext cx="8786874" cy="707886"/>
          </a:xfrm>
          <a:prstGeom prst="rect">
            <a:avLst/>
          </a:prstGeom>
          <a:noFill/>
        </p:spPr>
        <p:txBody>
          <a:bodyPr wrap="square" rtlCol="0">
            <a:spAutoFit/>
          </a:bodyPr>
          <a:lstStyle/>
          <a:p>
            <a:pPr algn="ctr"/>
            <a:r>
              <a:rPr lang="ru-RU" sz="4000" i="1" dirty="0" smtClean="0">
                <a:solidFill>
                  <a:srgbClr val="002060"/>
                </a:solidFill>
              </a:rPr>
              <a:t>Авиационно-космическая тропинка</a:t>
            </a:r>
            <a:endParaRPr lang="ru-RU" sz="4000" i="1" dirty="0">
              <a:solidFill>
                <a:srgbClr val="002060"/>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532404"/>
            <a:ext cx="8517233" cy="5136956"/>
          </a:xfrm>
          <a:prstGeom prst="rect">
            <a:avLst/>
          </a:prstGeom>
        </p:spPr>
      </p:pic>
      <p:sp>
        <p:nvSpPr>
          <p:cNvPr id="4" name="Прямоугольник 3"/>
          <p:cNvSpPr/>
          <p:nvPr/>
        </p:nvSpPr>
        <p:spPr>
          <a:xfrm>
            <a:off x="107504" y="886073"/>
            <a:ext cx="8928992" cy="646331"/>
          </a:xfrm>
          <a:prstGeom prst="rect">
            <a:avLst/>
          </a:prstGeom>
        </p:spPr>
        <p:txBody>
          <a:bodyPr wrap="square">
            <a:spAutoFit/>
          </a:bodyPr>
          <a:lstStyle/>
          <a:p>
            <a:r>
              <a:rPr lang="ru-RU" b="1" dirty="0" smtClean="0"/>
              <a:t>Используя </a:t>
            </a:r>
            <a:r>
              <a:rPr lang="ru-RU" b="1" dirty="0"/>
              <a:t>пункт </a:t>
            </a:r>
            <a:r>
              <a:rPr lang="ru-RU" b="1" dirty="0" smtClean="0"/>
              <a:t>«Авиация-космонавтика» </a:t>
            </a:r>
            <a:r>
              <a:rPr lang="ru-RU" b="1" dirty="0"/>
              <a:t>программы, отметьте ответы на космическом снимке.</a:t>
            </a:r>
            <a:endParaRPr lang="ru-RU" dirty="0"/>
          </a:p>
        </p:txBody>
      </p:sp>
    </p:spTree>
    <p:extLst>
      <p:ext uri="{BB962C8B-B14F-4D97-AF65-F5344CB8AC3E}">
        <p14:creationId xmlns:p14="http://schemas.microsoft.com/office/powerpoint/2010/main" val="1425407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19382" y="2348880"/>
            <a:ext cx="3905236" cy="1323439"/>
          </a:xfrm>
          <a:prstGeom prst="rect">
            <a:avLst/>
          </a:prstGeom>
          <a:noFill/>
        </p:spPr>
        <p:txBody>
          <a:bodyPr wrap="none" lIns="91440" tIns="45720" rIns="91440" bIns="45720">
            <a:spAutoFit/>
          </a:bodyPr>
          <a:lstStyle/>
          <a:p>
            <a:pPr algn="ctr"/>
            <a:r>
              <a:rPr lang="ru-RU" sz="80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Ответы</a:t>
            </a:r>
            <a:endParaRPr lang="ru-RU" sz="80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5" name="TextBox 4"/>
          <p:cNvSpPr txBox="1"/>
          <p:nvPr/>
        </p:nvSpPr>
        <p:spPr>
          <a:xfrm>
            <a:off x="0" y="-24"/>
            <a:ext cx="9144000" cy="369332"/>
          </a:xfrm>
          <a:prstGeom prst="rect">
            <a:avLst/>
          </a:prstGeom>
          <a:noFill/>
        </p:spPr>
        <p:txBody>
          <a:bodyPr wrap="square" rtlCol="0">
            <a:spAutoFit/>
          </a:bodyPr>
          <a:lstStyle/>
          <a:p>
            <a:pPr algn="ctr"/>
            <a:r>
              <a:rPr lang="ru-RU" dirty="0" smtClean="0"/>
              <a:t>КИНЕМАТОГРАФИЧЕСКАЯ ТРОПИНКА</a:t>
            </a:r>
            <a:endParaRPr lang="ru-RU" dirty="0"/>
          </a:p>
        </p:txBody>
      </p:sp>
    </p:spTree>
    <p:extLst>
      <p:ext uri="{BB962C8B-B14F-4D97-AF65-F5344CB8AC3E}">
        <p14:creationId xmlns:p14="http://schemas.microsoft.com/office/powerpoint/2010/main" val="175142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
            <a:ext cx="9144000" cy="369332"/>
          </a:xfrm>
          <a:prstGeom prst="rect">
            <a:avLst/>
          </a:prstGeom>
          <a:noFill/>
        </p:spPr>
        <p:txBody>
          <a:bodyPr wrap="square" rtlCol="0">
            <a:spAutoFit/>
          </a:bodyPr>
          <a:lstStyle/>
          <a:p>
            <a:pPr algn="ctr"/>
            <a:r>
              <a:rPr lang="ru-RU" dirty="0" smtClean="0"/>
              <a:t>АВИАЦИОННО-КОСМИЧЕСКАЯ ТРОПИНКА</a:t>
            </a:r>
            <a:endParaRPr lang="ru-RU" dirty="0"/>
          </a:p>
        </p:txBody>
      </p:sp>
      <p:sp>
        <p:nvSpPr>
          <p:cNvPr id="3" name="TextBox 2"/>
          <p:cNvSpPr txBox="1"/>
          <p:nvPr/>
        </p:nvSpPr>
        <p:spPr>
          <a:xfrm>
            <a:off x="214282" y="357166"/>
            <a:ext cx="8929718" cy="646331"/>
          </a:xfrm>
          <a:prstGeom prst="rect">
            <a:avLst/>
          </a:prstGeom>
          <a:noFill/>
        </p:spPr>
        <p:txBody>
          <a:bodyPr wrap="square" rtlCol="0">
            <a:spAutoFit/>
          </a:bodyPr>
          <a:lstStyle/>
          <a:p>
            <a:pPr algn="ctr"/>
            <a:r>
              <a:rPr lang="ru-RU" sz="3600" i="1" dirty="0" smtClean="0">
                <a:solidFill>
                  <a:srgbClr val="002060"/>
                </a:solidFill>
              </a:rPr>
              <a:t>Семен Алексеевич Лавочкин</a:t>
            </a:r>
            <a:endParaRPr lang="ru-RU" sz="3600" i="1" dirty="0">
              <a:solidFill>
                <a:srgbClr val="00206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531" y="1003497"/>
            <a:ext cx="8409220" cy="5523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282" y="357166"/>
            <a:ext cx="8929718" cy="646331"/>
          </a:xfrm>
          <a:prstGeom prst="rect">
            <a:avLst/>
          </a:prstGeom>
          <a:noFill/>
        </p:spPr>
        <p:txBody>
          <a:bodyPr wrap="square" rtlCol="0">
            <a:spAutoFit/>
          </a:bodyPr>
          <a:lstStyle/>
          <a:p>
            <a:pPr algn="ctr"/>
            <a:r>
              <a:rPr lang="ru-RU" sz="3600" i="1" dirty="0" smtClean="0">
                <a:solidFill>
                  <a:srgbClr val="002060"/>
                </a:solidFill>
              </a:rPr>
              <a:t>Александр Иванович Колдунов</a:t>
            </a:r>
            <a:endParaRPr lang="ru-RU" sz="3600" i="1" dirty="0">
              <a:solidFill>
                <a:srgbClr val="002060"/>
              </a:solidFill>
            </a:endParaRPr>
          </a:p>
        </p:txBody>
      </p:sp>
      <p:pic>
        <p:nvPicPr>
          <p:cNvPr id="4" name="Рисунок 3" descr="колдунов1.jpg"/>
          <p:cNvPicPr>
            <a:picLocks noChangeAspect="1"/>
          </p:cNvPicPr>
          <p:nvPr/>
        </p:nvPicPr>
        <p:blipFill>
          <a:blip r:embed="rId2"/>
          <a:stretch>
            <a:fillRect/>
          </a:stretch>
        </p:blipFill>
        <p:spPr>
          <a:xfrm>
            <a:off x="357158" y="2143116"/>
            <a:ext cx="4651770" cy="3384163"/>
          </a:xfrm>
          <a:prstGeom prst="rect">
            <a:avLst/>
          </a:prstGeom>
        </p:spPr>
      </p:pic>
      <p:pic>
        <p:nvPicPr>
          <p:cNvPr id="6" name="Рисунок 5" descr="колдунов3.jpg"/>
          <p:cNvPicPr>
            <a:picLocks noChangeAspect="1"/>
          </p:cNvPicPr>
          <p:nvPr/>
        </p:nvPicPr>
        <p:blipFill>
          <a:blip r:embed="rId3"/>
          <a:srcRect l="2643" b="1545"/>
          <a:stretch>
            <a:fillRect/>
          </a:stretch>
        </p:blipFill>
        <p:spPr>
          <a:xfrm>
            <a:off x="5286380" y="1214422"/>
            <a:ext cx="3524247" cy="5357850"/>
          </a:xfrm>
          <a:prstGeom prst="rect">
            <a:avLst/>
          </a:prstGeom>
        </p:spPr>
      </p:pic>
      <p:sp>
        <p:nvSpPr>
          <p:cNvPr id="7" name="TextBox 6"/>
          <p:cNvSpPr txBox="1"/>
          <p:nvPr/>
        </p:nvSpPr>
        <p:spPr>
          <a:xfrm>
            <a:off x="0" y="-24"/>
            <a:ext cx="9144000" cy="369332"/>
          </a:xfrm>
          <a:prstGeom prst="rect">
            <a:avLst/>
          </a:prstGeom>
          <a:noFill/>
        </p:spPr>
        <p:txBody>
          <a:bodyPr wrap="square" rtlCol="0">
            <a:spAutoFit/>
          </a:bodyPr>
          <a:lstStyle/>
          <a:p>
            <a:pPr algn="ctr"/>
            <a:r>
              <a:rPr lang="ru-RU" dirty="0" smtClean="0"/>
              <a:t>АВИАЦИОННО-КОСМИЧЕСКАЯ ТРОПИНКА</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4348" y="6143644"/>
            <a:ext cx="8143932" cy="584775"/>
          </a:xfrm>
          <a:prstGeom prst="rect">
            <a:avLst/>
          </a:prstGeom>
          <a:noFill/>
        </p:spPr>
        <p:txBody>
          <a:bodyPr wrap="square" rtlCol="0">
            <a:spAutoFit/>
          </a:bodyPr>
          <a:lstStyle/>
          <a:p>
            <a:r>
              <a:rPr lang="ru-RU" sz="1600" dirty="0" smtClean="0">
                <a:latin typeface="Times New Roman" pitchFamily="18" charset="0"/>
                <a:cs typeface="Times New Roman" pitchFamily="18" charset="0"/>
              </a:rPr>
              <a:t>	Разработки первой корабельной ядерной боеголовки велись по тактико-техническому заданию ВМФ. Главный конструктор  - Александр Дмитриевич Захаренков.</a:t>
            </a:r>
            <a:endParaRPr lang="ru-RU" sz="1600" dirty="0">
              <a:latin typeface="Times New Roman" pitchFamily="18" charset="0"/>
              <a:cs typeface="Times New Roman" pitchFamily="18" charset="0"/>
            </a:endParaRPr>
          </a:p>
        </p:txBody>
      </p:sp>
      <p:sp>
        <p:nvSpPr>
          <p:cNvPr id="7" name="TextBox 6"/>
          <p:cNvSpPr txBox="1"/>
          <p:nvPr/>
        </p:nvSpPr>
        <p:spPr>
          <a:xfrm>
            <a:off x="214282" y="357166"/>
            <a:ext cx="8929718" cy="646331"/>
          </a:xfrm>
          <a:prstGeom prst="rect">
            <a:avLst/>
          </a:prstGeom>
          <a:noFill/>
        </p:spPr>
        <p:txBody>
          <a:bodyPr wrap="square" rtlCol="0">
            <a:spAutoFit/>
          </a:bodyPr>
          <a:lstStyle/>
          <a:p>
            <a:pPr algn="ctr"/>
            <a:r>
              <a:rPr lang="ru-RU" sz="3600" i="1" dirty="0" smtClean="0">
                <a:solidFill>
                  <a:srgbClr val="002060"/>
                </a:solidFill>
              </a:rPr>
              <a:t>Александр Дмитриевич Захаренков</a:t>
            </a:r>
            <a:endParaRPr lang="ru-RU" sz="3600" i="1" dirty="0">
              <a:solidFill>
                <a:srgbClr val="002060"/>
              </a:solidFill>
            </a:endParaRPr>
          </a:p>
        </p:txBody>
      </p:sp>
      <p:sp>
        <p:nvSpPr>
          <p:cNvPr id="8" name="TextBox 7"/>
          <p:cNvSpPr txBox="1"/>
          <p:nvPr/>
        </p:nvSpPr>
        <p:spPr>
          <a:xfrm>
            <a:off x="0" y="-24"/>
            <a:ext cx="9144000" cy="369332"/>
          </a:xfrm>
          <a:prstGeom prst="rect">
            <a:avLst/>
          </a:prstGeom>
          <a:noFill/>
        </p:spPr>
        <p:txBody>
          <a:bodyPr wrap="square" rtlCol="0">
            <a:spAutoFit/>
          </a:bodyPr>
          <a:lstStyle/>
          <a:p>
            <a:pPr algn="ctr"/>
            <a:r>
              <a:rPr lang="ru-RU" dirty="0" smtClean="0"/>
              <a:t>АВИАЦИОННО-КОСМИЧЕСКАЯ ТРОПИНКА</a:t>
            </a:r>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031230"/>
            <a:ext cx="7131239" cy="51340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040" y="1545947"/>
            <a:ext cx="8189416" cy="4691365"/>
          </a:xfrm>
          <a:prstGeom prst="rect">
            <a:avLst/>
          </a:prstGeom>
        </p:spPr>
      </p:pic>
      <p:sp>
        <p:nvSpPr>
          <p:cNvPr id="3" name="TextBox 2"/>
          <p:cNvSpPr txBox="1"/>
          <p:nvPr/>
        </p:nvSpPr>
        <p:spPr>
          <a:xfrm>
            <a:off x="214282" y="357166"/>
            <a:ext cx="8929718" cy="646331"/>
          </a:xfrm>
          <a:prstGeom prst="rect">
            <a:avLst/>
          </a:prstGeom>
          <a:noFill/>
        </p:spPr>
        <p:txBody>
          <a:bodyPr wrap="square" rtlCol="0">
            <a:spAutoFit/>
          </a:bodyPr>
          <a:lstStyle/>
          <a:p>
            <a:pPr algn="ctr"/>
            <a:r>
              <a:rPr lang="ru-RU" sz="3600" i="1" dirty="0" smtClean="0">
                <a:solidFill>
                  <a:srgbClr val="002060"/>
                </a:solidFill>
              </a:rPr>
              <a:t>Борис Николаевич Юрьев</a:t>
            </a:r>
            <a:endParaRPr lang="ru-RU" sz="3600" i="1" dirty="0">
              <a:solidFill>
                <a:srgbClr val="002060"/>
              </a:solidFill>
            </a:endParaRPr>
          </a:p>
        </p:txBody>
      </p:sp>
      <p:sp>
        <p:nvSpPr>
          <p:cNvPr id="5" name="Прямоугольник 4"/>
          <p:cNvSpPr/>
          <p:nvPr/>
        </p:nvSpPr>
        <p:spPr>
          <a:xfrm>
            <a:off x="1571604" y="3857628"/>
            <a:ext cx="2076915" cy="369332"/>
          </a:xfrm>
          <a:prstGeom prst="rect">
            <a:avLst/>
          </a:prstGeom>
        </p:spPr>
        <p:txBody>
          <a:bodyPr wrap="none">
            <a:spAutoFit/>
          </a:bodyPr>
          <a:lstStyle/>
          <a:p>
            <a:r>
              <a:rPr lang="ru-RU" dirty="0" smtClean="0"/>
              <a:t>Вертолет ЦАГИ 1ЭА</a:t>
            </a:r>
            <a:endParaRPr lang="ru-RU" dirty="0"/>
          </a:p>
        </p:txBody>
      </p:sp>
      <p:sp>
        <p:nvSpPr>
          <p:cNvPr id="7" name="Прямоугольник 6"/>
          <p:cNvSpPr/>
          <p:nvPr/>
        </p:nvSpPr>
        <p:spPr>
          <a:xfrm>
            <a:off x="376635" y="5845750"/>
            <a:ext cx="4637552" cy="369332"/>
          </a:xfrm>
          <a:prstGeom prst="rect">
            <a:avLst/>
          </a:prstGeom>
        </p:spPr>
        <p:txBody>
          <a:bodyPr wrap="none">
            <a:spAutoFit/>
          </a:bodyPr>
          <a:lstStyle/>
          <a:p>
            <a:pPr algn="ctr"/>
            <a:r>
              <a:rPr lang="ru-RU" dirty="0" smtClean="0"/>
              <a:t>Проекты вертолетов одновинтовой </a:t>
            </a:r>
            <a:r>
              <a:rPr lang="ru-RU" dirty="0" smtClean="0"/>
              <a:t>схемы</a:t>
            </a:r>
            <a:endParaRPr lang="ru-RU" dirty="0"/>
          </a:p>
        </p:txBody>
      </p:sp>
      <p:sp>
        <p:nvSpPr>
          <p:cNvPr id="9" name="TextBox 8"/>
          <p:cNvSpPr txBox="1"/>
          <p:nvPr/>
        </p:nvSpPr>
        <p:spPr>
          <a:xfrm>
            <a:off x="0" y="-24"/>
            <a:ext cx="9144000" cy="369332"/>
          </a:xfrm>
          <a:prstGeom prst="rect">
            <a:avLst/>
          </a:prstGeom>
          <a:noFill/>
        </p:spPr>
        <p:txBody>
          <a:bodyPr wrap="square" rtlCol="0">
            <a:spAutoFit/>
          </a:bodyPr>
          <a:lstStyle/>
          <a:p>
            <a:pPr algn="ctr"/>
            <a:r>
              <a:rPr lang="ru-RU" dirty="0" smtClean="0"/>
              <a:t>АВИАЦИОННО-КОСМИЧЕСКАЯ ТРОПИНКА</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4282" y="357166"/>
            <a:ext cx="8929718" cy="646331"/>
          </a:xfrm>
          <a:prstGeom prst="rect">
            <a:avLst/>
          </a:prstGeom>
          <a:noFill/>
        </p:spPr>
        <p:txBody>
          <a:bodyPr wrap="square" rtlCol="0">
            <a:spAutoFit/>
          </a:bodyPr>
          <a:lstStyle/>
          <a:p>
            <a:pPr algn="ctr"/>
            <a:r>
              <a:rPr lang="ru-RU" sz="3600" i="1" dirty="0" smtClean="0">
                <a:solidFill>
                  <a:srgbClr val="002060"/>
                </a:solidFill>
              </a:rPr>
              <a:t>Борис Николаевич Петров</a:t>
            </a:r>
            <a:endParaRPr lang="ru-RU" sz="3600" i="1" dirty="0">
              <a:solidFill>
                <a:srgbClr val="002060"/>
              </a:solidFill>
            </a:endParaRPr>
          </a:p>
        </p:txBody>
      </p:sp>
      <p:sp>
        <p:nvSpPr>
          <p:cNvPr id="8" name="TextBox 7"/>
          <p:cNvSpPr txBox="1"/>
          <p:nvPr/>
        </p:nvSpPr>
        <p:spPr>
          <a:xfrm>
            <a:off x="0" y="-24"/>
            <a:ext cx="9144000" cy="369332"/>
          </a:xfrm>
          <a:prstGeom prst="rect">
            <a:avLst/>
          </a:prstGeom>
          <a:noFill/>
        </p:spPr>
        <p:txBody>
          <a:bodyPr wrap="square" rtlCol="0">
            <a:spAutoFit/>
          </a:bodyPr>
          <a:lstStyle/>
          <a:p>
            <a:pPr algn="ctr"/>
            <a:r>
              <a:rPr lang="ru-RU" dirty="0" smtClean="0"/>
              <a:t>АВИАЦИОННО-КОСМИЧЕСКАЯ ТРОПИНКА</a:t>
            </a:r>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04" y="1147513"/>
            <a:ext cx="7870036" cy="52338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282" y="357166"/>
            <a:ext cx="8929718" cy="646331"/>
          </a:xfrm>
          <a:prstGeom prst="rect">
            <a:avLst/>
          </a:prstGeom>
          <a:noFill/>
        </p:spPr>
        <p:txBody>
          <a:bodyPr wrap="square" rtlCol="0">
            <a:spAutoFit/>
          </a:bodyPr>
          <a:lstStyle/>
          <a:p>
            <a:pPr algn="ctr"/>
            <a:r>
              <a:rPr lang="ru-RU" sz="3600" i="1" dirty="0" smtClean="0">
                <a:solidFill>
                  <a:srgbClr val="002060"/>
                </a:solidFill>
              </a:rPr>
              <a:t>Юрий Алексеевич Гагарин</a:t>
            </a:r>
            <a:endParaRPr lang="ru-RU" sz="3600" i="1" dirty="0">
              <a:solidFill>
                <a:srgbClr val="002060"/>
              </a:solidFill>
            </a:endParaRPr>
          </a:p>
        </p:txBody>
      </p:sp>
      <p:pic>
        <p:nvPicPr>
          <p:cNvPr id="6" name="Рисунок 5" descr="га.jpg"/>
          <p:cNvPicPr>
            <a:picLocks noChangeAspect="1"/>
          </p:cNvPicPr>
          <p:nvPr/>
        </p:nvPicPr>
        <p:blipFill>
          <a:blip r:embed="rId2"/>
          <a:stretch>
            <a:fillRect/>
          </a:stretch>
        </p:blipFill>
        <p:spPr>
          <a:xfrm>
            <a:off x="642910" y="1142984"/>
            <a:ext cx="4152900" cy="5499100"/>
          </a:xfrm>
          <a:prstGeom prst="rect">
            <a:avLst/>
          </a:prstGeom>
        </p:spPr>
      </p:pic>
      <p:pic>
        <p:nvPicPr>
          <p:cNvPr id="8" name="Рисунок 7" descr="га5.jpg"/>
          <p:cNvPicPr>
            <a:picLocks noChangeAspect="1"/>
          </p:cNvPicPr>
          <p:nvPr/>
        </p:nvPicPr>
        <p:blipFill>
          <a:blip r:embed="rId3"/>
          <a:stretch>
            <a:fillRect/>
          </a:stretch>
        </p:blipFill>
        <p:spPr>
          <a:xfrm>
            <a:off x="5572132" y="1785926"/>
            <a:ext cx="2825744" cy="3722187"/>
          </a:xfrm>
          <a:prstGeom prst="rect">
            <a:avLst/>
          </a:prstGeom>
        </p:spPr>
      </p:pic>
      <p:sp>
        <p:nvSpPr>
          <p:cNvPr id="9" name="Прямоугольник 8"/>
          <p:cNvSpPr/>
          <p:nvPr/>
        </p:nvSpPr>
        <p:spPr>
          <a:xfrm>
            <a:off x="5287450" y="5650103"/>
            <a:ext cx="3821054" cy="923330"/>
          </a:xfrm>
          <a:prstGeom prst="rect">
            <a:avLst/>
          </a:prstGeom>
        </p:spPr>
        <p:txBody>
          <a:bodyPr wrap="square">
            <a:spAutoFit/>
          </a:bodyPr>
          <a:lstStyle/>
          <a:p>
            <a:r>
              <a:rPr lang="ru-RU" dirty="0" smtClean="0"/>
              <a:t> Он улыбнулся звездам и мирам,</a:t>
            </a:r>
          </a:p>
          <a:p>
            <a:r>
              <a:rPr lang="ru-RU" dirty="0" smtClean="0"/>
              <a:t>Смоленский парень, космонавт планеты.</a:t>
            </a:r>
            <a:endParaRPr lang="ru-RU" dirty="0"/>
          </a:p>
        </p:txBody>
      </p:sp>
      <p:sp>
        <p:nvSpPr>
          <p:cNvPr id="7" name="TextBox 6"/>
          <p:cNvSpPr txBox="1"/>
          <p:nvPr/>
        </p:nvSpPr>
        <p:spPr>
          <a:xfrm>
            <a:off x="0" y="-24"/>
            <a:ext cx="9144000" cy="369332"/>
          </a:xfrm>
          <a:prstGeom prst="rect">
            <a:avLst/>
          </a:prstGeom>
          <a:noFill/>
        </p:spPr>
        <p:txBody>
          <a:bodyPr wrap="square" rtlCol="0">
            <a:spAutoFit/>
          </a:bodyPr>
          <a:lstStyle/>
          <a:p>
            <a:pPr algn="ctr"/>
            <a:r>
              <a:rPr lang="ru-RU" dirty="0" smtClean="0"/>
              <a:t>АВИАЦИОННО-КОСМИЧЕСКАЯ ТРОПИНКА</a:t>
            </a:r>
            <a:endParaRPr lang="ru-RU" dirty="0"/>
          </a:p>
        </p:txBody>
      </p:sp>
      <p:sp>
        <p:nvSpPr>
          <p:cNvPr id="11" name="Скругленный прямоугольник 10">
            <a:hlinkClick r:id="rId4" action="ppaction://hlinksldjump"/>
          </p:cNvPr>
          <p:cNvSpPr/>
          <p:nvPr/>
        </p:nvSpPr>
        <p:spPr>
          <a:xfrm>
            <a:off x="6948264" y="6381328"/>
            <a:ext cx="1728192" cy="2880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dirty="0" smtClean="0"/>
              <a:t>к содержанию</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0288" b="28405"/>
          <a:stretch/>
        </p:blipFill>
        <p:spPr bwMode="auto">
          <a:xfrm>
            <a:off x="107504" y="1844824"/>
            <a:ext cx="8935757" cy="4730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1945" y="764704"/>
            <a:ext cx="8786874" cy="923330"/>
          </a:xfrm>
          <a:prstGeom prst="rect">
            <a:avLst/>
          </a:prstGeom>
          <a:noFill/>
        </p:spPr>
        <p:txBody>
          <a:bodyPr wrap="square" rtlCol="0">
            <a:spAutoFit/>
          </a:bodyPr>
          <a:lstStyle/>
          <a:p>
            <a:pPr algn="ctr"/>
            <a:r>
              <a:rPr lang="ru-RU" sz="5400" i="1" dirty="0" smtClean="0">
                <a:solidFill>
                  <a:srgbClr val="002060"/>
                </a:solidFill>
              </a:rPr>
              <a:t>Знаменитая тропинка</a:t>
            </a:r>
            <a:endParaRPr lang="ru-RU" sz="5400" i="1"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Box 7"/>
          <p:cNvSpPr txBox="1"/>
          <p:nvPr/>
        </p:nvSpPr>
        <p:spPr>
          <a:xfrm>
            <a:off x="107141" y="692696"/>
            <a:ext cx="8929718" cy="1446550"/>
          </a:xfrm>
          <a:prstGeom prst="rect">
            <a:avLst/>
          </a:prstGeom>
          <a:noFill/>
        </p:spPr>
        <p:txBody>
          <a:bodyPr wrap="square" rtlCol="0">
            <a:spAutoFit/>
          </a:bodyPr>
          <a:lstStyle/>
          <a:p>
            <a:pPr indent="720725" algn="just"/>
            <a:r>
              <a:rPr lang="ru-RU" sz="2200" dirty="0"/>
              <a:t>Назовите русского архитектора и военного строителя ХVI </a:t>
            </a:r>
            <a:r>
              <a:rPr lang="ru-RU" sz="2200" dirty="0" smtClean="0"/>
              <a:t>– начала </a:t>
            </a:r>
            <a:r>
              <a:rPr lang="ru-RU" sz="2200" dirty="0"/>
              <a:t>ХVII вв., уроженца Смоленщины, который в 1585-93 гг. руководил строительством "Белого города" в Москве. Назовите его имя и место рождения.</a:t>
            </a:r>
          </a:p>
        </p:txBody>
      </p:sp>
      <p:sp>
        <p:nvSpPr>
          <p:cNvPr id="11" name="TextBox 10"/>
          <p:cNvSpPr txBox="1"/>
          <p:nvPr/>
        </p:nvSpPr>
        <p:spPr>
          <a:xfrm>
            <a:off x="0" y="-24"/>
            <a:ext cx="9144000" cy="369332"/>
          </a:xfrm>
          <a:prstGeom prst="rect">
            <a:avLst/>
          </a:prstGeom>
          <a:noFill/>
        </p:spPr>
        <p:txBody>
          <a:bodyPr wrap="square" rtlCol="0">
            <a:spAutoFit/>
          </a:bodyPr>
          <a:lstStyle/>
          <a:p>
            <a:pPr algn="ctr"/>
            <a:r>
              <a:rPr lang="ru-RU" dirty="0" smtClean="0"/>
              <a:t>ЗНАМЕНИТАЯ ТРОПИНКА</a:t>
            </a:r>
            <a:endParaRPr lang="ru-RU" dirty="0"/>
          </a:p>
        </p:txBody>
      </p:sp>
      <p:pic>
        <p:nvPicPr>
          <p:cNvPr id="102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1229" t="2215" r="1758" b="2535"/>
          <a:stretch/>
        </p:blipFill>
        <p:spPr>
          <a:xfrm>
            <a:off x="1763688" y="2420888"/>
            <a:ext cx="5400600" cy="391402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Box 7"/>
          <p:cNvSpPr txBox="1"/>
          <p:nvPr/>
        </p:nvSpPr>
        <p:spPr>
          <a:xfrm>
            <a:off x="107141" y="692696"/>
            <a:ext cx="8857347" cy="3139321"/>
          </a:xfrm>
          <a:prstGeom prst="rect">
            <a:avLst/>
          </a:prstGeom>
          <a:noFill/>
        </p:spPr>
        <p:txBody>
          <a:bodyPr wrap="square" rtlCol="0">
            <a:spAutoFit/>
          </a:bodyPr>
          <a:lstStyle/>
          <a:p>
            <a:pPr indent="720725" algn="just"/>
            <a:r>
              <a:rPr lang="ru-RU" sz="2200" dirty="0"/>
              <a:t>Рисовальщик, скульптор, живописец. Автор знаменитого памятника "Тысячелетие России". Им сочинены проекты памятников: </a:t>
            </a:r>
            <a:r>
              <a:rPr lang="ru-RU" sz="2200" dirty="0" smtClean="0"/>
              <a:t>"</a:t>
            </a:r>
            <a:r>
              <a:rPr lang="ru-RU" sz="2200" dirty="0"/>
              <a:t>победам черноморского флота" и матросу </a:t>
            </a:r>
            <a:r>
              <a:rPr lang="ru-RU" sz="2200" dirty="0" err="1"/>
              <a:t>Шевченке</a:t>
            </a:r>
            <a:r>
              <a:rPr lang="ru-RU" sz="2200" dirty="0"/>
              <a:t> - в Николаеве; адмиралам Корнилову , Нахимову  и Истомину  - в Севастополе; Богдану Хмельницкому - в Киеве; императору Александру II  - в Ростове-на-Дону; Ермаку  - в Новочеркасске; императрице Екатерине II - в </a:t>
            </a:r>
            <a:r>
              <a:rPr lang="ru-RU" sz="2200" dirty="0" err="1"/>
              <a:t>Екатеринодаре</a:t>
            </a:r>
            <a:r>
              <a:rPr lang="ru-RU" sz="2200" dirty="0"/>
              <a:t>; Минину  - в Нижнем Новгороде и многие другие. Кто он, наш знаменитый земляк и где родился?</a:t>
            </a:r>
          </a:p>
        </p:txBody>
      </p:sp>
      <p:sp>
        <p:nvSpPr>
          <p:cNvPr id="11" name="TextBox 10"/>
          <p:cNvSpPr txBox="1"/>
          <p:nvPr/>
        </p:nvSpPr>
        <p:spPr>
          <a:xfrm>
            <a:off x="0" y="-24"/>
            <a:ext cx="9144000" cy="369332"/>
          </a:xfrm>
          <a:prstGeom prst="rect">
            <a:avLst/>
          </a:prstGeom>
          <a:noFill/>
        </p:spPr>
        <p:txBody>
          <a:bodyPr wrap="square" rtlCol="0">
            <a:spAutoFit/>
          </a:bodyPr>
          <a:lstStyle/>
          <a:p>
            <a:pPr algn="ctr"/>
            <a:r>
              <a:rPr lang="ru-RU" dirty="0" smtClean="0"/>
              <a:t>ЗНАМЕНИТАЯ ТРОПИНКА</a:t>
            </a:r>
            <a:endParaRPr lang="ru-RU"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5301208"/>
            <a:ext cx="134143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3827342"/>
            <a:ext cx="4536504" cy="28420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146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Box 7"/>
          <p:cNvSpPr txBox="1"/>
          <p:nvPr/>
        </p:nvSpPr>
        <p:spPr>
          <a:xfrm>
            <a:off x="107141" y="692696"/>
            <a:ext cx="8929718" cy="2800767"/>
          </a:xfrm>
          <a:prstGeom prst="rect">
            <a:avLst/>
          </a:prstGeom>
          <a:noFill/>
        </p:spPr>
        <p:txBody>
          <a:bodyPr wrap="square" rtlCol="0">
            <a:spAutoFit/>
          </a:bodyPr>
          <a:lstStyle/>
          <a:p>
            <a:pPr indent="534988" algn="just"/>
            <a:r>
              <a:rPr lang="ru-RU" sz="2200" dirty="0"/>
              <a:t>Выдающийся скульптор современности, народный художник, действительный член Академии художеств СССР, Лауреат Государственной премии и Ленинской премии. Герой Социалистического Труда, автор более 700 скульптур, находящихся в 40 музеях нашей страны и во многих зарубежных музеях. За заслуги в области скульптуры избран действительным членом Императорской Академии художеств (1916 г.). Почётный гражданин Смоленска 1964 г. Назовите его имя и место рождения.</a:t>
            </a:r>
          </a:p>
        </p:txBody>
      </p:sp>
      <p:sp>
        <p:nvSpPr>
          <p:cNvPr id="11" name="TextBox 10"/>
          <p:cNvSpPr txBox="1"/>
          <p:nvPr/>
        </p:nvSpPr>
        <p:spPr>
          <a:xfrm>
            <a:off x="0" y="-24"/>
            <a:ext cx="9144000" cy="369332"/>
          </a:xfrm>
          <a:prstGeom prst="rect">
            <a:avLst/>
          </a:prstGeom>
          <a:noFill/>
        </p:spPr>
        <p:txBody>
          <a:bodyPr wrap="square" rtlCol="0">
            <a:spAutoFit/>
          </a:bodyPr>
          <a:lstStyle/>
          <a:p>
            <a:pPr algn="ctr"/>
            <a:r>
              <a:rPr lang="ru-RU" dirty="0" smtClean="0"/>
              <a:t>ЗНАМЕНИТАЯ ТРОПИНКА</a:t>
            </a:r>
            <a:endParaRPr lang="ru-RU" dirty="0"/>
          </a:p>
        </p:txBody>
      </p:sp>
      <p:pic>
        <p:nvPicPr>
          <p:cNvPr id="102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853" y="3645024"/>
            <a:ext cx="3923347" cy="29481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6372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Box 7"/>
          <p:cNvSpPr txBox="1"/>
          <p:nvPr/>
        </p:nvSpPr>
        <p:spPr>
          <a:xfrm>
            <a:off x="107141" y="692696"/>
            <a:ext cx="8929718" cy="3139321"/>
          </a:xfrm>
          <a:prstGeom prst="rect">
            <a:avLst/>
          </a:prstGeom>
          <a:noFill/>
        </p:spPr>
        <p:txBody>
          <a:bodyPr wrap="square" rtlCol="0">
            <a:spAutoFit/>
          </a:bodyPr>
          <a:lstStyle/>
          <a:p>
            <a:pPr indent="720725" algn="just"/>
            <a:r>
              <a:rPr lang="ru-RU" sz="2200" dirty="0"/>
              <a:t>Выдающийся земляк, внесший большой вклад в историю нашей Родины. Герой </a:t>
            </a:r>
            <a:r>
              <a:rPr lang="ru-RU" sz="2200" dirty="0" err="1"/>
              <a:t>Наварина</a:t>
            </a:r>
            <a:r>
              <a:rPr lang="ru-RU" sz="2200" dirty="0"/>
              <a:t> и Синопа, организатор и вдохновитель обороны Севастополя, отдавший за него самое дорогое, что у него было, свою жизнь. «Сердце Севастополя перестало биться» сказал после его смерти один из последних, оставшихся в живых организаторов обороны Севастополя </a:t>
            </a:r>
            <a:r>
              <a:rPr lang="ru-RU" sz="2200" dirty="0" smtClean="0"/>
              <a:t>               Э.И</a:t>
            </a:r>
            <a:r>
              <a:rPr lang="ru-RU" sz="2200" dirty="0"/>
              <a:t>. </a:t>
            </a:r>
            <a:r>
              <a:rPr lang="ru-RU" sz="2200" dirty="0" err="1"/>
              <a:t>Тотлебен</a:t>
            </a:r>
            <a:r>
              <a:rPr lang="ru-RU" sz="2200" dirty="0"/>
              <a:t>. Его имя носят улицы и корабли, военно-морские училища. Его именем названы ордена 1-й и 2-й степени и медаль. Назовите его имя и место рождения.</a:t>
            </a:r>
          </a:p>
        </p:txBody>
      </p:sp>
      <p:sp>
        <p:nvSpPr>
          <p:cNvPr id="11" name="TextBox 10"/>
          <p:cNvSpPr txBox="1"/>
          <p:nvPr/>
        </p:nvSpPr>
        <p:spPr>
          <a:xfrm>
            <a:off x="0" y="-24"/>
            <a:ext cx="9144000" cy="369332"/>
          </a:xfrm>
          <a:prstGeom prst="rect">
            <a:avLst/>
          </a:prstGeom>
          <a:noFill/>
        </p:spPr>
        <p:txBody>
          <a:bodyPr wrap="square" rtlCol="0">
            <a:spAutoFit/>
          </a:bodyPr>
          <a:lstStyle/>
          <a:p>
            <a:pPr algn="ctr"/>
            <a:r>
              <a:rPr lang="ru-RU" dirty="0" smtClean="0"/>
              <a:t>ЗНАМЕНИТАЯ ТРОПИНКА</a:t>
            </a:r>
            <a:endParaRPr lang="ru-RU" dirty="0"/>
          </a:p>
        </p:txBody>
      </p:sp>
      <p:pic>
        <p:nvPicPr>
          <p:cNvPr id="102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3832017"/>
            <a:ext cx="4320480" cy="27543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2261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Box 7"/>
          <p:cNvSpPr txBox="1"/>
          <p:nvPr/>
        </p:nvSpPr>
        <p:spPr>
          <a:xfrm>
            <a:off x="107141" y="692696"/>
            <a:ext cx="8929718" cy="3477875"/>
          </a:xfrm>
          <a:prstGeom prst="rect">
            <a:avLst/>
          </a:prstGeom>
          <a:noFill/>
        </p:spPr>
        <p:txBody>
          <a:bodyPr wrap="square" rtlCol="0">
            <a:spAutoFit/>
          </a:bodyPr>
          <a:lstStyle/>
          <a:p>
            <a:pPr indent="534988" algn="just"/>
            <a:r>
              <a:rPr lang="ru-RU" sz="2000" dirty="0"/>
              <a:t>В начале осени 1739 года жена небогатого помещика, владельца одного из сел Смоленской губернии, Дарья Васильевна, ожидавшая ребенка, увидела необычный сон — на нее катилось солнце. Вскоре родился сын. Ему было отпущено всего 50 с небольшим лет жизни — но какой! Надпись на пышном погребальном катафалке гласила: «...усерднейший сын Отечества, </a:t>
            </a:r>
            <a:r>
              <a:rPr lang="ru-RU" sz="2000" dirty="0" err="1"/>
              <a:t>присоединитель</a:t>
            </a:r>
            <a:r>
              <a:rPr lang="ru-RU" sz="2000" dirty="0"/>
              <a:t> к российской империи: Крыма, Тамани, Кубани; основатель и </a:t>
            </a:r>
            <a:r>
              <a:rPr lang="ru-RU" sz="2000" dirty="0" err="1"/>
              <a:t>соорудитель</a:t>
            </a:r>
            <a:r>
              <a:rPr lang="ru-RU" sz="2000" dirty="0"/>
              <a:t> победоносных флотов на южных морях, ...основатель и </a:t>
            </a:r>
            <a:r>
              <a:rPr lang="ru-RU" sz="2000" dirty="0" err="1"/>
              <a:t>соорудитель</a:t>
            </a:r>
            <a:r>
              <a:rPr lang="ru-RU" sz="2000" dirty="0"/>
              <a:t> многих городов, покровитель наук, художеств и торговли...» Это не было преувеличением. Действительно, он из тех людей, которые составляют славу и гордость России, Смоленщины. Назовите его имя и место рождения.</a:t>
            </a:r>
          </a:p>
        </p:txBody>
      </p:sp>
      <p:sp>
        <p:nvSpPr>
          <p:cNvPr id="11" name="TextBox 10"/>
          <p:cNvSpPr txBox="1"/>
          <p:nvPr/>
        </p:nvSpPr>
        <p:spPr>
          <a:xfrm>
            <a:off x="0" y="-24"/>
            <a:ext cx="9144000" cy="369332"/>
          </a:xfrm>
          <a:prstGeom prst="rect">
            <a:avLst/>
          </a:prstGeom>
          <a:noFill/>
        </p:spPr>
        <p:txBody>
          <a:bodyPr wrap="square" rtlCol="0">
            <a:spAutoFit/>
          </a:bodyPr>
          <a:lstStyle/>
          <a:p>
            <a:pPr algn="ctr"/>
            <a:r>
              <a:rPr lang="ru-RU" dirty="0" smtClean="0"/>
              <a:t>ЗНАМЕНИТАЯ ТРОПИНКА</a:t>
            </a:r>
            <a:endParaRPr lang="ru-RU" dirty="0"/>
          </a:p>
        </p:txBody>
      </p:sp>
      <p:pic>
        <p:nvPicPr>
          <p:cNvPr id="102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4225611"/>
            <a:ext cx="4032448" cy="24114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7676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Box 7"/>
          <p:cNvSpPr txBox="1"/>
          <p:nvPr/>
        </p:nvSpPr>
        <p:spPr>
          <a:xfrm>
            <a:off x="107141" y="692696"/>
            <a:ext cx="8929718" cy="2862322"/>
          </a:xfrm>
          <a:prstGeom prst="rect">
            <a:avLst/>
          </a:prstGeom>
          <a:noFill/>
        </p:spPr>
        <p:txBody>
          <a:bodyPr wrap="square" rtlCol="0">
            <a:spAutoFit/>
          </a:bodyPr>
          <a:lstStyle/>
          <a:p>
            <a:pPr indent="720725" algn="just"/>
            <a:r>
              <a:rPr lang="ru-RU" sz="2000" dirty="0"/>
              <a:t>Прославленный русский путешественник, первый исследователь природы Центральной Азии, генерал-майор. Им проведено 5 научных экспедиций, пройдено 32268 км, из них 20000 нанесено на карту. Ученый открыл 218 новых видов растений и животных, среди них дикая лошадь, названная его именем, горный тибетский медведь, дикий верблюд. Он первым описал области </a:t>
            </a:r>
            <a:r>
              <a:rPr lang="ru-RU" sz="2000" dirty="0" err="1"/>
              <a:t>Ордоса</a:t>
            </a:r>
            <a:r>
              <a:rPr lang="ru-RU" sz="2000" dirty="0"/>
              <a:t>, </a:t>
            </a:r>
            <a:r>
              <a:rPr lang="ru-RU" sz="2000" dirty="0" err="1"/>
              <a:t>Джунгарии</a:t>
            </a:r>
            <a:r>
              <a:rPr lang="ru-RU" sz="2000" dirty="0"/>
              <a:t>, </a:t>
            </a:r>
            <a:r>
              <a:rPr lang="ru-RU" sz="2000" dirty="0" err="1"/>
              <a:t>Кашгарии</a:t>
            </a:r>
            <a:r>
              <a:rPr lang="ru-RU" sz="2000" dirty="0"/>
              <a:t>, установил северные границы Тибетского нагорья, открыл высочайшие хребты Бурхан-Будда, Гумбольдта, Риттера, Загадочный Московский и др. Назовите его имя и место рождения</a:t>
            </a:r>
            <a:r>
              <a:rPr lang="ru-RU" sz="2000" dirty="0" smtClean="0"/>
              <a:t>.</a:t>
            </a:r>
            <a:endParaRPr lang="ru-RU" sz="2000" dirty="0"/>
          </a:p>
        </p:txBody>
      </p:sp>
      <p:sp>
        <p:nvSpPr>
          <p:cNvPr id="11" name="TextBox 10"/>
          <p:cNvSpPr txBox="1"/>
          <p:nvPr/>
        </p:nvSpPr>
        <p:spPr>
          <a:xfrm>
            <a:off x="0" y="-24"/>
            <a:ext cx="9144000" cy="369332"/>
          </a:xfrm>
          <a:prstGeom prst="rect">
            <a:avLst/>
          </a:prstGeom>
          <a:noFill/>
        </p:spPr>
        <p:txBody>
          <a:bodyPr wrap="square" rtlCol="0">
            <a:spAutoFit/>
          </a:bodyPr>
          <a:lstStyle/>
          <a:p>
            <a:pPr algn="ctr"/>
            <a:r>
              <a:rPr lang="ru-RU" dirty="0" smtClean="0"/>
              <a:t>ЗНАМЕНИТАЯ ТРОПИНКА</a:t>
            </a:r>
            <a:endParaRPr lang="ru-RU" dirty="0"/>
          </a:p>
        </p:txBody>
      </p:sp>
      <p:pic>
        <p:nvPicPr>
          <p:cNvPr id="1026" name="Picture 2"/>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66" t="5769" b="2797"/>
          <a:stretch/>
        </p:blipFill>
        <p:spPr bwMode="auto">
          <a:xfrm>
            <a:off x="7491527" y="5373216"/>
            <a:ext cx="134117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044" y="3564933"/>
            <a:ext cx="4384188" cy="30141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499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844" y="116632"/>
            <a:ext cx="8786874" cy="923330"/>
          </a:xfrm>
          <a:prstGeom prst="rect">
            <a:avLst/>
          </a:prstGeom>
          <a:noFill/>
        </p:spPr>
        <p:txBody>
          <a:bodyPr wrap="square" rtlCol="0">
            <a:spAutoFit/>
          </a:bodyPr>
          <a:lstStyle/>
          <a:p>
            <a:pPr algn="ctr"/>
            <a:r>
              <a:rPr lang="ru-RU" sz="5400" i="1" dirty="0" smtClean="0">
                <a:solidFill>
                  <a:srgbClr val="002060"/>
                </a:solidFill>
              </a:rPr>
              <a:t>Знаменитая тропинка</a:t>
            </a:r>
            <a:endParaRPr lang="ru-RU" sz="5400" i="1" dirty="0">
              <a:solidFill>
                <a:srgbClr val="002060"/>
              </a:solidFill>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556792"/>
            <a:ext cx="8434244" cy="5100082"/>
          </a:xfrm>
          <a:prstGeom prst="rect">
            <a:avLst/>
          </a:prstGeom>
        </p:spPr>
      </p:pic>
      <p:sp>
        <p:nvSpPr>
          <p:cNvPr id="4" name="Прямоугольник 3"/>
          <p:cNvSpPr/>
          <p:nvPr/>
        </p:nvSpPr>
        <p:spPr>
          <a:xfrm>
            <a:off x="395536" y="886073"/>
            <a:ext cx="8434244" cy="646331"/>
          </a:xfrm>
          <a:prstGeom prst="rect">
            <a:avLst/>
          </a:prstGeom>
        </p:spPr>
        <p:txBody>
          <a:bodyPr wrap="square">
            <a:spAutoFit/>
          </a:bodyPr>
          <a:lstStyle/>
          <a:p>
            <a:r>
              <a:rPr lang="ru-RU" b="1" dirty="0" smtClean="0"/>
              <a:t>Используя </a:t>
            </a:r>
            <a:r>
              <a:rPr lang="ru-RU" b="1" dirty="0"/>
              <a:t>пункт </a:t>
            </a:r>
            <a:r>
              <a:rPr lang="ru-RU" b="1" dirty="0" smtClean="0"/>
              <a:t>«Знаменитые люди» </a:t>
            </a:r>
            <a:r>
              <a:rPr lang="ru-RU" b="1" dirty="0"/>
              <a:t>программы, отметьте ответы на космическом снимке.</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19382" y="2348880"/>
            <a:ext cx="3905236" cy="1323439"/>
          </a:xfrm>
          <a:prstGeom prst="rect">
            <a:avLst/>
          </a:prstGeom>
          <a:noFill/>
        </p:spPr>
        <p:txBody>
          <a:bodyPr wrap="none" lIns="91440" tIns="45720" rIns="91440" bIns="45720">
            <a:spAutoFit/>
          </a:bodyPr>
          <a:lstStyle/>
          <a:p>
            <a:pPr algn="ctr"/>
            <a:r>
              <a:rPr lang="ru-RU" sz="80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Ответы</a:t>
            </a:r>
            <a:endParaRPr lang="ru-RU" sz="80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4" name="TextBox 3"/>
          <p:cNvSpPr txBox="1"/>
          <p:nvPr/>
        </p:nvSpPr>
        <p:spPr>
          <a:xfrm>
            <a:off x="0" y="-24"/>
            <a:ext cx="9144000" cy="369332"/>
          </a:xfrm>
          <a:prstGeom prst="rect">
            <a:avLst/>
          </a:prstGeom>
          <a:noFill/>
        </p:spPr>
        <p:txBody>
          <a:bodyPr wrap="square" rtlCol="0">
            <a:spAutoFit/>
          </a:bodyPr>
          <a:lstStyle/>
          <a:p>
            <a:pPr algn="ctr"/>
            <a:r>
              <a:rPr lang="ru-RU" dirty="0" smtClean="0"/>
              <a:t>ЗНАМЕНИТАЯ ТРОПИНКА</a:t>
            </a:r>
            <a:endParaRPr lang="ru-RU" dirty="0"/>
          </a:p>
        </p:txBody>
      </p:sp>
    </p:spTree>
    <p:extLst>
      <p:ext uri="{BB962C8B-B14F-4D97-AF65-F5344CB8AC3E}">
        <p14:creationId xmlns:p14="http://schemas.microsoft.com/office/powerpoint/2010/main" val="3566396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srcRect/>
          <a:stretch>
            <a:fillRect/>
          </a:stretch>
        </p:blipFill>
        <p:spPr bwMode="auto">
          <a:xfrm>
            <a:off x="571472" y="3929066"/>
            <a:ext cx="3395660" cy="2430396"/>
          </a:xfrm>
          <a:prstGeom prst="rect">
            <a:avLst/>
          </a:prstGeom>
          <a:noFill/>
          <a:ln w="9525">
            <a:noFill/>
            <a:miter lim="800000"/>
            <a:headEnd/>
            <a:tailEnd/>
          </a:ln>
          <a:effectLst/>
        </p:spPr>
      </p:pic>
      <p:pic>
        <p:nvPicPr>
          <p:cNvPr id="9220" name="Picture 4"/>
          <p:cNvPicPr>
            <a:picLocks noChangeAspect="1" noChangeArrowheads="1"/>
          </p:cNvPicPr>
          <p:nvPr/>
        </p:nvPicPr>
        <p:blipFill>
          <a:blip r:embed="rId3" cstate="print"/>
          <a:srcRect/>
          <a:stretch>
            <a:fillRect/>
          </a:stretch>
        </p:blipFill>
        <p:spPr bwMode="auto">
          <a:xfrm>
            <a:off x="574648" y="1000108"/>
            <a:ext cx="3425848" cy="2597934"/>
          </a:xfrm>
          <a:prstGeom prst="rect">
            <a:avLst/>
          </a:prstGeom>
          <a:noFill/>
          <a:ln w="9525">
            <a:noFill/>
            <a:miter lim="800000"/>
            <a:headEnd/>
            <a:tailEnd/>
          </a:ln>
          <a:effectLst/>
        </p:spPr>
      </p:pic>
      <p:sp>
        <p:nvSpPr>
          <p:cNvPr id="5" name="Прямоугольник 4"/>
          <p:cNvSpPr/>
          <p:nvPr/>
        </p:nvSpPr>
        <p:spPr>
          <a:xfrm>
            <a:off x="357158" y="3571876"/>
            <a:ext cx="3976601" cy="338554"/>
          </a:xfrm>
          <a:prstGeom prst="rect">
            <a:avLst/>
          </a:prstGeom>
        </p:spPr>
        <p:txBody>
          <a:bodyPr wrap="none">
            <a:spAutoFit/>
          </a:bodyPr>
          <a:lstStyle/>
          <a:p>
            <a:r>
              <a:rPr lang="ru-RU" sz="1600" dirty="0" smtClean="0"/>
              <a:t>Мясницкие ворота Белого города в Москве</a:t>
            </a:r>
            <a:endParaRPr lang="ru-RU" sz="1600" dirty="0"/>
          </a:p>
        </p:txBody>
      </p:sp>
      <p:sp>
        <p:nvSpPr>
          <p:cNvPr id="6" name="Прямоугольник 5"/>
          <p:cNvSpPr/>
          <p:nvPr/>
        </p:nvSpPr>
        <p:spPr>
          <a:xfrm>
            <a:off x="71406" y="6286520"/>
            <a:ext cx="4572032" cy="584775"/>
          </a:xfrm>
          <a:prstGeom prst="rect">
            <a:avLst/>
          </a:prstGeom>
        </p:spPr>
        <p:txBody>
          <a:bodyPr wrap="square">
            <a:spAutoFit/>
          </a:bodyPr>
          <a:lstStyle/>
          <a:p>
            <a:pPr algn="ctr"/>
            <a:r>
              <a:rPr lang="ru-RU" sz="1600" dirty="0" smtClean="0"/>
              <a:t>Фёдор Конь и его помощник на строительстве Смоленской крепостной стены</a:t>
            </a:r>
            <a:endParaRPr lang="ru-RU" sz="1600" dirty="0"/>
          </a:p>
        </p:txBody>
      </p:sp>
      <p:pic>
        <p:nvPicPr>
          <p:cNvPr id="7" name="Рисунок 6" descr="конь.jpg"/>
          <p:cNvPicPr>
            <a:picLocks noChangeAspect="1"/>
          </p:cNvPicPr>
          <p:nvPr/>
        </p:nvPicPr>
        <p:blipFill>
          <a:blip r:embed="rId4"/>
          <a:stretch>
            <a:fillRect/>
          </a:stretch>
        </p:blipFill>
        <p:spPr>
          <a:xfrm>
            <a:off x="4640036" y="1000108"/>
            <a:ext cx="4281716" cy="5619752"/>
          </a:xfrm>
          <a:prstGeom prst="rect">
            <a:avLst/>
          </a:prstGeom>
        </p:spPr>
      </p:pic>
      <p:sp>
        <p:nvSpPr>
          <p:cNvPr id="8" name="TextBox 7"/>
          <p:cNvSpPr txBox="1"/>
          <p:nvPr/>
        </p:nvSpPr>
        <p:spPr>
          <a:xfrm>
            <a:off x="214282" y="357166"/>
            <a:ext cx="8929718" cy="646331"/>
          </a:xfrm>
          <a:prstGeom prst="rect">
            <a:avLst/>
          </a:prstGeom>
          <a:noFill/>
        </p:spPr>
        <p:txBody>
          <a:bodyPr wrap="square" rtlCol="0">
            <a:spAutoFit/>
          </a:bodyPr>
          <a:lstStyle/>
          <a:p>
            <a:pPr algn="ctr"/>
            <a:r>
              <a:rPr lang="ru-RU" sz="3600" i="1" dirty="0" smtClean="0">
                <a:solidFill>
                  <a:srgbClr val="002060"/>
                </a:solidFill>
              </a:rPr>
              <a:t>Федор Савельевич Конь</a:t>
            </a:r>
            <a:endParaRPr lang="ru-RU" sz="3600" i="1" dirty="0">
              <a:solidFill>
                <a:srgbClr val="002060"/>
              </a:solidFill>
            </a:endParaRPr>
          </a:p>
        </p:txBody>
      </p:sp>
      <p:sp>
        <p:nvSpPr>
          <p:cNvPr id="11" name="TextBox 10"/>
          <p:cNvSpPr txBox="1"/>
          <p:nvPr/>
        </p:nvSpPr>
        <p:spPr>
          <a:xfrm>
            <a:off x="0" y="-24"/>
            <a:ext cx="9144000" cy="369332"/>
          </a:xfrm>
          <a:prstGeom prst="rect">
            <a:avLst/>
          </a:prstGeom>
          <a:noFill/>
        </p:spPr>
        <p:txBody>
          <a:bodyPr wrap="square" rtlCol="0">
            <a:spAutoFit/>
          </a:bodyPr>
          <a:lstStyle/>
          <a:p>
            <a:pPr algn="ctr"/>
            <a:r>
              <a:rPr lang="ru-RU" dirty="0" smtClean="0"/>
              <a:t>ЗНАМЕНИТАЯ ТРОПИНКА</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282" y="357166"/>
            <a:ext cx="8929718" cy="646331"/>
          </a:xfrm>
          <a:prstGeom prst="rect">
            <a:avLst/>
          </a:prstGeom>
          <a:noFill/>
        </p:spPr>
        <p:txBody>
          <a:bodyPr wrap="square" rtlCol="0">
            <a:spAutoFit/>
          </a:bodyPr>
          <a:lstStyle/>
          <a:p>
            <a:pPr algn="ctr"/>
            <a:r>
              <a:rPr lang="ru-RU" sz="3600" i="1" dirty="0" smtClean="0">
                <a:solidFill>
                  <a:srgbClr val="002060"/>
                </a:solidFill>
              </a:rPr>
              <a:t>Михаил Осипович Микешин</a:t>
            </a:r>
            <a:endParaRPr lang="ru-RU" sz="3600" i="1" dirty="0">
              <a:solidFill>
                <a:srgbClr val="002060"/>
              </a:solidFill>
            </a:endParaRPr>
          </a:p>
        </p:txBody>
      </p:sp>
      <p:sp>
        <p:nvSpPr>
          <p:cNvPr id="7" name="TextBox 6"/>
          <p:cNvSpPr txBox="1"/>
          <p:nvPr/>
        </p:nvSpPr>
        <p:spPr>
          <a:xfrm>
            <a:off x="0" y="-24"/>
            <a:ext cx="9144000" cy="369332"/>
          </a:xfrm>
          <a:prstGeom prst="rect">
            <a:avLst/>
          </a:prstGeom>
          <a:noFill/>
        </p:spPr>
        <p:txBody>
          <a:bodyPr wrap="square" rtlCol="0">
            <a:spAutoFit/>
          </a:bodyPr>
          <a:lstStyle/>
          <a:p>
            <a:pPr algn="ctr"/>
            <a:r>
              <a:rPr lang="ru-RU" dirty="0" smtClean="0"/>
              <a:t>ЗНАМЕНИТАЯ ТРОПИНКА</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267581"/>
            <a:ext cx="8794220" cy="50417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929190" y="6381328"/>
            <a:ext cx="4103413" cy="369332"/>
          </a:xfrm>
          <a:prstGeom prst="rect">
            <a:avLst/>
          </a:prstGeom>
        </p:spPr>
        <p:txBody>
          <a:bodyPr wrap="square">
            <a:spAutoFit/>
          </a:bodyPr>
          <a:lstStyle/>
          <a:p>
            <a:pPr algn="just"/>
            <a:r>
              <a:rPr lang="ru-RU" dirty="0" smtClean="0"/>
              <a:t>Музей скульптуры С.Т. Коненкова.</a:t>
            </a:r>
            <a:endParaRPr lang="ru-RU" dirty="0"/>
          </a:p>
        </p:txBody>
      </p:sp>
      <p:sp>
        <p:nvSpPr>
          <p:cNvPr id="6" name="TextBox 5"/>
          <p:cNvSpPr txBox="1"/>
          <p:nvPr/>
        </p:nvSpPr>
        <p:spPr>
          <a:xfrm>
            <a:off x="214282" y="357166"/>
            <a:ext cx="8929718" cy="646331"/>
          </a:xfrm>
          <a:prstGeom prst="rect">
            <a:avLst/>
          </a:prstGeom>
          <a:noFill/>
        </p:spPr>
        <p:txBody>
          <a:bodyPr wrap="square" rtlCol="0">
            <a:spAutoFit/>
          </a:bodyPr>
          <a:lstStyle/>
          <a:p>
            <a:pPr algn="ctr"/>
            <a:r>
              <a:rPr lang="ru-RU" sz="3600" i="1" dirty="0" smtClean="0">
                <a:solidFill>
                  <a:srgbClr val="002060"/>
                </a:solidFill>
              </a:rPr>
              <a:t>Сергей Тимофеевич Конёнков</a:t>
            </a:r>
            <a:endParaRPr lang="ru-RU" sz="3600" i="1" dirty="0">
              <a:solidFill>
                <a:srgbClr val="002060"/>
              </a:solidFill>
            </a:endParaRPr>
          </a:p>
        </p:txBody>
      </p:sp>
      <p:sp>
        <p:nvSpPr>
          <p:cNvPr id="8" name="TextBox 7"/>
          <p:cNvSpPr txBox="1"/>
          <p:nvPr/>
        </p:nvSpPr>
        <p:spPr>
          <a:xfrm>
            <a:off x="0" y="-24"/>
            <a:ext cx="9144000" cy="369332"/>
          </a:xfrm>
          <a:prstGeom prst="rect">
            <a:avLst/>
          </a:prstGeom>
          <a:noFill/>
        </p:spPr>
        <p:txBody>
          <a:bodyPr wrap="square" rtlCol="0">
            <a:spAutoFit/>
          </a:bodyPr>
          <a:lstStyle/>
          <a:p>
            <a:pPr algn="ctr"/>
            <a:r>
              <a:rPr lang="ru-RU" dirty="0" smtClean="0"/>
              <a:t>ЗНАМЕНИТАЯ ТРОПИНКА</a:t>
            </a:r>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069752"/>
            <a:ext cx="7901384" cy="53503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82" y="357166"/>
            <a:ext cx="8929718" cy="646331"/>
          </a:xfrm>
          <a:prstGeom prst="rect">
            <a:avLst/>
          </a:prstGeom>
          <a:noFill/>
        </p:spPr>
        <p:txBody>
          <a:bodyPr wrap="square" rtlCol="0">
            <a:spAutoFit/>
          </a:bodyPr>
          <a:lstStyle/>
          <a:p>
            <a:pPr algn="ctr"/>
            <a:r>
              <a:rPr lang="ru-RU" sz="3600" i="1" dirty="0" smtClean="0">
                <a:solidFill>
                  <a:srgbClr val="002060"/>
                </a:solidFill>
              </a:rPr>
              <a:t>Павел Степанович Нахимов</a:t>
            </a:r>
            <a:endParaRPr lang="ru-RU" sz="3600" i="1" dirty="0">
              <a:solidFill>
                <a:srgbClr val="002060"/>
              </a:solidFill>
            </a:endParaRPr>
          </a:p>
        </p:txBody>
      </p:sp>
      <p:sp>
        <p:nvSpPr>
          <p:cNvPr id="9" name="TextBox 8"/>
          <p:cNvSpPr txBox="1"/>
          <p:nvPr/>
        </p:nvSpPr>
        <p:spPr>
          <a:xfrm>
            <a:off x="0" y="-24"/>
            <a:ext cx="9144000" cy="369332"/>
          </a:xfrm>
          <a:prstGeom prst="rect">
            <a:avLst/>
          </a:prstGeom>
          <a:noFill/>
        </p:spPr>
        <p:txBody>
          <a:bodyPr wrap="square" rtlCol="0">
            <a:spAutoFit/>
          </a:bodyPr>
          <a:lstStyle/>
          <a:p>
            <a:pPr algn="ctr"/>
            <a:r>
              <a:rPr lang="ru-RU" dirty="0" smtClean="0"/>
              <a:t>ЗНАМЕНИТАЯ ТРОПИНКА</a:t>
            </a:r>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07" y="1075505"/>
            <a:ext cx="8555965" cy="54498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282" y="357166"/>
            <a:ext cx="8929718" cy="646331"/>
          </a:xfrm>
          <a:prstGeom prst="rect">
            <a:avLst/>
          </a:prstGeom>
          <a:noFill/>
        </p:spPr>
        <p:txBody>
          <a:bodyPr wrap="square" rtlCol="0">
            <a:spAutoFit/>
          </a:bodyPr>
          <a:lstStyle/>
          <a:p>
            <a:pPr algn="ctr"/>
            <a:r>
              <a:rPr lang="ru-RU" sz="3600" i="1" dirty="0" smtClean="0">
                <a:solidFill>
                  <a:srgbClr val="002060"/>
                </a:solidFill>
              </a:rPr>
              <a:t>Григорий Александрович Потёмкин</a:t>
            </a:r>
            <a:endParaRPr lang="ru-RU" sz="3600" i="1" dirty="0">
              <a:solidFill>
                <a:srgbClr val="002060"/>
              </a:solidFill>
            </a:endParaRPr>
          </a:p>
        </p:txBody>
      </p:sp>
      <p:sp>
        <p:nvSpPr>
          <p:cNvPr id="4" name="TextBox 3"/>
          <p:cNvSpPr txBox="1"/>
          <p:nvPr/>
        </p:nvSpPr>
        <p:spPr>
          <a:xfrm>
            <a:off x="0" y="-24"/>
            <a:ext cx="9144000" cy="369332"/>
          </a:xfrm>
          <a:prstGeom prst="rect">
            <a:avLst/>
          </a:prstGeom>
          <a:noFill/>
        </p:spPr>
        <p:txBody>
          <a:bodyPr wrap="square" rtlCol="0">
            <a:spAutoFit/>
          </a:bodyPr>
          <a:lstStyle/>
          <a:p>
            <a:pPr algn="ctr"/>
            <a:r>
              <a:rPr lang="ru-RU" dirty="0" smtClean="0"/>
              <a:t>ЗНАМЕНИТАЯ ТРОПИНКА</a:t>
            </a:r>
            <a:endParaRPr lang="ru-RU" dirty="0"/>
          </a:p>
        </p:txBody>
      </p:sp>
      <p:pic>
        <p:nvPicPr>
          <p:cNvPr id="6" name="Рисунок 5" descr="ПО.jpg"/>
          <p:cNvPicPr>
            <a:picLocks noChangeAspect="1"/>
          </p:cNvPicPr>
          <p:nvPr/>
        </p:nvPicPr>
        <p:blipFill>
          <a:blip r:embed="rId2"/>
          <a:stretch>
            <a:fillRect/>
          </a:stretch>
        </p:blipFill>
        <p:spPr>
          <a:xfrm>
            <a:off x="571472" y="1214422"/>
            <a:ext cx="3622875" cy="5072024"/>
          </a:xfrm>
          <a:prstGeom prst="rect">
            <a:avLst/>
          </a:prstGeom>
        </p:spPr>
      </p:pic>
      <p:pic>
        <p:nvPicPr>
          <p:cNvPr id="7" name="Рисунок 6" descr="по1.jpg"/>
          <p:cNvPicPr>
            <a:picLocks noChangeAspect="1"/>
          </p:cNvPicPr>
          <p:nvPr/>
        </p:nvPicPr>
        <p:blipFill>
          <a:blip r:embed="rId3"/>
          <a:stretch>
            <a:fillRect/>
          </a:stretch>
        </p:blipFill>
        <p:spPr>
          <a:xfrm>
            <a:off x="4786314" y="1214422"/>
            <a:ext cx="3832819" cy="50720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82" y="357166"/>
            <a:ext cx="8929718" cy="646331"/>
          </a:xfrm>
          <a:prstGeom prst="rect">
            <a:avLst/>
          </a:prstGeom>
          <a:noFill/>
        </p:spPr>
        <p:txBody>
          <a:bodyPr wrap="square" rtlCol="0">
            <a:spAutoFit/>
          </a:bodyPr>
          <a:lstStyle/>
          <a:p>
            <a:pPr algn="ctr"/>
            <a:r>
              <a:rPr lang="ru-RU" sz="3600" i="1" dirty="0" smtClean="0">
                <a:solidFill>
                  <a:srgbClr val="002060"/>
                </a:solidFill>
              </a:rPr>
              <a:t>Николай Михайлович Пржевальский</a:t>
            </a:r>
            <a:endParaRPr lang="ru-RU" sz="3600" i="1" dirty="0">
              <a:solidFill>
                <a:srgbClr val="002060"/>
              </a:solidFill>
            </a:endParaRPr>
          </a:p>
        </p:txBody>
      </p:sp>
      <p:pic>
        <p:nvPicPr>
          <p:cNvPr id="6" name="Рисунок 5" descr="пре1.jpg"/>
          <p:cNvPicPr>
            <a:picLocks noChangeAspect="1"/>
          </p:cNvPicPr>
          <p:nvPr/>
        </p:nvPicPr>
        <p:blipFill>
          <a:blip r:embed="rId2"/>
          <a:stretch>
            <a:fillRect/>
          </a:stretch>
        </p:blipFill>
        <p:spPr>
          <a:xfrm>
            <a:off x="214282" y="928670"/>
            <a:ext cx="4252262" cy="5357850"/>
          </a:xfrm>
          <a:prstGeom prst="rect">
            <a:avLst/>
          </a:prstGeom>
        </p:spPr>
      </p:pic>
      <p:pic>
        <p:nvPicPr>
          <p:cNvPr id="7" name="Рисунок 6" descr="пржевальский1.jpg"/>
          <p:cNvPicPr>
            <a:picLocks noChangeAspect="1"/>
          </p:cNvPicPr>
          <p:nvPr/>
        </p:nvPicPr>
        <p:blipFill>
          <a:blip r:embed="rId3"/>
          <a:stretch>
            <a:fillRect/>
          </a:stretch>
        </p:blipFill>
        <p:spPr>
          <a:xfrm>
            <a:off x="5000628" y="2143116"/>
            <a:ext cx="3818004" cy="3025768"/>
          </a:xfrm>
          <a:prstGeom prst="rect">
            <a:avLst/>
          </a:prstGeom>
        </p:spPr>
      </p:pic>
      <p:sp>
        <p:nvSpPr>
          <p:cNvPr id="8" name="TextBox 7"/>
          <p:cNvSpPr txBox="1"/>
          <p:nvPr/>
        </p:nvSpPr>
        <p:spPr>
          <a:xfrm>
            <a:off x="0" y="-24"/>
            <a:ext cx="9144000" cy="369332"/>
          </a:xfrm>
          <a:prstGeom prst="rect">
            <a:avLst/>
          </a:prstGeom>
          <a:noFill/>
        </p:spPr>
        <p:txBody>
          <a:bodyPr wrap="square" rtlCol="0">
            <a:spAutoFit/>
          </a:bodyPr>
          <a:lstStyle/>
          <a:p>
            <a:pPr algn="ctr"/>
            <a:r>
              <a:rPr lang="ru-RU" dirty="0" smtClean="0"/>
              <a:t>ЗНАМЕНИТАЯ ТРОПИНКА</a:t>
            </a:r>
            <a:endParaRPr lang="ru-RU" dirty="0"/>
          </a:p>
        </p:txBody>
      </p:sp>
      <p:sp>
        <p:nvSpPr>
          <p:cNvPr id="10" name="Скругленный прямоугольник 9">
            <a:hlinkClick r:id="rId4" action="ppaction://hlinksldjump"/>
          </p:cNvPr>
          <p:cNvSpPr/>
          <p:nvPr/>
        </p:nvSpPr>
        <p:spPr>
          <a:xfrm>
            <a:off x="6948264" y="6381328"/>
            <a:ext cx="1728192" cy="2880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dirty="0" smtClean="0"/>
              <a:t>к содержанию</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1520" y="692696"/>
            <a:ext cx="8640960" cy="2308324"/>
          </a:xfrm>
          <a:prstGeom prst="rect">
            <a:avLst/>
          </a:prstGeom>
          <a:noFill/>
        </p:spPr>
        <p:txBody>
          <a:bodyPr wrap="square" rtlCol="0">
            <a:spAutoFit/>
          </a:bodyPr>
          <a:lstStyle/>
          <a:p>
            <a:pPr indent="534988" algn="just"/>
            <a:r>
              <a:rPr lang="ru-RU" sz="2400" dirty="0" smtClean="0"/>
              <a:t>Заполняется </a:t>
            </a:r>
            <a:r>
              <a:rPr lang="ru-RU" sz="2400" dirty="0"/>
              <a:t>космический снимок Смоленщины</a:t>
            </a:r>
            <a:r>
              <a:rPr lang="ru-RU" sz="2400" dirty="0" smtClean="0"/>
              <a:t> </a:t>
            </a:r>
            <a:r>
              <a:rPr lang="ru-RU" sz="2400" dirty="0"/>
              <a:t>достижениями наших земляков. Как много мест вы смогли сегодня заполнить! Но есть свободные места. Они не только для достижений смолян, о которых уже известно и мы не успели рассказать сегодня. Эти места и для вас, совсем скоро выходящих во взрослую жизнь. Удачи!</a:t>
            </a:r>
          </a:p>
        </p:txBody>
      </p:sp>
      <p:sp>
        <p:nvSpPr>
          <p:cNvPr id="11" name="TextBox 10"/>
          <p:cNvSpPr txBox="1"/>
          <p:nvPr/>
        </p:nvSpPr>
        <p:spPr>
          <a:xfrm>
            <a:off x="0" y="-24"/>
            <a:ext cx="9144000" cy="369332"/>
          </a:xfrm>
          <a:prstGeom prst="rect">
            <a:avLst/>
          </a:prstGeom>
          <a:noFill/>
        </p:spPr>
        <p:txBody>
          <a:bodyPr wrap="square" rtlCol="0">
            <a:spAutoFit/>
          </a:bodyPr>
          <a:lstStyle/>
          <a:p>
            <a:pPr algn="ctr"/>
            <a:r>
              <a:rPr lang="ru-RU" dirty="0" smtClean="0"/>
              <a:t>ПОДВЕДЕНИЕ ИТОГОВ</a:t>
            </a:r>
            <a:endParaRPr lang="ru-RU" dirty="0"/>
          </a:p>
        </p:txBody>
      </p:sp>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r="14915" b="7356"/>
          <a:stretch/>
        </p:blipFill>
        <p:spPr>
          <a:xfrm>
            <a:off x="1907704" y="3009557"/>
            <a:ext cx="5184576" cy="3528248"/>
          </a:xfrm>
          <a:prstGeom prst="rect">
            <a:avLst/>
          </a:prstGeom>
        </p:spPr>
      </p:pic>
    </p:spTree>
    <p:extLst>
      <p:ext uri="{BB962C8B-B14F-4D97-AF65-F5344CB8AC3E}">
        <p14:creationId xmlns:p14="http://schemas.microsoft.com/office/powerpoint/2010/main" val="1603134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i="1" dirty="0" smtClean="0">
                <a:solidFill>
                  <a:srgbClr val="002060"/>
                </a:solidFill>
              </a:rPr>
              <a:t>Источники информации</a:t>
            </a:r>
            <a:endParaRPr lang="ru-RU" i="1" dirty="0">
              <a:solidFill>
                <a:srgbClr val="002060"/>
              </a:solidFill>
            </a:endParaRPr>
          </a:p>
        </p:txBody>
      </p:sp>
      <p:sp>
        <p:nvSpPr>
          <p:cNvPr id="3" name="Содержимое 2"/>
          <p:cNvSpPr>
            <a:spLocks noGrp="1"/>
          </p:cNvSpPr>
          <p:nvPr>
            <p:ph sz="quarter" idx="1"/>
          </p:nvPr>
        </p:nvSpPr>
        <p:spPr/>
        <p:txBody>
          <a:bodyPr>
            <a:normAutofit fontScale="70000" lnSpcReduction="20000"/>
          </a:bodyPr>
          <a:lstStyle/>
          <a:p>
            <a:endParaRPr lang="ru-RU" sz="2400" dirty="0" smtClean="0">
              <a:hlinkClick r:id="rId2"/>
            </a:endParaRPr>
          </a:p>
          <a:p>
            <a:pPr lvl="0"/>
            <a:r>
              <a:rPr lang="ru-RU" sz="2400" dirty="0"/>
              <a:t>География Смоленской области 8-9: учебное пособие / Под ред. А.П. </a:t>
            </a:r>
            <a:r>
              <a:rPr lang="ru-RU" sz="2400" dirty="0" err="1"/>
              <a:t>Катровского</a:t>
            </a:r>
            <a:r>
              <a:rPr lang="ru-RU" sz="2400" dirty="0"/>
              <a:t>. – 5-е изд., </a:t>
            </a:r>
            <a:r>
              <a:rPr lang="ru-RU" sz="2400" dirty="0" err="1"/>
              <a:t>перераб</a:t>
            </a:r>
            <a:r>
              <a:rPr lang="ru-RU" sz="2400" dirty="0"/>
              <a:t>. И доп. – Смоленск, 2006 г.</a:t>
            </a:r>
          </a:p>
          <a:p>
            <a:pPr lvl="0"/>
            <a:r>
              <a:rPr lang="ru-RU" sz="2400" dirty="0"/>
              <a:t>Друзья природы/ Под ред. Н.К. Павлова. – Смоленск: Изд-во «Московский рабочий», 1970 г.</a:t>
            </a:r>
          </a:p>
          <a:p>
            <a:pPr lvl="0"/>
            <a:r>
              <a:rPr lang="ru-RU" sz="2400" dirty="0"/>
              <a:t>Земля Смоленская Родная/ З.Ф. </a:t>
            </a:r>
            <a:r>
              <a:rPr lang="ru-RU" sz="2400" dirty="0" err="1"/>
              <a:t>Шиманова</a:t>
            </a:r>
            <a:r>
              <a:rPr lang="ru-RU" sz="2400" dirty="0"/>
              <a:t>, Т.К. Полякова, Смоленск: СОИУУ, 1997 г.</a:t>
            </a:r>
          </a:p>
          <a:p>
            <a:pPr lvl="0"/>
            <a:r>
              <a:rPr lang="ru-RU" sz="2400" dirty="0"/>
              <a:t>История и культура Смоленщины с древнейших времен до конца </a:t>
            </a:r>
            <a:r>
              <a:rPr lang="en-US" sz="2400" dirty="0"/>
              <a:t>XVIII</a:t>
            </a:r>
            <a:r>
              <a:rPr lang="ru-RU" sz="2400" dirty="0"/>
              <a:t>века/ Г.А. </a:t>
            </a:r>
            <a:r>
              <a:rPr lang="ru-RU" sz="2400" dirty="0" err="1"/>
              <a:t>Ластовский</a:t>
            </a:r>
            <a:r>
              <a:rPr lang="ru-RU" sz="2400" dirty="0"/>
              <a:t>, Смоленск: Изд-во «Русич», 2009 г.</a:t>
            </a:r>
          </a:p>
          <a:p>
            <a:pPr lvl="0"/>
            <a:r>
              <a:rPr lang="ru-RU" sz="2400" dirty="0"/>
              <a:t>Литература Смоленщины: учебник-хрестоматия по литературному чтению – 9 /Составитель  Г.С. </a:t>
            </a:r>
            <a:r>
              <a:rPr lang="ru-RU" sz="2400" dirty="0" err="1"/>
              <a:t>Меркин</a:t>
            </a:r>
            <a:r>
              <a:rPr lang="ru-RU" sz="2400" dirty="0"/>
              <a:t>. – Смоленск, 1994 </a:t>
            </a:r>
          </a:p>
          <a:p>
            <a:pPr lvl="0"/>
            <a:r>
              <a:rPr lang="ru-RU" sz="2400" dirty="0"/>
              <a:t>Поэты земли Смоленской/ В.С. </a:t>
            </a:r>
            <a:r>
              <a:rPr lang="ru-RU" sz="2400" dirty="0" err="1"/>
              <a:t>Баевский</a:t>
            </a:r>
            <a:r>
              <a:rPr lang="ru-RU" sz="2400" dirty="0"/>
              <a:t>, Л.В. Павлова, Смоленск: Комитет по образованию</a:t>
            </a:r>
          </a:p>
          <a:p>
            <a:pPr lvl="0"/>
            <a:r>
              <a:rPr lang="ru-RU" sz="2400" dirty="0"/>
              <a:t>Природа Смоленской области/ Под ред. В.А. </a:t>
            </a:r>
            <a:r>
              <a:rPr lang="ru-RU" sz="2400" dirty="0" err="1"/>
              <a:t>Шкаликова</a:t>
            </a:r>
            <a:r>
              <a:rPr lang="ru-RU" sz="2400" dirty="0"/>
              <a:t>. – Смоленск: Изд-во «Универсум», 2001 г.</a:t>
            </a:r>
          </a:p>
          <a:p>
            <a:r>
              <a:rPr lang="ru-RU" sz="2400" dirty="0"/>
              <a:t>Смоленск в исторических судьбах России/ А.А. Кондрашенков. – Смоленск: СГПУ, 2002 г. </a:t>
            </a:r>
            <a:endParaRPr lang="ru-RU" sz="2400" dirty="0" smtClean="0"/>
          </a:p>
          <a:p>
            <a:r>
              <a:rPr lang="en-US" sz="2400" dirty="0" smtClean="0">
                <a:hlinkClick r:id="rId2"/>
              </a:rPr>
              <a:t>http://images.yandex.ru</a:t>
            </a:r>
            <a:endParaRPr lang="ru-RU" sz="2400" dirty="0" smtClean="0"/>
          </a:p>
          <a:p>
            <a:endParaRPr lang="ru-RU" dirty="0" smtClean="0"/>
          </a:p>
          <a:p>
            <a:endParaRPr lang="ru-RU" dirty="0" smtClean="0"/>
          </a:p>
          <a:p>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праведливость">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праведливость">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праведливость">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2725</TotalTime>
  <Words>2973</Words>
  <Application>Microsoft Office PowerPoint</Application>
  <PresentationFormat>Экран (4:3)</PresentationFormat>
  <Paragraphs>255</Paragraphs>
  <Slides>95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95</vt:i4>
      </vt:variant>
    </vt:vector>
  </HeadingPairs>
  <TitlesOfParts>
    <vt:vector size="96" baseType="lpstr">
      <vt:lpstr>Справедливость</vt:lpstr>
      <vt:lpstr>Знакомьтесь: моя малая родина – Смоленщина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Источники информации</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rrd</dc:creator>
  <cp:lastModifiedBy>Раиса</cp:lastModifiedBy>
  <cp:revision>355</cp:revision>
  <dcterms:created xsi:type="dcterms:W3CDTF">2010-10-28T00:07:06Z</dcterms:created>
  <dcterms:modified xsi:type="dcterms:W3CDTF">2014-01-07T07:50:51Z</dcterms:modified>
</cp:coreProperties>
</file>