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79" r:id="rId3"/>
    <p:sldId id="280" r:id="rId4"/>
    <p:sldId id="268" r:id="rId5"/>
    <p:sldId id="281" r:id="rId6"/>
    <p:sldId id="269" r:id="rId7"/>
    <p:sldId id="289" r:id="rId8"/>
    <p:sldId id="260" r:id="rId9"/>
    <p:sldId id="262" r:id="rId10"/>
    <p:sldId id="265" r:id="rId11"/>
    <p:sldId id="290" r:id="rId12"/>
    <p:sldId id="271" r:id="rId13"/>
    <p:sldId id="284" r:id="rId14"/>
    <p:sldId id="288" r:id="rId15"/>
    <p:sldId id="276" r:id="rId16"/>
    <p:sldId id="285" r:id="rId17"/>
    <p:sldId id="286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CFEA0-9C1B-4F44-8E79-4390202AFEF1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847D-B0F6-4930-BED8-2A5536A51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12BCA-B494-4069-A1A7-5801B577AB9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90CB-08FD-4FE6-9B06-F430878D29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8158-E1EA-4F77-B8D3-235B26122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nachalnaya-shkola/stsenarii-prazdnikov/zdravstvuite-moi-pervye-letnie-kanikuly-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14290"/>
            <a:ext cx="8928992" cy="20899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РОДИТЕЛЬСКОЕ СОБРАНИЕ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1 «В» класса</a:t>
            </a:r>
            <a:r>
              <a:rPr lang="ru-RU" sz="5400" b="1" dirty="0" smtClean="0">
                <a:solidFill>
                  <a:srgbClr val="C00000"/>
                </a:solidFill>
              </a:rPr>
              <a:t/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Итоги 1 четверти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4046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31 октября, 2013.</a:t>
            </a:r>
            <a:endParaRPr lang="ru-RU" dirty="0"/>
          </a:p>
        </p:txBody>
      </p:sp>
      <p:pic>
        <p:nvPicPr>
          <p:cNvPr id="2051" name="Picture 3" descr="J:\Siyziova\СОН\КАРТИНКИ\1 сентября\ШКОЛА СО ЗВОНКОМ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08179" cy="400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2013-10-23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-32458"/>
            <a:ext cx="6215106" cy="6890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8379"/>
            <a:ext cx="10081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117235"/>
            <a:ext cx="136815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6377" y="118379"/>
            <a:ext cx="9855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359024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/>
              <a:t>1. Найду </a:t>
            </a:r>
            <a:r>
              <a:rPr lang="ru-RU" sz="1200" dirty="0" smtClean="0"/>
              <a:t>первую букву гласного, карандашом поставлю после нее штрих</a:t>
            </a:r>
            <a:br>
              <a:rPr lang="ru-RU" sz="1200" dirty="0" smtClean="0"/>
            </a:br>
            <a:r>
              <a:rPr lang="ru-RU" sz="1200" dirty="0" smtClean="0"/>
              <a:t>2. Посмотрю на стоящую впереди букву согласного, узнаю ее и, ведя карандашом, как указкой, к букве согласного, прочитаю слог (если впереди есть еще буквы, то наращиваю слева), повторю, прочитывая весь слог.</a:t>
            </a:r>
            <a:br>
              <a:rPr lang="ru-RU" sz="1200" dirty="0" smtClean="0"/>
            </a:br>
            <a:r>
              <a:rPr lang="ru-RU" sz="1200" dirty="0" smtClean="0"/>
              <a:t>3. прочитывая начало слова, найду вторую букву гласного, карандашом поставлю после нее штрих  , ведя карандашом, как указкой, к букве согласного, прочитаю слог… (если слово заканчивается буквой согласного, то прочитать и ее)</a:t>
            </a:r>
            <a:br>
              <a:rPr lang="ru-RU" sz="1200" dirty="0" smtClean="0"/>
            </a:br>
            <a:r>
              <a:rPr lang="ru-RU" sz="1200" dirty="0" smtClean="0"/>
              <a:t>4. прочитаю слово с опорой на обозначения с ударением. 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-158256"/>
            <a:ext cx="792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164247"/>
            <a:ext cx="64807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165994"/>
            <a:ext cx="100811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-459432"/>
            <a:ext cx="6480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22192"/>
            <a:ext cx="45719" cy="1755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45768" y="376184"/>
            <a:ext cx="4571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Арка 13"/>
          <p:cNvSpPr/>
          <p:nvPr/>
        </p:nvSpPr>
        <p:spPr>
          <a:xfrm rot="10800000">
            <a:off x="251520" y="1774563"/>
            <a:ext cx="2304256" cy="1080120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3707904" y="1630547"/>
            <a:ext cx="2304256" cy="1080120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2915816" y="1844824"/>
            <a:ext cx="3168352" cy="1008112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6444120" y="1630546"/>
            <a:ext cx="2304256" cy="1080120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5652120" y="118379"/>
            <a:ext cx="216024" cy="36004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744456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32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7768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5824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67912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60000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6104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8192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24296" y="3155482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0400" y="3140966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71800" y="3429000"/>
            <a:ext cx="45719" cy="894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Арка 32"/>
          <p:cNvSpPr/>
          <p:nvPr/>
        </p:nvSpPr>
        <p:spPr>
          <a:xfrm rot="10800000">
            <a:off x="1187624" y="4149080"/>
            <a:ext cx="1449351" cy="504055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 rot="10800000">
            <a:off x="323528" y="4221088"/>
            <a:ext cx="2359409" cy="628816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46361" y="3328945"/>
            <a:ext cx="45719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Арка 37"/>
          <p:cNvSpPr/>
          <p:nvPr/>
        </p:nvSpPr>
        <p:spPr>
          <a:xfrm rot="10800000">
            <a:off x="3707903" y="4149080"/>
            <a:ext cx="1449350" cy="550192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Арка 38"/>
          <p:cNvSpPr/>
          <p:nvPr/>
        </p:nvSpPr>
        <p:spPr>
          <a:xfrm rot="10800000">
            <a:off x="2843807" y="4293096"/>
            <a:ext cx="2348685" cy="511176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Арка 39"/>
          <p:cNvSpPr/>
          <p:nvPr/>
        </p:nvSpPr>
        <p:spPr>
          <a:xfrm rot="10800000">
            <a:off x="6191344" y="4103448"/>
            <a:ext cx="1686826" cy="560657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Арка 42"/>
          <p:cNvSpPr/>
          <p:nvPr/>
        </p:nvSpPr>
        <p:spPr>
          <a:xfrm rot="10800000">
            <a:off x="5292080" y="4149080"/>
            <a:ext cx="3528392" cy="628816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Диагональная полоса 43"/>
          <p:cNvSpPr/>
          <p:nvPr/>
        </p:nvSpPr>
        <p:spPr>
          <a:xfrm>
            <a:off x="4788024" y="2996952"/>
            <a:ext cx="144016" cy="473635"/>
          </a:xfrm>
          <a:prstGeom prst="diagStrip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30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95400" y="214290"/>
            <a:ext cx="7543800" cy="85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Ребенок к концу  </a:t>
            </a:r>
            <a:b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1-ой четверти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по математике должен</a:t>
            </a:r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: 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9220" name="Picture 4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1430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1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928802"/>
            <a:ext cx="9144000" cy="47005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Иметь пространственные и временные  представления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Вести счет предметов до 10 и сравнивать.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 Уметь читать письменные и печатные цифры, правильно их писать.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Соотносить число предметов и цифру.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Усвоить состав чисел до 10.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Знать и различать геометрические фигуры: 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точка, прямая и кривая линии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(замкнутая и незамкнутая), луч, отрезок.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J:\Siyziova\СОН\КАРТИНКИ\Новая папка\ученик пиш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2068431" cy="192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1000" cy="1162050"/>
          </a:xfrm>
        </p:spPr>
        <p:txBody>
          <a:bodyPr/>
          <a:lstStyle/>
          <a:p>
            <a:r>
              <a:rPr lang="ru-RU" smtClean="0"/>
              <a:t>От  информации, которую дают родители первоклассникам, </a:t>
            </a:r>
            <a:br>
              <a:rPr lang="ru-RU" smtClean="0"/>
            </a:br>
            <a:r>
              <a:rPr lang="ru-RU" smtClean="0"/>
              <a:t>во многом зависит дальнейшее отношение детей </a:t>
            </a:r>
            <a:r>
              <a:rPr lang="ru-RU" u="sng" smtClean="0"/>
              <a:t>к школе</a:t>
            </a:r>
            <a:r>
              <a:rPr lang="ru-RU" smtClean="0"/>
              <a:t> и первому </a:t>
            </a:r>
            <a:r>
              <a:rPr lang="ru-RU" u="sng" smtClean="0"/>
              <a:t>учителю</a:t>
            </a:r>
            <a:r>
              <a:rPr lang="ru-RU" smtClean="0"/>
              <a:t>.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 bwMode="auto">
          <a:xfrm>
            <a:off x="304800" y="1524000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Контакт между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</a:rPr>
              <a:t>учителем-учеником-родителями</a:t>
            </a:r>
            <a:endParaRPr lang="ru-RU" sz="28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819400" y="3503613"/>
            <a:ext cx="3048000" cy="2438400"/>
          </a:xfrm>
          <a:prstGeom prst="donut">
            <a:avLst>
              <a:gd name="adj" fmla="val 10826"/>
            </a:avLst>
          </a:prstGeom>
          <a:solidFill>
            <a:srgbClr val="92D050"/>
          </a:solidFill>
          <a:ln cap="rnd" cmpd="tri"/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8437" name="Picture 5" descr="J:\Siyziova\СОН\КАРТИНКИ\Новая папка\60fff7fe0931c94a46409ab02b93546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00600"/>
            <a:ext cx="1524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J:\Siyziova\СОН\КАРТИНКИ\Новая папка\696552.jpg"/>
          <p:cNvPicPr>
            <a:picLocks noChangeAspect="1" noChangeArrowheads="1"/>
          </p:cNvPicPr>
          <p:nvPr/>
        </p:nvPicPr>
        <p:blipFill>
          <a:blip r:embed="rId5" cstate="print"/>
          <a:srcRect l="18584" t="15499" b="23352"/>
          <a:stretch>
            <a:fillRect/>
          </a:stretch>
        </p:blipFill>
        <p:spPr bwMode="auto">
          <a:xfrm>
            <a:off x="3352800" y="2743200"/>
            <a:ext cx="1947334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J:\Siyziova\СОН\КАРТИНКИ\Новая папка\5219-original.jpeg"/>
          <p:cNvPicPr>
            <a:picLocks noChangeAspect="1" noChangeArrowheads="1"/>
          </p:cNvPicPr>
          <p:nvPr/>
        </p:nvPicPr>
        <p:blipFill>
          <a:blip r:embed="rId6" cstate="print"/>
          <a:srcRect l="11000" t="8667" r="35000" b="8667"/>
          <a:stretch>
            <a:fillRect/>
          </a:stretch>
        </p:blipFill>
        <p:spPr bwMode="auto">
          <a:xfrm>
            <a:off x="5181600" y="4267200"/>
            <a:ext cx="2209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024-65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500066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600" dirty="0">
                <a:solidFill>
                  <a:srgbClr val="FFFF00"/>
                </a:solidFill>
                <a:latin typeface="+mn-lt"/>
              </a:rPr>
              <a:t>В страну </a:t>
            </a:r>
            <a:r>
              <a:rPr lang="ru-RU" sz="4000" b="1" i="1" spc="300" dirty="0">
                <a:solidFill>
                  <a:srgbClr val="FFFF00"/>
                </a:solidFill>
                <a:latin typeface="+mn-lt"/>
              </a:rPr>
              <a:t>Знаний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FFFF"/>
                </a:solidFill>
                <a:latin typeface="Calibri" pitchFamily="34" charset="0"/>
              </a:rPr>
              <a:t>К чему ребенка приучишь, то от него и получишь.</a:t>
            </a:r>
            <a:endParaRPr lang="ru-RU" sz="3200" i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129" name="Picture 9" descr="http://i059.radikal.ru/0904/ff/aeb1cc0d62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0"/>
            <a:ext cx="1479298" cy="14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159954" y="2887990"/>
            <a:ext cx="2274710" cy="70788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>
                <a:ln w="22225" cap="rnd" cmpd="sng">
                  <a:solidFill>
                    <a:srgbClr val="D56C15"/>
                  </a:solidFill>
                  <a:bevel/>
                </a:ln>
                <a:solidFill>
                  <a:srgbClr val="FFFF00"/>
                </a:solidFill>
                <a:latin typeface="Calibri" pitchFamily="34" charset="0"/>
              </a:rPr>
              <a:t>Плывём!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-1428784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dirty="0"/>
              <a:t> </a:t>
            </a:r>
          </a:p>
          <a:p>
            <a:r>
              <a:rPr lang="ru-RU" sz="9600" b="1" dirty="0"/>
              <a:t> </a:t>
            </a:r>
            <a:r>
              <a:rPr lang="ru-RU" sz="9600" b="1" dirty="0">
                <a:solidFill>
                  <a:schemeClr val="accent6">
                    <a:lumMod val="75000"/>
                  </a:schemeClr>
                </a:solidFill>
              </a:rPr>
              <a:t> каникулы</a:t>
            </a:r>
          </a:p>
          <a:p>
            <a:r>
              <a:rPr lang="en-US" sz="7200" dirty="0">
                <a:solidFill>
                  <a:srgbClr val="FF0000"/>
                </a:solidFill>
              </a:rPr>
              <a:t>“</a:t>
            </a:r>
            <a:r>
              <a:rPr lang="ru-RU" sz="7200" dirty="0" err="1">
                <a:solidFill>
                  <a:srgbClr val="FF0000"/>
                </a:solidFill>
              </a:rPr>
              <a:t>канис</a:t>
            </a:r>
            <a:r>
              <a:rPr lang="en-US" sz="7200" dirty="0">
                <a:solidFill>
                  <a:srgbClr val="FF0000"/>
                </a:solidFill>
              </a:rPr>
              <a:t>”</a:t>
            </a:r>
            <a:r>
              <a:rPr lang="ru-RU" sz="7200" dirty="0">
                <a:solidFill>
                  <a:srgbClr val="FF0000"/>
                </a:solidFill>
              </a:rPr>
              <a:t> </a:t>
            </a: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- собака</a:t>
            </a:r>
          </a:p>
        </p:txBody>
      </p:sp>
      <p:pic>
        <p:nvPicPr>
          <p:cNvPr id="3" name="Picture 3" descr="C:\Documents and Settings\настя.66FC4075372B405\Мои документы\Мои рисунки\36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857500"/>
            <a:ext cx="25717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928688" y="4929188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Сириус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Каникула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86125" y="4429125"/>
            <a:ext cx="34290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ТБ на осенние каникулы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768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/>
              <a:t>1. Соблюдать правила ПДД  </a:t>
            </a:r>
          </a:p>
          <a:p>
            <a:pPr>
              <a:buFontTx/>
              <a:buNone/>
            </a:pPr>
            <a:r>
              <a:rPr lang="ru-RU" sz="2000" dirty="0" smtClean="0"/>
              <a:t>2. Соблюдать правила пожарной безопасности и обращения с электроприборами  </a:t>
            </a:r>
          </a:p>
          <a:p>
            <a:pPr>
              <a:buFontTx/>
              <a:buNone/>
            </a:pPr>
            <a:r>
              <a:rPr lang="ru-RU" sz="2000" dirty="0" smtClean="0"/>
              <a:t>3. Соблюдать правила поведения в общественных местах  </a:t>
            </a:r>
          </a:p>
          <a:p>
            <a:pPr>
              <a:buFontTx/>
              <a:buNone/>
            </a:pPr>
            <a:r>
              <a:rPr lang="ru-RU" sz="2000" dirty="0" smtClean="0"/>
              <a:t>4. Соблюдать правила личной безопасности на улице  </a:t>
            </a:r>
          </a:p>
          <a:p>
            <a:pPr>
              <a:buFontTx/>
              <a:buNone/>
            </a:pPr>
            <a:r>
              <a:rPr lang="ru-RU" sz="2000" dirty="0" smtClean="0"/>
              <a:t>5. Соблюдать правила поведения около водоёмов во время их предзимнего замерзания, правила безопасности на льду  </a:t>
            </a:r>
          </a:p>
          <a:p>
            <a:pPr>
              <a:buFontTx/>
              <a:buNone/>
            </a:pPr>
            <a:r>
              <a:rPr lang="ru-RU" sz="2000" dirty="0" smtClean="0"/>
              <a:t>6. Соблюдать правила поведения, когда ты один дома  </a:t>
            </a:r>
          </a:p>
          <a:p>
            <a:pPr>
              <a:buFontTx/>
              <a:buNone/>
            </a:pPr>
            <a:r>
              <a:rPr lang="ru-RU" sz="2000" dirty="0" smtClean="0"/>
              <a:t>7. Соблюдать правила безопасности при обращении с животными  </a:t>
            </a:r>
          </a:p>
          <a:p>
            <a:pPr>
              <a:buFontTx/>
              <a:buNone/>
            </a:pPr>
            <a:r>
              <a:rPr lang="ru-RU" sz="2000" dirty="0" smtClean="0"/>
              <a:t>8. Не играть с острыми, колющими и режущими,</a:t>
            </a:r>
          </a:p>
          <a:p>
            <a:pPr>
              <a:buFontTx/>
              <a:buNone/>
            </a:pPr>
            <a:r>
              <a:rPr lang="ru-RU" sz="2000" dirty="0" smtClean="0"/>
              <a:t>    легковоспламеняющимися и взрывоопасными предметами.</a:t>
            </a:r>
          </a:p>
          <a:p>
            <a:pPr>
              <a:buFontTx/>
              <a:buNone/>
            </a:pPr>
            <a:r>
              <a:rPr lang="ru-RU" sz="2000" dirty="0" smtClean="0"/>
              <a:t>9. Не употреблять лекарственные препараты без назначения врача.</a:t>
            </a:r>
          </a:p>
          <a:p>
            <a:pPr>
              <a:buFontTx/>
              <a:buNone/>
            </a:pPr>
            <a:r>
              <a:rPr lang="ru-RU" sz="2000" dirty="0" smtClean="0"/>
              <a:t>10. Остерегаться гололёда, во избежание падений и получения травм.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95400" y="5943600"/>
            <a:ext cx="6553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Приятных каникул!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Приятных </a:t>
            </a:r>
          </a:p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КАНИКУЛ!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Home\Desktop\КАНИКУЛЫ-расшиф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040560" cy="6946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http://nsportal.ru/nachalnaya-shkola/stsenarii-prazdnikov/zdravstvuite-moi-pervye-letnie-kanikuly-0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4008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800" b="1" smtClean="0">
                <a:solidFill>
                  <a:srgbClr val="FF0066"/>
                </a:solidFill>
              </a:rPr>
              <a:t>Мы люди, у которых разное образование, разные судьбы, разные характеры, разные взгляды на жизнь, но есть то, что объединяет нас всех – это наши дети. И так хочется, чтобы наши дети были счастливы и успешны в жизни!</a:t>
            </a:r>
            <a:endParaRPr lang="ru-RU" sz="28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024-65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6400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600" dirty="0">
                <a:solidFill>
                  <a:srgbClr val="FFFFFF"/>
                </a:solidFill>
                <a:latin typeface="+mn-lt"/>
              </a:rPr>
              <a:t>В страну </a:t>
            </a:r>
            <a:r>
              <a:rPr lang="ru-RU" sz="4000" b="1" i="1" spc="300" dirty="0">
                <a:solidFill>
                  <a:srgbClr val="FFFFFF"/>
                </a:solidFill>
                <a:latin typeface="+mn-lt"/>
              </a:rPr>
              <a:t>Знаний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6019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FFFFFF"/>
                </a:solidFill>
                <a:latin typeface="Calibri" pitchFamily="34" charset="0"/>
              </a:rPr>
              <a:t>На этом кораблике под  парусами мы в дальние дали  отправимся с Вами. </a:t>
            </a:r>
          </a:p>
          <a:p>
            <a:pPr algn="ctr"/>
            <a:r>
              <a:rPr lang="ru-RU" sz="2000" i="1">
                <a:solidFill>
                  <a:srgbClr val="FFFFFF"/>
                </a:solidFill>
                <a:latin typeface="Calibri" pitchFamily="34" charset="0"/>
              </a:rPr>
              <a:t>Мы всех кто захочет с собою возьмём. Ну что же, согласны? … Решили? … </a:t>
            </a:r>
          </a:p>
        </p:txBody>
      </p:sp>
      <p:pic>
        <p:nvPicPr>
          <p:cNvPr id="5129" name="Picture 9" descr="http://i059.radikal.ru/0904/ff/aeb1cc0d62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938" y="22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2895600" cy="70788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ln w="22225" cap="rnd" cmpd="sng">
                  <a:solidFill>
                    <a:srgbClr val="D56C15"/>
                  </a:solidFill>
                  <a:bevel/>
                </a:ln>
                <a:solidFill>
                  <a:srgbClr val="FFFF00"/>
                </a:solidFill>
                <a:latin typeface="Calibri" pitchFamily="34" charset="0"/>
              </a:rPr>
              <a:t>Плывём!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Критерии школьной готовности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Интеллектуальная зрелость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Эмоциональная зрелость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Социальная зрелость</a:t>
            </a:r>
          </a:p>
          <a:p>
            <a:endParaRPr lang="ru-RU" dirty="0"/>
          </a:p>
        </p:txBody>
      </p:sp>
      <p:pic>
        <p:nvPicPr>
          <p:cNvPr id="19457" name="Picture 1" descr="J:\Siyziova\ШК. ФОТО\ФОТО - МОИ УЧЕНИКИ\выпуск 2013-2017\1 К Л А С С\Посвящение в 1-классники 27.09.2013\фото\IMG_1859.JPG"/>
          <p:cNvPicPr>
            <a:picLocks noChangeAspect="1" noChangeArrowheads="1"/>
          </p:cNvPicPr>
          <p:nvPr/>
        </p:nvPicPr>
        <p:blipFill>
          <a:blip r:embed="rId2" cstate="print"/>
          <a:srcRect t="26499" r="18840"/>
          <a:stretch>
            <a:fillRect/>
          </a:stretch>
        </p:blipFill>
        <p:spPr bwMode="auto">
          <a:xfrm>
            <a:off x="4644007" y="3356992"/>
            <a:ext cx="4270449" cy="2900786"/>
          </a:xfrm>
          <a:prstGeom prst="rect">
            <a:avLst/>
          </a:prstGeom>
          <a:noFill/>
        </p:spPr>
      </p:pic>
      <p:pic>
        <p:nvPicPr>
          <p:cNvPr id="19458" name="Picture 2" descr="J:\Siyziova\ШК. ФОТО\ФОТО - МОИ УЧЕНИКИ\выпуск 2013-2017\1 К Л А С С\день осен. именин\DSCN4139.JPG"/>
          <p:cNvPicPr>
            <a:picLocks noChangeAspect="1" noChangeArrowheads="1"/>
          </p:cNvPicPr>
          <p:nvPr/>
        </p:nvPicPr>
        <p:blipFill>
          <a:blip r:embed="rId3" cstate="print"/>
          <a:srcRect r="3588" b="3192"/>
          <a:stretch>
            <a:fillRect/>
          </a:stretch>
        </p:blipFill>
        <p:spPr bwMode="auto">
          <a:xfrm>
            <a:off x="4644008" y="3284984"/>
            <a:ext cx="4320480" cy="3168352"/>
          </a:xfrm>
          <a:prstGeom prst="rect">
            <a:avLst/>
          </a:prstGeom>
          <a:noFill/>
        </p:spPr>
      </p:pic>
      <p:pic>
        <p:nvPicPr>
          <p:cNvPr id="19459" name="Picture 3" descr="J:\Siyziova\ШК. ФОТО\ФОТО - МОИ УЧЕНИКИ\выпуск 2013-2017\1 К Л А С С\1.09.2013 - ОТ РОДИТЕЛЕЙ\День знаний 02.09.2013г\Фото Настя Широкова\IMG_1783.JPG"/>
          <p:cNvPicPr>
            <a:picLocks noChangeAspect="1" noChangeArrowheads="1"/>
          </p:cNvPicPr>
          <p:nvPr/>
        </p:nvPicPr>
        <p:blipFill>
          <a:blip r:embed="rId4" cstate="print"/>
          <a:srcRect t="23104" r="11620"/>
          <a:stretch>
            <a:fillRect/>
          </a:stretch>
        </p:blipFill>
        <p:spPr bwMode="auto">
          <a:xfrm>
            <a:off x="179512" y="3284984"/>
            <a:ext cx="4634349" cy="316835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"/>
            <a:ext cx="9144000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чему ребёнка приучишь, то от него и получишь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31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 чему ребёнка приучишь, то от него и получишь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341438"/>
            <a:ext cx="8072438" cy="850900"/>
          </a:xfrm>
        </p:spPr>
        <p:txBody>
          <a:bodyPr/>
          <a:lstStyle/>
          <a:p>
            <a:pPr marL="514350" indent="-514350" algn="l">
              <a:buFontTx/>
              <a:buAutoNum type="arabicPeriod"/>
            </a:pPr>
            <a:r>
              <a:rPr lang="ru-RU" sz="3600" b="1" dirty="0" smtClean="0">
                <a:solidFill>
                  <a:schemeClr val="tx1"/>
                </a:solidFill>
              </a:rPr>
              <a:t>Рождение коллектива.</a:t>
            </a:r>
          </a:p>
          <a:p>
            <a:pPr marL="514350" indent="-514350" algn="l">
              <a:buFontTx/>
              <a:buAutoNum type="arabicPeriod"/>
            </a:pPr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750" y="1916113"/>
            <a:ext cx="8072438" cy="852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2. Установление традиций.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750" y="2492375"/>
            <a:ext cx="8072438" cy="85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3.Правила общения.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750" y="3068638"/>
            <a:ext cx="8072438" cy="852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4.Правила культурного поведения.</a:t>
            </a:r>
          </a:p>
          <a:p>
            <a:pPr marL="514350" indent="-5143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Home\Desktop\Экскурсия в библиотеку\DSCN4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882" y="4221088"/>
            <a:ext cx="384011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ome\Desktop\Ф-посвящ. в 1-классники\DSCN4014.JPG"/>
          <p:cNvPicPr>
            <a:picLocks noChangeAspect="1" noChangeArrowheads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 bwMode="auto">
          <a:xfrm>
            <a:off x="0" y="3611683"/>
            <a:ext cx="5436097" cy="324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7800" y="357166"/>
            <a:ext cx="7543800" cy="6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Ребенок к концу </a:t>
            </a:r>
            <a:r>
              <a:rPr lang="ru-RU" sz="2000" b="1" dirty="0" smtClean="0">
                <a:solidFill>
                  <a:srgbClr val="FF0066"/>
                </a:solidFill>
                <a:latin typeface="Comic Sans MS" pitchFamily="66" charset="0"/>
              </a:rPr>
              <a:t>1-ой четверти по литературе и русскому языку должен</a:t>
            </a:r>
            <a:r>
              <a:rPr lang="ru-RU" sz="2000" b="1" dirty="0">
                <a:solidFill>
                  <a:srgbClr val="FF0066"/>
                </a:solidFill>
                <a:latin typeface="Comic Sans MS" pitchFamily="66" charset="0"/>
              </a:rPr>
              <a:t>: </a:t>
            </a:r>
            <a:endParaRPr lang="ru-RU" sz="2000" dirty="0">
              <a:solidFill>
                <a:srgbClr val="FF0066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38200" y="1905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4000" b="1">
                <a:solidFill>
                  <a:srgbClr val="FF0066"/>
                </a:solidFill>
                <a:latin typeface="Comic Sans MS" pitchFamily="66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chemeClr val="hlink"/>
                </a:solidFill>
              </a:rPr>
              <a:t/>
            </a:r>
            <a:br>
              <a:rPr lang="ru-RU" sz="3200" b="1">
                <a:solidFill>
                  <a:schemeClr val="hlink"/>
                </a:solidFill>
              </a:rPr>
            </a:br>
            <a:endParaRPr lang="ru-RU" sz="4400" b="1">
              <a:solidFill>
                <a:srgbClr val="3399FF"/>
              </a:solidFill>
              <a:latin typeface="Comic Sans MS" pitchFamily="66" charset="0"/>
            </a:endParaRPr>
          </a:p>
        </p:txBody>
      </p:sp>
      <p:pic>
        <p:nvPicPr>
          <p:cNvPr id="8196" name="Picture 4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24542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10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49053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Знать понятия: речь, предложение, слово, слог, ударение, звуки речи.</a:t>
            </a:r>
          </a:p>
          <a:p>
            <a:pPr eaLnBrk="1" hangingPunct="1">
              <a:lnSpc>
                <a:spcPct val="95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Уметь вычленять звуки в словах, определять их последовательность, давать им характеристику  (см. схему)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Различать гласные и согласные звуки и буквы.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Определять место ударения в слове.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Уметь делить  слова на слоги, находить ударные и безударные гласные.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Уметь писать  изученные строчные и заглавные буквы, их соединения и слова.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u="sng" dirty="0" smtClean="0">
                <a:solidFill>
                  <a:srgbClr val="CC0066"/>
                </a:solidFill>
                <a:latin typeface="Comic Sans MS" pitchFamily="66" charset="0"/>
              </a:rPr>
              <a:t>Читать</a:t>
            </a: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 к концу 1 полугодия </a:t>
            </a:r>
            <a:r>
              <a:rPr lang="ru-RU" sz="2800" b="1" u="sng" dirty="0" smtClean="0">
                <a:solidFill>
                  <a:srgbClr val="CC0066"/>
                </a:solidFill>
                <a:latin typeface="Comic Sans MS" pitchFamily="66" charset="0"/>
              </a:rPr>
              <a:t>не менее 25 сл/мин</a:t>
            </a:r>
            <a:r>
              <a:rPr lang="ru-RU" sz="2800" b="1" dirty="0" smtClean="0">
                <a:solidFill>
                  <a:srgbClr val="CC0066"/>
                </a:solidFill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solidFill>
                <a:srgbClr val="CC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ГЛАСНЫЕ-СОГЛАСНЫЕ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916832"/>
            <a:ext cx="586408" cy="892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П</a:t>
            </a:r>
            <a:endParaRPr lang="ru-RU" sz="48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3717032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483768" y="2780928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96136" y="3501008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884368" y="3861048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524328" y="1412776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716016" y="5445224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979712" y="4869160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372200" y="5085184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707904" y="3789040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259632" y="1844824"/>
            <a:ext cx="58640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143108" y="500042"/>
            <a:ext cx="1500198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500042"/>
            <a:ext cx="1571636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23728" y="476672"/>
          <a:ext cx="1535832" cy="8078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7916"/>
                <a:gridCol w="767916"/>
              </a:tblGrid>
              <a:tr h="80786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4048" y="476672"/>
          <a:ext cx="1535832" cy="8078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7916"/>
                <a:gridCol w="767916"/>
              </a:tblGrid>
              <a:tr h="80786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267744" y="908720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064" y="1124744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8064" y="908720"/>
            <a:ext cx="504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940152" y="692696"/>
            <a:ext cx="432048" cy="4320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59832" y="692696"/>
            <a:ext cx="432048" cy="43204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5364088" y="1340768"/>
            <a:ext cx="72008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940549" y="1556395"/>
            <a:ext cx="432048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627784" y="1412776"/>
            <a:ext cx="576064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060626" y="1628006"/>
            <a:ext cx="43204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987824" y="1916832"/>
          <a:ext cx="792088" cy="38884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</a:tblGrid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796136" y="1844824"/>
          <a:ext cx="792088" cy="7920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987824" y="1844824"/>
            <a:ext cx="74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59832" y="2420888"/>
            <a:ext cx="633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9832" y="3429000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422108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5013176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68144" y="1772816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83768" y="422108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83768" y="3429000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83768" y="501317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83768" y="2636912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177281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83768" y="1844824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Заголовок 5"/>
          <p:cNvSpPr txBox="1">
            <a:spLocks/>
          </p:cNvSpPr>
          <p:nvPr/>
        </p:nvSpPr>
        <p:spPr>
          <a:xfrm>
            <a:off x="4211960" y="2708920"/>
            <a:ext cx="434116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Вижу буквы …,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перед ними буквы согласных читаю…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79512" y="1988840"/>
          <a:ext cx="792088" cy="38884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</a:tblGrid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7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79512" y="1196752"/>
          <a:ext cx="792088" cy="7920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79512" y="1916832"/>
            <a:ext cx="74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520" y="2492896"/>
            <a:ext cx="633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7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3501008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429309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3528" y="5085184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9512" y="1124744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99592" y="4293096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9592" y="350100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99592" y="5085184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99592" y="2708920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99592" y="1124744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99592" y="1916832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8" grpId="0"/>
      <p:bldP spid="51" grpId="0"/>
      <p:bldP spid="51" grpId="1"/>
      <p:bldP spid="52" grpId="0"/>
      <p:bldP spid="52" grpId="1"/>
      <p:bldP spid="53" grpId="0"/>
      <p:bldP spid="54" grpId="1"/>
      <p:bldP spid="55" grpId="0"/>
      <p:bldP spid="55" grpId="1"/>
      <p:bldP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8379"/>
            <a:ext cx="8640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1148"/>
            <a:ext cx="13681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10793" y="148732"/>
            <a:ext cx="9855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-30452"/>
            <a:ext cx="7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92239"/>
            <a:ext cx="6480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165994"/>
            <a:ext cx="10081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131148"/>
            <a:ext cx="6480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179512" y="980728"/>
            <a:ext cx="1656184" cy="864096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7308304" y="1052736"/>
            <a:ext cx="1440160" cy="576064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6732240" y="836712"/>
            <a:ext cx="2088232" cy="1008112"/>
          </a:xfrm>
          <a:prstGeom prst="blockArc">
            <a:avLst>
              <a:gd name="adj1" fmla="val 10800000"/>
              <a:gd name="adj2" fmla="val 21318061"/>
              <a:gd name="adj3" fmla="val 3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3347864" y="1052736"/>
            <a:ext cx="1584176" cy="720080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1700808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1700808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1700808"/>
            <a:ext cx="28803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1700808"/>
            <a:ext cx="7200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07704" y="1711272"/>
            <a:ext cx="5040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9752" y="1746814"/>
            <a:ext cx="8640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3" y="3376245"/>
            <a:ext cx="936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1881" y="3376245"/>
            <a:ext cx="8640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1961" y="3390761"/>
            <a:ext cx="12241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0073" y="3376245"/>
            <a:ext cx="10081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Арка 32"/>
          <p:cNvSpPr/>
          <p:nvPr/>
        </p:nvSpPr>
        <p:spPr>
          <a:xfrm rot="10800000">
            <a:off x="5539928" y="2708922"/>
            <a:ext cx="1449351" cy="504055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Арка 33"/>
          <p:cNvSpPr/>
          <p:nvPr/>
        </p:nvSpPr>
        <p:spPr>
          <a:xfrm rot="10800000">
            <a:off x="4675831" y="2852937"/>
            <a:ext cx="2359409" cy="484802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10800000">
            <a:off x="1835697" y="2658216"/>
            <a:ext cx="1296145" cy="554760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Арка 38"/>
          <p:cNvSpPr/>
          <p:nvPr/>
        </p:nvSpPr>
        <p:spPr>
          <a:xfrm rot="10800000">
            <a:off x="1259633" y="2819816"/>
            <a:ext cx="1872209" cy="482752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Арка 39"/>
          <p:cNvSpPr/>
          <p:nvPr/>
        </p:nvSpPr>
        <p:spPr>
          <a:xfrm rot="10800000">
            <a:off x="3599057" y="4338727"/>
            <a:ext cx="1686826" cy="560657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Арка 42"/>
          <p:cNvSpPr/>
          <p:nvPr/>
        </p:nvSpPr>
        <p:spPr>
          <a:xfrm rot="10800000">
            <a:off x="2699793" y="4384359"/>
            <a:ext cx="3528392" cy="628816"/>
          </a:xfrm>
          <a:prstGeom prst="blockArc">
            <a:avLst>
              <a:gd name="adj1" fmla="val 10800000"/>
              <a:gd name="adj2" fmla="val 21434222"/>
              <a:gd name="adj3" fmla="val 5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41277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1. Находим букву гласного.</a:t>
            </a:r>
            <a:br>
              <a:rPr lang="ru-RU" sz="1800" dirty="0" smtClean="0"/>
            </a:br>
            <a:r>
              <a:rPr lang="ru-RU" sz="1800" dirty="0" smtClean="0"/>
              <a:t>2. Посмотрю на стоящую впереди букву согласного, узнаю ее и, ведя карандашом, как указкой, к букве согласного, прочитаю слог.</a:t>
            </a:r>
            <a:br>
              <a:rPr lang="ru-RU" sz="1800" dirty="0" smtClean="0"/>
            </a:br>
            <a:r>
              <a:rPr lang="ru-RU" sz="1800" dirty="0" smtClean="0"/>
              <a:t>3. Если впереди есть еще буквы, то наращиваю (</a:t>
            </a:r>
            <a:r>
              <a:rPr lang="ru-RU" sz="1800" dirty="0" err="1" smtClean="0"/>
              <a:t>слева-справа</a:t>
            </a:r>
            <a:r>
              <a:rPr lang="ru-RU" sz="1800" dirty="0" smtClean="0"/>
              <a:t>) слог, </a:t>
            </a:r>
            <a:br>
              <a:rPr lang="ru-RU" sz="1800" dirty="0" smtClean="0"/>
            </a:br>
            <a:r>
              <a:rPr lang="ru-RU" sz="1800" dirty="0" smtClean="0"/>
              <a:t>повторю, прочитывая весь слог.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550</Words>
  <Application>Microsoft Office PowerPoint</Application>
  <PresentationFormat>Экран (4:3)</PresentationFormat>
  <Paragraphs>143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РОДИТЕЛЬСКОЕ СОБРАНИЕ 1 «В» класса Итоги 1 четверти</vt:lpstr>
      <vt:lpstr>Мы люди, у которых разное образование, разные судьбы, разные характеры, разные взгляды на жизнь, но есть то, что объединяет нас всех – это наши дети. И так хочется, чтобы наши дети были счастливы и успешны в жизни!</vt:lpstr>
      <vt:lpstr>Слайд 3</vt:lpstr>
      <vt:lpstr>Критерии школьной готовности</vt:lpstr>
      <vt:lpstr>К чему ребёнка приучишь, то от него и получишь</vt:lpstr>
      <vt:lpstr>Слайд 6</vt:lpstr>
      <vt:lpstr>ГЛАСНЫЕ-СОГЛАСНЫЕ</vt:lpstr>
      <vt:lpstr>Слайд 8</vt:lpstr>
      <vt:lpstr>1. Находим букву гласного. 2. Посмотрю на стоящую впереди букву согласного, узнаю ее и, ведя карандашом, как указкой, к букве согласного, прочитаю слог. 3. Если впереди есть еще буквы, то наращиваю (слева-справа) слог,  повторю, прочитывая весь слог.</vt:lpstr>
      <vt:lpstr>Слайд 10</vt:lpstr>
      <vt:lpstr>1. Найду первую букву гласного, карандашом поставлю после нее штрих 2. Посмотрю на стоящую впереди букву согласного, узнаю ее и, ведя карандашом, как указкой, к букве согласного, прочитаю слог (если впереди есть еще буквы, то наращиваю слева), повторю, прочитывая весь слог. 3. прочитывая начало слова, найду вторую букву гласного, карандашом поставлю после нее штрих  , ведя карандашом, как указкой, к букве согласного, прочитаю слог… (если слово заканчивается буквой согласного, то прочитать и ее) 4. прочитаю слово с опорой на обозначения с ударением. </vt:lpstr>
      <vt:lpstr>Слайд 12</vt:lpstr>
      <vt:lpstr>От  информации, которую дают родители первоклассникам,  во многом зависит дальнейшее отношение детей к школе и первому учителю. </vt:lpstr>
      <vt:lpstr>Слайд 14</vt:lpstr>
      <vt:lpstr>Слайд 15</vt:lpstr>
      <vt:lpstr>ТБ на осенние каникулы</vt:lpstr>
      <vt:lpstr>Слайд 17</vt:lpstr>
      <vt:lpstr>Интернет-ресурсы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школа?</dc:title>
  <dc:creator>Трифановы</dc:creator>
  <cp:lastModifiedBy>Note</cp:lastModifiedBy>
  <cp:revision>89</cp:revision>
  <dcterms:created xsi:type="dcterms:W3CDTF">2013-10-24T11:33:17Z</dcterms:created>
  <dcterms:modified xsi:type="dcterms:W3CDTF">2013-11-29T09:00:08Z</dcterms:modified>
</cp:coreProperties>
</file>