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0899" autoAdjust="0"/>
  </p:normalViewPr>
  <p:slideViewPr>
    <p:cSldViewPr>
      <p:cViewPr varScale="1">
        <p:scale>
          <a:sx n="54" d="100"/>
          <a:sy n="54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EF1D7-3AD7-4271-99A2-5C7160BA0D4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27F72-DFC0-45CF-90B0-4D62615A24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27F72-DFC0-45CF-90B0-4D62615A248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27F72-DFC0-45CF-90B0-4D62615A248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6433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Юридическая ответственность родителей за воспитание и образование своих </a:t>
            </a:r>
            <a:r>
              <a:rPr lang="ru-RU" dirty="0" smtClean="0"/>
              <a:t>детей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ТА\Рабочий стол\school-children_6-150x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500424"/>
            <a:ext cx="3357576" cy="3357576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Куда могут обратиться родители, учащиеся       за защитой своих прав?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929718" cy="2928957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5000"/>
              </a:lnSpc>
              <a:spcBef>
                <a:spcPct val="50000"/>
              </a:spcBef>
            </a:pPr>
            <a:r>
              <a:rPr lang="ru-RU" sz="8000" dirty="0" smtClean="0"/>
              <a:t>Родители имеют преимущественное право на защиту прав и законных интересов своих детей всеми законными средствами. </a:t>
            </a:r>
          </a:p>
          <a:p>
            <a:pPr algn="l">
              <a:lnSpc>
                <a:spcPct val="125000"/>
              </a:lnSpc>
              <a:spcBef>
                <a:spcPct val="50000"/>
              </a:spcBef>
            </a:pPr>
            <a:r>
              <a:rPr lang="ru-RU" sz="8000" dirty="0" smtClean="0"/>
              <a:t>Для учащихся и их родителей в школе в доступном месте должна находиться информация, содержащая тексты уставов, правил внутреннего распорядка; списки органов государственной власти, органов местного самоуправления и их должностных лиц (с указанием способов связи с ними), осуществляющих контроль и надзор за соблюдением, обеспечением и защитой прав ребенка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G:\рабочий стол 2011- 2012 год\картинки\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714885"/>
            <a:ext cx="2928958" cy="2203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44" y="0"/>
            <a:ext cx="90011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Родители обучающегося, воспитанника обязаны: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заложить основы физического, нравственного и интеллектуального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развития личности ребенка в раннем возрасте;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подать заявление о приеме ребенка в образовательное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учреждение;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оформить договор с образовательным учреждением, если ребенок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поступает в данное учреждение;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обеспечить получение детьми основного общего образования;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отвечать за воспитание своих детей и создание необходимых </a:t>
            </a:r>
            <a:endParaRPr lang="ru-RU" sz="16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условий для получения ими образования;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выполнять Устав образовательного учреждения;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контролировать проведение перевода обучающегося в специальные (коррекционные) группы и классы только с их согласия и по заключению психолого-педагогической и медико-педагогической комиссий;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контролировать осуществление гражданским образовательным учреждением военной подготовки учащихся только с их согласия и на факультативной основе;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контролировать проведение начальной профессиональной подготовки общеобразовательным учреждением только с их согласия и согласия их ребенка;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контролировать привлечение обучающихся к труду, не предусмотренному образовательной программой, только с их согласия и согласия их ребенка;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отвечать за ликвидацию академической задолженности в течение следующего учебного года, если обучающиеся были переведены в следующий класс условно.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2" name="Picture 2" descr="G:\рабочий стол 2011- 2012 год\картинки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1" y="0"/>
            <a:ext cx="2602333" cy="2428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23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3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5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5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235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5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5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235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428604"/>
            <a:ext cx="85725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1.Физическое насилие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действия (бездействие) со стороны родителей или других взрослых, в результате которых физическое и умственное здоровье ребенка нарушается или находится под угрозой повреждения. Какое же влияние оказывает физическое воздействие на ребёнка?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Признаки физического насилия над ребенком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◦ раны и синяки: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◦ ожоги: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◦ укусы: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◦ «синдром тряски ребенка»: сопутствующие признаки - синяки на плечах и груди, имеющие отпечатки пальцев.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6" name="Picture 2" descr="G:\рабочий стол 2011- 2012 год\картинки\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857495"/>
            <a:ext cx="3786214" cy="4555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285728"/>
            <a:ext cx="835824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Психическое насилие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(эмоционально дурное обращение с детьми):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обвинения в адрес ребенка (брань, крики);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принижение его успехов, унижение его достоинства;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отвержение ребенка;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длительное лишение ребенка любви, нежности, заботы со стороны родителей;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принуждение к одиночеству;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совершение в присутствии ребенка насилия по отношению к супругу или другим детям;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причинение боли домашним животным с целью запугать ребенка.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Влияние на ребенка: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задержка в физическом, речевом развитии, задержка роста;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импульсивность, взрывчатость, вредные привычки (сосание пальцев, вырывание волос), злость;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попытки совершения самоубийства, потеря смысла жизни, цели в жизни;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уступчивость, податливость;                                                                                   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ночные кошмары, нарушение сна, страхи темноты, боязнь людей, их гнева;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депрессии,  печаль,   беспомощность, безнадежность, заторможенность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56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56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56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56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560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42910" y="0"/>
            <a:ext cx="80010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3. Сексуальное насилие над детьми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любой контакт или взаимодействие, в котором ребенок сексуально стимулируется или используется для сексуальной стимуляции.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Влияние на ребенка: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обнаруживает странные (причудливые), слишком сложные или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необычные сексуальные познания или действия;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может сексуально приставать к детям, подросткам, взрослым;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может жаловаться на зуд, воспаление, боль в области гениталий.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290" name="Picture 2" descr="G:\рабочий стол 2011- 2012 год\картинки\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786190"/>
            <a:ext cx="2928958" cy="3523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800102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российском законодательстве существует несколько видов ответственности лиц, допускающих жестокое обращение с ребенком.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0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Административная ответственность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u="sng" dirty="0" smtClean="0">
              <a:latin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85720" y="235743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3077765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</a:rPr>
              <a:t>         3. </a:t>
            </a:r>
            <a:r>
              <a:rPr lang="ru-RU" sz="2400" b="1" u="sng" dirty="0" smtClean="0">
                <a:latin typeface="Arial" pitchFamily="34" charset="0"/>
                <a:ea typeface="Times New Roman" pitchFamily="18" charset="0"/>
              </a:rPr>
              <a:t>Гражданско-правовая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lang="ru-RU" sz="2400" b="1" u="sng" dirty="0" smtClean="0">
                <a:latin typeface="Arial" pitchFamily="34" charset="0"/>
                <a:ea typeface="Times New Roman" pitchFamily="18" charset="0"/>
              </a:rPr>
              <a:t>ответственность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ru-RU" sz="2400" b="1" u="sng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Дисциплинарная ответственность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7" y="2167400"/>
            <a:ext cx="5635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Arial" pitchFamily="34" charset="0"/>
                <a:ea typeface="Times New Roman" pitchFamily="18" charset="0"/>
              </a:rPr>
              <a:t> 2. Уголовная ответственность</a:t>
            </a:r>
            <a:endParaRPr lang="ru-RU" sz="2400" dirty="0"/>
          </a:p>
        </p:txBody>
      </p:sp>
      <p:pic>
        <p:nvPicPr>
          <p:cNvPr id="13314" name="Picture 2" descr="G:\рабочий стол 2011- 2012 год\картинки\9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2187" y="4357694"/>
            <a:ext cx="3971813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071538" y="0"/>
            <a:ext cx="807246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Памятка для родителей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Разговаривайте с ребенком.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Говорите о своей любви.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Доверяйте ребенку.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Не сравнивайте ни с кем.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Обратитесь к специалисту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Развивайте чувство собственного достоинства.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Используйте свой авторитет.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38" name="Picture 2" descr="G:\рабочий стол 2011- 2012 год\картинки\4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857628"/>
            <a:ext cx="3262332" cy="3262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42910" y="642918"/>
            <a:ext cx="850109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Счастлива та семья, где есть взаимопонимание. Только когда мы вместе — ребёнок чувствует себя комфортно. А это в наших силах и возможностях.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оспитание ребенка с четким представлением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ы. Это целенаправленный 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жедневный процесс, в котором происходит его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амосовершенствование и саморазвитие. Данная работа ведет 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риумф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личности ребенка. Это путь 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динению ученика, его родителей и школы.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C:\Documents and Settings\ТА\Рабочий стол\картинки для проекта\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417413"/>
            <a:ext cx="4572032" cy="2440587"/>
          </a:xfrm>
          <a:prstGeom prst="round2DiagRect">
            <a:avLst/>
          </a:prstGeom>
          <a:noFill/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286412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28662" y="1"/>
            <a:ext cx="742955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Цель: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Повышение правовой культуры родителей по вопросам юридической ответственности за воспитание и обучение детей.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Задачи: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Познакомить родителей с нормативно-правовыми документами.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Содействовать формированию у родителей ответственности за воспитание детей, способности адекватно и эффективно действовать в сложной проблемной ситуации.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392909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«По моему глубокому убеждению, педагогика должна стать наукой для всех и для учителей, и для родителей» (В.А. Сухомлинский).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G:\рабочий стол 2011- 2012 год\картинки\2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0" y="3000372"/>
            <a:ext cx="4143380" cy="4143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0"/>
            <a:ext cx="814393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«Большое зло нашего времени... заключается в том, что наши отцы и матери почти полностью лишились осознания того, что... могут сделать для воспитания своих детей» (И.Г. Песталоцци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G:\рабочий стол 2011- 2012 год\картинки\2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643314"/>
            <a:ext cx="3214686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0"/>
            <a:ext cx="83582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«Родители должны любить своего ребёнка таким, какой он есть, а не таким, каким он мог бы быть»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Монте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«Дети никогда не поступают так, как мы велим поступать; они поступают, как поступаем мы сами»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Л.Хей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G:\рабочий стол 2011- 2012 год\картинки\4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14" y="4275241"/>
            <a:ext cx="3357586" cy="2582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" y="0"/>
            <a:ext cx="84296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Различают три уровня нормативно-правовых материалов.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1-й уровень - международный: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Декларация прав Ребенка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(принята ООН в 1959 году)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2954656"/>
            <a:ext cx="81199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Конвенция о Правах Ребенка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(принята ООН 20 ноября 1989 года);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 descr="G:\рабочий стол 2011- 2012 год\картинки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000504"/>
            <a:ext cx="2976558" cy="285749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428604"/>
            <a:ext cx="864399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2-й уровень, регулирующий права ребенка: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Конституция Российской Федерации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ст.38,42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Гражданский кодекс Российской Федерации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(некоторые разделы, например, раздел о дееспособности несовершеннолетних детей).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Семейный кодекс РФ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ст.61 «Равенство прав и обязанностей родителей», ст.63 «Права и обязанности родителей по воспитанию и образованию детей», ст.64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«Права и обязанности родителей по защите прав и интересов детей”, ст.65 «Осуществление родительских прав»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6" name="Picture 2" descr="G:\рабочий стол 2011- 2012 год\картинки\6666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219575"/>
            <a:ext cx="3943350" cy="2638425"/>
          </a:xfrm>
          <a:prstGeom prst="round2Diag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0"/>
            <a:ext cx="86439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3-й уровень, регулирующий права ребенка: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Федеральная президентская программа «Дети России»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в составе которой целевые программы «Дети-инвалиды», «Дети-сироты», «Планирование семьи», «Одаренные дети» - утверждена Указом Президента РФ от 18.08.94 г. № 1696;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Федеральный закон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«О государственной поддержке молодежных и детских общественных объединений»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принят 28.06.95 г.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Федеральный закон «Об основных гарантиях прав ребенка в Российской Федерации»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принят 24.07.1998 года, действует в редакции от 20.07. 2000 года.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G:\рабочий стол 2011- 2012 год\картинки\123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5990" y="4500570"/>
            <a:ext cx="3192354" cy="2357430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0011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 основным правам родителей обучающихся относят: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выбор формы обучения, вида образовательного учреждения для своего ребенка;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защиту законных прав и интересов ребенка;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участие в управлении образовательным учреждением;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ознакомление с ходом и содержанием образовательного процесса. а также оценками успеваемости обучающегося;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ознакомление с Уставом образовательного учреждения, лицензией на право ведения образовательной деятельности со свидетельством о государственной аккредитации образовательного учреждения и другими документами, регламентирующими организацию образовательного процесса;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согласие на оставление ребенком до получения им основного общего образования образовательного учреждения по достижении 15 лет;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согласие на проведение начальной профессиональной подготовки в общеобразовательных учреждениях;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согласие оставления ребенка на повторный курс обучения в случае получения им на итоговой аттестации двух и более неудовлетворительных оценок;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оформление договора об оказании образовательным учреждением платных образовательных услуг.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Родители (законные представители) несовершеннолетних лен получения последними основного общего образования не только имеют права, но и несут юридические обязанности за их воспитание, образование и содержание.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5" name="Picture 3" descr="G:\рабочий стол 2011- 2012 год\картинки\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22" y="4572008"/>
            <a:ext cx="2214578" cy="266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1217</Words>
  <PresentationFormat>Экран (4:3)</PresentationFormat>
  <Paragraphs>112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Юридическая ответственность родителей за воспитание и образование своих детей </vt:lpstr>
      <vt:lpstr>                                                            </vt:lpstr>
      <vt:lpstr>«По моему глубокому убеждению, педагогика должна стать наукой для всех и для учителей, и для родителей» (В.А. Сухомлинский). </vt:lpstr>
      <vt:lpstr>Слайд 4</vt:lpstr>
      <vt:lpstr>Слайд 5</vt:lpstr>
      <vt:lpstr>Слайд 6</vt:lpstr>
      <vt:lpstr>Слайд 7</vt:lpstr>
      <vt:lpstr>Слайд 8</vt:lpstr>
      <vt:lpstr>Слайд 9</vt:lpstr>
      <vt:lpstr>Куда могут обратиться родители, учащиеся       за защитой своих прав?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обязанности человека от рождения и на всю жизнь. </dc:title>
  <cp:lastModifiedBy>ТкаченкоЕВ</cp:lastModifiedBy>
  <cp:revision>11</cp:revision>
  <dcterms:modified xsi:type="dcterms:W3CDTF">2013-11-25T14:12:32Z</dcterms:modified>
</cp:coreProperties>
</file>