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88" r:id="rId6"/>
    <p:sldId id="262" r:id="rId7"/>
    <p:sldId id="263" r:id="rId8"/>
    <p:sldId id="28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79" r:id="rId23"/>
    <p:sldId id="280" r:id="rId24"/>
    <p:sldId id="281" r:id="rId25"/>
    <p:sldId id="275" r:id="rId26"/>
    <p:sldId id="276" r:id="rId27"/>
    <p:sldId id="277" r:id="rId28"/>
    <p:sldId id="27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B4D68-F106-49C2-92A9-08A863224415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9DF60-A785-4577-B98A-B92729FBE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7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DF60-A785-4577-B98A-B92729FBE4F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D89C962-46C1-4B92-A306-9D3C72128F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B3D7CC1-0534-44A2-8AAF-9E6813FB6394}" type="datetimeFigureOut">
              <a:rPr lang="ru-RU" smtClean="0"/>
              <a:t>25.11.2013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1.png"/><Relationship Id="rId5" Type="http://schemas.openxmlformats.org/officeDocument/2006/relationships/image" Target="../media/image4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hyperlink" Target="http://ege-ok.ru/2012/01/13/oblast-dopustimyih-znacheni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4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ge.ru/" TargetMode="External"/><Relationship Id="rId2" Type="http://schemas.openxmlformats.org/officeDocument/2006/relationships/hyperlink" Target="http://ege-ok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lexlarin.net/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601272" cy="1143000"/>
          </a:xfrm>
        </p:spPr>
        <p:txBody>
          <a:bodyPr/>
          <a:lstStyle/>
          <a:p>
            <a:r>
              <a:rPr lang="ru-RU" sz="3200" dirty="0" smtClean="0"/>
              <a:t>Ермак Т.А.</a:t>
            </a:r>
            <a:br>
              <a:rPr lang="ru-RU" sz="3200" dirty="0" smtClean="0"/>
            </a:br>
            <a:r>
              <a:rPr lang="ru-RU" sz="3200" dirty="0" err="1" smtClean="0"/>
              <a:t>Линькова</a:t>
            </a:r>
            <a:r>
              <a:rPr lang="ru-RU" sz="3200" dirty="0" smtClean="0"/>
              <a:t> Н.В.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ГБОУ ЦО «Самбо-70»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подготовки заданий обязательного уровня «В» и уровня «С».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0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229200"/>
            <a:ext cx="5486400" cy="908502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В9.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616" y="3789040"/>
            <a:ext cx="4038600" cy="1512168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tx2"/>
                </a:solidFill>
              </a:rPr>
              <a:t>В каких точках касательная к графику функции параллельна прямой у = -7?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tx2"/>
                </a:solidFill>
              </a:rPr>
              <a:t>В каких точках </a:t>
            </a:r>
            <a:r>
              <a:rPr lang="en-US" sz="2000" b="1" dirty="0" smtClean="0">
                <a:solidFill>
                  <a:schemeClr val="tx2"/>
                </a:solidFill>
              </a:rPr>
              <a:t>f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’ </a:t>
            </a:r>
            <a:r>
              <a:rPr lang="en-US" sz="2000" b="1" dirty="0" smtClean="0">
                <a:solidFill>
                  <a:schemeClr val="tx2"/>
                </a:solidFill>
              </a:rPr>
              <a:t>&lt; 0 ?</a:t>
            </a:r>
          </a:p>
          <a:p>
            <a:pPr marL="342900" indent="-342900">
              <a:buAutoNum type="arabicParenR"/>
            </a:pP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1268016" y="35814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pic>
        <p:nvPicPr>
          <p:cNvPr id="3074" name="Picture 2" descr="C:\Users\Ninik\Desktop\семинар\Безымянный.pn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43634" b="42878"/>
          <a:stretch/>
        </p:blipFill>
        <p:spPr bwMode="auto">
          <a:xfrm>
            <a:off x="1051236" y="332656"/>
            <a:ext cx="4472160" cy="3128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Текст 5"/>
          <p:cNvSpPr txBox="1">
            <a:spLocks/>
          </p:cNvSpPr>
          <p:nvPr/>
        </p:nvSpPr>
        <p:spPr>
          <a:xfrm>
            <a:off x="6012160" y="980728"/>
            <a:ext cx="267044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2"/>
                </a:solidFill>
              </a:rPr>
              <a:t>	Y = f(x)</a:t>
            </a:r>
          </a:p>
          <a:p>
            <a:pPr marL="342900" lvl="0" indent="-342900">
              <a:spcBef>
                <a:spcPts val="0"/>
              </a:spcBef>
              <a:buFontTx/>
              <a:buAutoNum type="arabicParenR"/>
            </a:pPr>
            <a:r>
              <a:rPr lang="ru-RU" sz="2000" b="1" dirty="0">
                <a:solidFill>
                  <a:srgbClr val="2F5897"/>
                </a:solidFill>
              </a:rPr>
              <a:t>если </a:t>
            </a:r>
            <a:r>
              <a:rPr lang="en-US" sz="2000" b="1" dirty="0">
                <a:solidFill>
                  <a:srgbClr val="2F5897"/>
                </a:solidFill>
              </a:rPr>
              <a:t>f</a:t>
            </a:r>
            <a:r>
              <a:rPr lang="en-US" sz="2000" b="1" baseline="30000" dirty="0">
                <a:solidFill>
                  <a:srgbClr val="2F5897"/>
                </a:solidFill>
              </a:rPr>
              <a:t>’ </a:t>
            </a:r>
            <a:r>
              <a:rPr lang="en-US" sz="2000" b="1" dirty="0">
                <a:solidFill>
                  <a:srgbClr val="2F5897"/>
                </a:solidFill>
              </a:rPr>
              <a:t>&gt; </a:t>
            </a:r>
            <a:r>
              <a:rPr lang="en-US" sz="2000" b="1" dirty="0" smtClean="0">
                <a:solidFill>
                  <a:srgbClr val="2F5897"/>
                </a:solidFill>
              </a:rPr>
              <a:t>0</a:t>
            </a:r>
            <a:r>
              <a:rPr lang="ru-RU" sz="2000" b="1" dirty="0" smtClean="0">
                <a:solidFill>
                  <a:srgbClr val="2F5897"/>
                </a:solidFill>
              </a:rPr>
              <a:t>, то </a:t>
            </a:r>
            <a:r>
              <a:rPr lang="en-US" sz="2000" b="1" dirty="0" smtClean="0">
                <a:solidFill>
                  <a:schemeClr val="tx2"/>
                </a:solidFill>
              </a:rPr>
              <a:t>f(x)</a:t>
            </a:r>
          </a:p>
          <a:p>
            <a:pPr marL="342900" lvl="0" indent="-342900">
              <a:spcBef>
                <a:spcPts val="0"/>
              </a:spcBef>
              <a:buAutoNum type="arabicParenR" startAt="2"/>
            </a:pPr>
            <a:endParaRPr lang="ru-RU" sz="2000" b="1" dirty="0" smtClean="0">
              <a:solidFill>
                <a:srgbClr val="2F5897"/>
              </a:solidFill>
            </a:endParaRPr>
          </a:p>
          <a:p>
            <a:pPr marL="342900" lvl="0" indent="-342900">
              <a:spcBef>
                <a:spcPts val="0"/>
              </a:spcBef>
              <a:buFontTx/>
              <a:buAutoNum type="arabicParenR" startAt="2"/>
            </a:pPr>
            <a:r>
              <a:rPr lang="ru-RU" sz="2000" b="1" dirty="0">
                <a:solidFill>
                  <a:srgbClr val="2F5897"/>
                </a:solidFill>
              </a:rPr>
              <a:t>если </a:t>
            </a:r>
            <a:r>
              <a:rPr lang="en-US" sz="2000" b="1" dirty="0">
                <a:solidFill>
                  <a:srgbClr val="2F5897"/>
                </a:solidFill>
              </a:rPr>
              <a:t>f</a:t>
            </a:r>
            <a:r>
              <a:rPr lang="en-US" sz="2000" b="1" baseline="30000" dirty="0">
                <a:solidFill>
                  <a:srgbClr val="2F5897"/>
                </a:solidFill>
              </a:rPr>
              <a:t>’ </a:t>
            </a:r>
            <a:r>
              <a:rPr lang="en-US" sz="2000" b="1" dirty="0">
                <a:solidFill>
                  <a:srgbClr val="2F5897"/>
                </a:solidFill>
              </a:rPr>
              <a:t>&lt; </a:t>
            </a:r>
            <a:r>
              <a:rPr lang="en-US" sz="2000" b="1" dirty="0" smtClean="0">
                <a:solidFill>
                  <a:srgbClr val="2F5897"/>
                </a:solidFill>
              </a:rPr>
              <a:t>0</a:t>
            </a:r>
            <a:r>
              <a:rPr lang="ru-RU" sz="2000" b="1" dirty="0" smtClean="0">
                <a:solidFill>
                  <a:srgbClr val="2F5897"/>
                </a:solidFill>
              </a:rPr>
              <a:t>, то </a:t>
            </a:r>
            <a:r>
              <a:rPr lang="en-US" sz="2000" b="1" dirty="0" smtClean="0">
                <a:solidFill>
                  <a:srgbClr val="2F5897"/>
                </a:solidFill>
              </a:rPr>
              <a:t>f(x</a:t>
            </a:r>
            <a:r>
              <a:rPr lang="en-US" sz="2000" b="1" dirty="0">
                <a:solidFill>
                  <a:srgbClr val="2F5897"/>
                </a:solidFill>
              </a:rPr>
              <a:t>) </a:t>
            </a:r>
            <a:r>
              <a:rPr lang="en-US" sz="2000" b="1" dirty="0">
                <a:ln w="28575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</a:t>
            </a:r>
            <a:r>
              <a:rPr lang="en-US" sz="2000" b="1" dirty="0">
                <a:solidFill>
                  <a:srgbClr val="2F5897"/>
                </a:solidFill>
              </a:rPr>
              <a:t> </a:t>
            </a:r>
            <a:endParaRPr lang="en-US" sz="2000" b="1" dirty="0" smtClean="0">
              <a:solidFill>
                <a:srgbClr val="2F5897"/>
              </a:solidFill>
            </a:endParaRPr>
          </a:p>
          <a:p>
            <a:pPr marL="342900" lvl="0" indent="-342900">
              <a:spcBef>
                <a:spcPts val="0"/>
              </a:spcBef>
              <a:buAutoNum type="arabicParenR" startAt="2"/>
            </a:pPr>
            <a:endParaRPr lang="en-US" sz="2000" b="1" dirty="0">
              <a:solidFill>
                <a:srgbClr val="2F5897"/>
              </a:solidFill>
            </a:endParaRPr>
          </a:p>
          <a:p>
            <a:pPr marL="342900" lvl="0" indent="-342900">
              <a:spcBef>
                <a:spcPts val="0"/>
              </a:spcBef>
              <a:buFontTx/>
              <a:buAutoNum type="arabicParenR" startAt="2"/>
            </a:pPr>
            <a:r>
              <a:rPr lang="en-US" sz="2000" b="1" dirty="0" smtClean="0">
                <a:solidFill>
                  <a:srgbClr val="2F5897"/>
                </a:solidFill>
              </a:rPr>
              <a:t>f(x) </a:t>
            </a:r>
            <a:r>
              <a:rPr lang="ru-RU" sz="2000" b="1" dirty="0" smtClean="0">
                <a:solidFill>
                  <a:srgbClr val="2F5897"/>
                </a:solidFill>
              </a:rPr>
              <a:t>«вершины» и «впадины» - </a:t>
            </a:r>
            <a:r>
              <a:rPr lang="en-US" sz="2000" b="1" dirty="0">
                <a:solidFill>
                  <a:srgbClr val="2F5897"/>
                </a:solidFill>
              </a:rPr>
              <a:t>f</a:t>
            </a:r>
            <a:r>
              <a:rPr lang="en-US" sz="2000" b="1" baseline="30000" dirty="0">
                <a:solidFill>
                  <a:srgbClr val="2F5897"/>
                </a:solidFill>
              </a:rPr>
              <a:t>’ </a:t>
            </a:r>
            <a:r>
              <a:rPr lang="ru-RU" sz="2000" b="1" dirty="0">
                <a:solidFill>
                  <a:srgbClr val="2F5897"/>
                </a:solidFill>
              </a:rPr>
              <a:t>=</a:t>
            </a:r>
            <a:r>
              <a:rPr lang="en-US" sz="2000" b="1" dirty="0" smtClean="0">
                <a:solidFill>
                  <a:srgbClr val="2F5897"/>
                </a:solidFill>
              </a:rPr>
              <a:t> </a:t>
            </a:r>
            <a:r>
              <a:rPr lang="en-US" sz="2000" b="1" dirty="0">
                <a:solidFill>
                  <a:srgbClr val="2F5897"/>
                </a:solidFill>
              </a:rPr>
              <a:t>0</a:t>
            </a:r>
          </a:p>
          <a:p>
            <a:pPr marL="342900" lvl="0" indent="-342900">
              <a:spcBef>
                <a:spcPts val="0"/>
              </a:spcBef>
              <a:buAutoNum type="arabicParenR" startAt="2"/>
            </a:pPr>
            <a:endParaRPr lang="en-US" sz="1800" b="1" dirty="0">
              <a:solidFill>
                <a:srgbClr val="2F5897"/>
              </a:solidFill>
            </a:endParaRPr>
          </a:p>
          <a:p>
            <a:endParaRPr lang="en-US" sz="1800" b="1" dirty="0" smtClean="0">
              <a:solidFill>
                <a:schemeClr val="tx2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8429981" y="1385000"/>
            <a:ext cx="1080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1790">
            <a:off x="8294623" y="1966888"/>
            <a:ext cx="378730" cy="45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539552" y="174398"/>
            <a:ext cx="40386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/>
                </a:solidFill>
              </a:rPr>
              <a:t>1.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5373216"/>
            <a:ext cx="7239000" cy="1027583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sz="6000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923928" y="1412776"/>
            <a:ext cx="388843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827584" y="116633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  <a:effectLst/>
              </a:rPr>
              <a:t>Найти </a:t>
            </a:r>
            <a:r>
              <a:rPr lang="en-US" sz="2000" b="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  <a:effectLst/>
              </a:rPr>
              <a:t>f</a:t>
            </a:r>
            <a:r>
              <a:rPr lang="en-US" sz="2000" b="0" baseline="3000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  <a:effectLst/>
              </a:rPr>
              <a:t>’</a:t>
            </a:r>
            <a:r>
              <a:rPr lang="en-US" sz="2000" b="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  <a:effectLst/>
              </a:rPr>
              <a:t>(x</a:t>
            </a:r>
            <a:r>
              <a:rPr lang="en-US" sz="2000" b="0" baseline="-2500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  <a:effectLst/>
              </a:rPr>
              <a:t>0</a:t>
            </a:r>
            <a:r>
              <a:rPr lang="en-US" sz="2000" b="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  <a:effectLst/>
              </a:rPr>
              <a:t>)</a:t>
            </a:r>
            <a:endParaRPr lang="ru-RU" sz="2000" b="0" dirty="0">
              <a:solidFill>
                <a:schemeClr val="tx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4"/>
              <p:cNvSpPr txBox="1">
                <a:spLocks/>
              </p:cNvSpPr>
              <p:nvPr/>
            </p:nvSpPr>
            <p:spPr>
              <a:xfrm>
                <a:off x="1169012" y="4792425"/>
                <a:ext cx="2880320" cy="43204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7200" b="1" kern="1200" baseline="0">
                    <a:ln w="12700">
                      <a:solidFill>
                        <a:schemeClr val="tx2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(</m:t>
                      </m:r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)= </m:t>
                      </m:r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𝑡𝑔</m:t>
                      </m:r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𝛼</m:t>
                      </m:r>
                      <m:r>
                        <a:rPr lang="ru-RU" sz="2000" i="1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у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Заголовок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12" y="4792425"/>
                <a:ext cx="2880320" cy="432048"/>
              </a:xfrm>
              <a:prstGeom prst="rect">
                <a:avLst/>
              </a:prstGeom>
              <a:blipFill rotWithShape="1">
                <a:blip r:embed="rId2"/>
                <a:stretch>
                  <a:fillRect t="-25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4"/>
              <p:cNvSpPr txBox="1">
                <a:spLocks/>
              </p:cNvSpPr>
              <p:nvPr/>
            </p:nvSpPr>
            <p:spPr>
              <a:xfrm>
                <a:off x="827584" y="4180268"/>
                <a:ext cx="2880320" cy="43204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7200" b="1" kern="1200" baseline="0">
                    <a:ln w="12700">
                      <a:solidFill>
                        <a:schemeClr val="tx2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𝑡𝑔</m:t>
                      </m:r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𝛼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Заголовок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80268"/>
                <a:ext cx="2880320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4"/>
              <p:cNvSpPr txBox="1">
                <a:spLocks/>
              </p:cNvSpPr>
              <p:nvPr/>
            </p:nvSpPr>
            <p:spPr>
              <a:xfrm>
                <a:off x="4644008" y="4228076"/>
                <a:ext cx="2880320" cy="43204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7200" b="1" kern="1200" baseline="0">
                    <a:ln w="12700">
                      <a:solidFill>
                        <a:schemeClr val="tx2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𝑡𝑔</m:t>
                      </m:r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sz="2000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𝛼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Заголовок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28076"/>
                <a:ext cx="2880320" cy="432048"/>
              </a:xfrm>
              <a:prstGeom prst="rect">
                <a:avLst/>
              </a:prstGeom>
              <a:blipFill rotWithShape="1">
                <a:blip r:embed="rId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59" y="754185"/>
            <a:ext cx="2943548" cy="323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Ninik\Desktop\семинар\Безымянный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2" b="16147"/>
          <a:stretch/>
        </p:blipFill>
        <p:spPr bwMode="auto">
          <a:xfrm>
            <a:off x="4859359" y="675623"/>
            <a:ext cx="2933676" cy="3395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7" y="642056"/>
            <a:ext cx="2959891" cy="3401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Ninik\Desktop\семинар\Безымянный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1" b="6031"/>
          <a:stretch/>
        </p:blipFill>
        <p:spPr bwMode="auto">
          <a:xfrm>
            <a:off x="964037" y="657913"/>
            <a:ext cx="3041864" cy="3522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459981" y="621305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2"/>
                </a:solidFill>
                <a:effectLst/>
              </a:rPr>
              <a:t>2.</a:t>
            </a:r>
            <a:endParaRPr lang="ru-RU" sz="2000" dirty="0">
              <a:solidFill>
                <a:schemeClr val="tx2"/>
              </a:solidFill>
              <a:effectLst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355303" y="587947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</a:rPr>
              <a:t>3</a:t>
            </a:r>
            <a:r>
              <a:rPr lang="ru-RU" sz="2000" dirty="0" smtClean="0">
                <a:solidFill>
                  <a:schemeClr val="tx2"/>
                </a:solidFill>
                <a:effectLst/>
              </a:rPr>
              <a:t>.</a:t>
            </a:r>
            <a:endParaRPr lang="ru-RU" sz="20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66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576" y="795358"/>
                <a:ext cx="3672408" cy="438912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b="1" dirty="0" smtClean="0">
                    <a:ln>
                      <a:noFill/>
                    </a:ln>
                  </a:rPr>
                  <a:t>5. Найти угловой коэффициент касательной к графику функции в точке </a:t>
                </a:r>
                <a:r>
                  <a:rPr lang="en-US" sz="1800" b="1" dirty="0" smtClean="0">
                    <a:ln>
                      <a:noFill/>
                    </a:ln>
                  </a:rPr>
                  <a:t>x</a:t>
                </a:r>
                <a:r>
                  <a:rPr lang="ru-RU" sz="1800" b="1" baseline="-25000" dirty="0" smtClean="0">
                    <a:ln>
                      <a:noFill/>
                    </a:ln>
                  </a:rPr>
                  <a:t>0</a:t>
                </a:r>
                <a:r>
                  <a:rPr lang="ru-RU" sz="1800" b="1" dirty="0" smtClean="0">
                    <a:ln>
                      <a:noFill/>
                    </a:ln>
                  </a:rPr>
                  <a:t> и проходящей через точку (0;0</a:t>
                </a:r>
                <a:r>
                  <a:rPr lang="ru-RU" sz="1800" b="1" dirty="0" smtClean="0">
                    <a:ln>
                      <a:noFill/>
                    </a:ln>
                  </a:rPr>
                  <a:t>) и точку М.</a:t>
                </a:r>
                <a:endParaRPr lang="ru-RU" sz="1800" b="1" dirty="0" smtClean="0">
                  <a:ln>
                    <a:noFill/>
                  </a:ln>
                </a:endParaRPr>
              </a:p>
              <a:p>
                <a:pPr marL="0" indent="0">
                  <a:buNone/>
                </a:pPr>
                <a:endParaRPr lang="en-US" sz="1800" b="1" dirty="0" smtClean="0">
                  <a:ln>
                    <a:noFill/>
                  </a:ln>
                  <a:sym typeface="Symbol"/>
                </a:endParaRPr>
              </a:p>
              <a:p>
                <a:pPr marL="0" indent="0">
                  <a:buNone/>
                </a:pPr>
                <a:r>
                  <a:rPr lang="ru-RU" sz="1800" b="1" dirty="0" smtClean="0">
                    <a:ln>
                      <a:noFill/>
                    </a:ln>
                    <a:sym typeface="Symbol"/>
                  </a:rPr>
                  <a:t></a:t>
                </a:r>
                <a:r>
                  <a:rPr lang="en-US" sz="1800" b="1" dirty="0" smtClean="0">
                    <a:ln>
                      <a:noFill/>
                    </a:ln>
                    <a:sym typeface="Symbol"/>
                  </a:rPr>
                  <a:t>OAM: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ln>
                      <a:noFill/>
                    </a:ln>
                    <a:sym typeface="Symbol"/>
                  </a:rPr>
                  <a:t>OA=4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ln>
                      <a:noFill/>
                    </a:ln>
                    <a:sym typeface="Symbol"/>
                  </a:rPr>
                  <a:t>AM=6</a:t>
                </a:r>
              </a:p>
              <a:p>
                <a:endParaRPr lang="en-US" sz="1800" b="1" dirty="0">
                  <a:ln>
                    <a:noFill/>
                  </a:ln>
                  <a:sym typeface="Symbol"/>
                </a:endParaRPr>
              </a:p>
              <a:p>
                <a:pPr marL="0" lvl="0" indent="0">
                  <a:buNone/>
                </a:pPr>
                <a:r>
                  <a:rPr lang="en-US" sz="1800" b="1" dirty="0" smtClean="0">
                    <a:ln>
                      <a:noFill/>
                    </a:ln>
                    <a:sym typeface="Symbol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b="1" i="1">
                        <a:ln>
                          <a:noFill/>
                        </a:ln>
                        <a:solidFill>
                          <a:srgbClr val="2F5897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sz="1800" b="1" dirty="0" smtClean="0">
                    <a:ln>
                      <a:noFill/>
                    </a:ln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2F589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2F5897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sz="2000" b="1" i="1"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𝟏</m:t>
                    </m:r>
                    <m:r>
                      <a:rPr lang="en-US" sz="2000" b="1" i="1"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,</m:t>
                    </m:r>
                    <m:r>
                      <a:rPr lang="en-US" sz="2000" b="1" i="1"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𝟓</m:t>
                    </m:r>
                  </m:oMath>
                </a14:m>
                <a:endParaRPr lang="ru-RU" sz="2000" b="1" dirty="0">
                  <a:solidFill>
                    <a:srgbClr val="2F5897"/>
                  </a:solidFill>
                </a:endParaRPr>
              </a:p>
              <a:p>
                <a:pPr marL="0" indent="0">
                  <a:buNone/>
                </a:pPr>
                <a:endParaRPr lang="ru-RU" sz="1800" b="1" dirty="0" smtClean="0">
                  <a:ln>
                    <a:noFill/>
                  </a:ln>
                  <a:sym typeface="Symbo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n>
                          <a:noFill/>
                        </a:ln>
                        <a:latin typeface="Cambria Math"/>
                        <a:sym typeface="Symbol"/>
                      </a:rPr>
                      <m:t>𝒕𝒈</m:t>
                    </m:r>
                    <m:r>
                      <a:rPr lang="en-US" sz="2400" b="1" i="1" smtClean="0">
                        <a:ln>
                          <a:noFill/>
                        </a:ln>
                        <a:latin typeface="Cambria Math"/>
                        <a:ea typeface="Cambria Math"/>
                        <a:sym typeface="Symbol"/>
                      </a:rPr>
                      <m:t>𝜶</m:t>
                    </m:r>
                    <m:r>
                      <a:rPr lang="en-US" sz="2400" b="1" i="1">
                        <a:ln>
                          <a:noFill/>
                        </a:ln>
                        <a:solidFill>
                          <a:srgbClr val="2F5897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n>
                              <a:noFill/>
                            </a:ln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>
                            <a:ln>
                              <a:noFill/>
                            </a:ln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𝑨𝑴</m:t>
                        </m:r>
                      </m:num>
                      <m:den>
                        <m:r>
                          <a:rPr lang="en-US" sz="2400" b="1" i="1" smtClean="0">
                            <a:ln>
                              <a:noFill/>
                            </a:ln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𝑶𝑨</m:t>
                        </m:r>
                      </m:den>
                    </m:f>
                  </m:oMath>
                </a14:m>
                <a:r>
                  <a:rPr lang="en-US" sz="2400" b="1" dirty="0">
                    <a:ln>
                      <a:noFill/>
                    </a:ln>
                    <a:solidFill>
                      <a:srgbClr val="2F5897"/>
                    </a:solidFill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n>
                          <a:noFill/>
                        </a:ln>
                        <a:solidFill>
                          <a:srgbClr val="2F5897"/>
                        </a:solidFill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sz="2000" b="1" i="1" smtClean="0">
                        <a:ln>
                          <a:noFill/>
                        </a:ln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𝟏</m:t>
                    </m:r>
                    <m:r>
                      <a:rPr lang="en-US" sz="2000" b="1" i="1" smtClean="0">
                        <a:ln>
                          <a:noFill/>
                        </a:ln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,</m:t>
                    </m:r>
                    <m:r>
                      <a:rPr lang="en-US" sz="2000" b="1" i="1" smtClean="0">
                        <a:ln>
                          <a:noFill/>
                        </a:ln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𝟓</m:t>
                    </m:r>
                  </m:oMath>
                </a14:m>
                <a:endParaRPr lang="ru-RU" sz="2000" b="1" dirty="0">
                  <a:ln>
                    <a:noFill/>
                  </a:ln>
                </a:endParaRPr>
              </a:p>
              <a:p>
                <a:endParaRPr lang="ru-RU" sz="1800" b="1" dirty="0">
                  <a:ln>
                    <a:noFill/>
                  </a:ln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576" y="795358"/>
                <a:ext cx="3672408" cy="4389120"/>
              </a:xfrm>
              <a:blipFill rotWithShape="1">
                <a:blip r:embed="rId2"/>
                <a:stretch>
                  <a:fillRect l="-1495" t="-694" r="-1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Ninik\Desktop\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85" y="692696"/>
            <a:ext cx="3773487" cy="429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Ninik\Desktop\Безымянный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83" y="749309"/>
            <a:ext cx="381158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nik\Desktop\Безымянный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48" y="749309"/>
            <a:ext cx="4104456" cy="4584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17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805264"/>
            <a:ext cx="7239000" cy="792088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9552" y="3429000"/>
            <a:ext cx="3888432" cy="2376264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Y = f’ (x) </a:t>
            </a:r>
          </a:p>
          <a:p>
            <a:pPr marL="0" indent="0">
              <a:buNone/>
            </a:pPr>
            <a:r>
              <a:rPr lang="ru-RU" sz="1800" b="1" dirty="0" smtClean="0"/>
              <a:t>Если график </a:t>
            </a:r>
            <a:r>
              <a:rPr lang="en-US" sz="1800" b="1" dirty="0" smtClean="0"/>
              <a:t>f’(x)</a:t>
            </a:r>
            <a:r>
              <a:rPr lang="ru-RU" sz="1800" b="1" dirty="0" smtClean="0"/>
              <a:t> лежит над осью ОХ, то </a:t>
            </a:r>
            <a:r>
              <a:rPr lang="en-US" sz="1800" b="1" dirty="0" smtClean="0"/>
              <a:t>f’ (x) &gt; 0 </a:t>
            </a:r>
            <a:r>
              <a:rPr lang="en-US" sz="1800" b="1" dirty="0" smtClean="0">
                <a:sym typeface="Symbol"/>
              </a:rPr>
              <a:t> f(x) 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rgbClr val="2F5897"/>
                </a:solidFill>
              </a:rPr>
              <a:t>Если график </a:t>
            </a:r>
            <a:r>
              <a:rPr lang="en-US" sz="1800" b="1" dirty="0">
                <a:solidFill>
                  <a:srgbClr val="2F5897"/>
                </a:solidFill>
              </a:rPr>
              <a:t>f’(x)</a:t>
            </a:r>
            <a:r>
              <a:rPr lang="ru-RU" sz="1800" b="1" dirty="0">
                <a:solidFill>
                  <a:srgbClr val="2F5897"/>
                </a:solidFill>
              </a:rPr>
              <a:t> лежит </a:t>
            </a:r>
            <a:r>
              <a:rPr lang="ru-RU" sz="1800" b="1" dirty="0" smtClean="0">
                <a:solidFill>
                  <a:srgbClr val="2F5897"/>
                </a:solidFill>
              </a:rPr>
              <a:t>под </a:t>
            </a:r>
            <a:r>
              <a:rPr lang="ru-RU" sz="1800" b="1" dirty="0">
                <a:solidFill>
                  <a:srgbClr val="2F5897"/>
                </a:solidFill>
              </a:rPr>
              <a:t>осью ОХ, то </a:t>
            </a:r>
            <a:r>
              <a:rPr lang="en-US" sz="1800" b="1" dirty="0">
                <a:solidFill>
                  <a:srgbClr val="2F5897"/>
                </a:solidFill>
              </a:rPr>
              <a:t>f’ (x) &lt;</a:t>
            </a:r>
            <a:r>
              <a:rPr lang="en-US" sz="1800" b="1" dirty="0" smtClean="0">
                <a:solidFill>
                  <a:srgbClr val="2F5897"/>
                </a:solidFill>
              </a:rPr>
              <a:t> </a:t>
            </a:r>
            <a:r>
              <a:rPr lang="en-US" sz="1800" b="1" dirty="0">
                <a:solidFill>
                  <a:srgbClr val="2F5897"/>
                </a:solidFill>
              </a:rPr>
              <a:t>0 </a:t>
            </a:r>
            <a:r>
              <a:rPr lang="en-US" sz="1800" b="1" dirty="0">
                <a:solidFill>
                  <a:srgbClr val="2F5897"/>
                </a:solidFill>
                <a:sym typeface="Symbol"/>
              </a:rPr>
              <a:t> f(x) </a:t>
            </a:r>
          </a:p>
          <a:p>
            <a:pPr marL="0" indent="0">
              <a:buNone/>
            </a:pPr>
            <a:r>
              <a:rPr lang="ru-RU" sz="1800" b="1" dirty="0" smtClean="0"/>
              <a:t>В точках пересечения графика с осью ОХ  </a:t>
            </a:r>
            <a:r>
              <a:rPr lang="en-US" sz="1800" b="1" dirty="0" smtClean="0"/>
              <a:t>f’(x) = 0  - </a:t>
            </a:r>
            <a:r>
              <a:rPr lang="ru-RU" sz="1800" b="1" dirty="0" smtClean="0"/>
              <a:t>точки </a:t>
            </a:r>
            <a:r>
              <a:rPr lang="en-US" sz="1800" b="1" dirty="0" smtClean="0"/>
              <a:t>max </a:t>
            </a:r>
            <a:r>
              <a:rPr lang="ru-RU" sz="1800" b="1" dirty="0" smtClean="0"/>
              <a:t>и</a:t>
            </a:r>
            <a:r>
              <a:rPr lang="en-US" sz="1800" b="1" dirty="0" smtClean="0"/>
              <a:t> min</a:t>
            </a:r>
          </a:p>
          <a:p>
            <a:endParaRPr lang="en-US" sz="1800" b="1" dirty="0" smtClean="0"/>
          </a:p>
          <a:p>
            <a:endParaRPr lang="ru-RU" sz="1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75756" y="4068959"/>
            <a:ext cx="216024" cy="288032"/>
          </a:xfrm>
          <a:prstGeom prst="straightConnector1">
            <a:avLst/>
          </a:prstGeom>
          <a:ln w="25400">
            <a:solidFill>
              <a:schemeClr val="tx2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75756" y="4779283"/>
            <a:ext cx="216024" cy="277447"/>
          </a:xfrm>
          <a:prstGeom prst="straightConnector1">
            <a:avLst/>
          </a:prstGeom>
          <a:ln w="25400">
            <a:solidFill>
              <a:schemeClr val="tx2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3"/>
          <p:cNvSpPr txBox="1">
            <a:spLocks/>
          </p:cNvSpPr>
          <p:nvPr/>
        </p:nvSpPr>
        <p:spPr>
          <a:xfrm>
            <a:off x="4572000" y="3429000"/>
            <a:ext cx="4176464" cy="2520280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/>
              <a:t>Вопросы:</a:t>
            </a:r>
          </a:p>
          <a:p>
            <a:pPr marL="0" indent="0" algn="just">
              <a:buNone/>
            </a:pPr>
            <a:r>
              <a:rPr lang="ru-RU" sz="1800" b="1" dirty="0" smtClean="0"/>
              <a:t>1)Найдите </a:t>
            </a:r>
            <a:r>
              <a:rPr lang="ru-RU" sz="1800" b="1" dirty="0"/>
              <a:t>количество точек </a:t>
            </a:r>
            <a:r>
              <a:rPr lang="ru-RU" sz="1800" b="1" dirty="0" smtClean="0"/>
              <a:t>максимума/минимума функции. </a:t>
            </a:r>
            <a:endParaRPr lang="en-US" sz="1800" b="1" dirty="0" smtClean="0"/>
          </a:p>
          <a:p>
            <a:pPr marL="0" indent="0" algn="just">
              <a:buNone/>
            </a:pPr>
            <a:r>
              <a:rPr lang="ru-RU" sz="1800" b="1" dirty="0" smtClean="0"/>
              <a:t>2) </a:t>
            </a:r>
            <a:r>
              <a:rPr lang="ru-RU" sz="1800" b="1" dirty="0"/>
              <a:t>Найдите количество точек, в которых касательная к графику функции параллельна прямой </a:t>
            </a:r>
            <a:r>
              <a:rPr lang="en-US" sz="1800" b="1" dirty="0" smtClean="0"/>
              <a:t>y=6?</a:t>
            </a:r>
            <a:r>
              <a:rPr lang="ru-RU" sz="1800" b="1" dirty="0" smtClean="0"/>
              <a:t> оси ОХ?</a:t>
            </a:r>
          </a:p>
          <a:p>
            <a:pPr marL="0" indent="0" algn="just">
              <a:buNone/>
            </a:pPr>
            <a:r>
              <a:rPr lang="ru-RU" sz="1800" b="1" dirty="0" smtClean="0"/>
              <a:t>3)Найдите </a:t>
            </a:r>
            <a:r>
              <a:rPr lang="ru-RU" sz="1800" b="1" dirty="0"/>
              <a:t>количество точек экстремума </a:t>
            </a:r>
            <a:r>
              <a:rPr lang="ru-RU" sz="1800" b="1" dirty="0" smtClean="0"/>
              <a:t>функции.</a:t>
            </a:r>
            <a:endParaRPr lang="ru-RU" sz="18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971600" y="260648"/>
            <a:ext cx="7421199" cy="2933317"/>
            <a:chOff x="971600" y="260648"/>
            <a:chExt cx="7421199" cy="2933317"/>
          </a:xfrm>
        </p:grpSpPr>
        <p:pic>
          <p:nvPicPr>
            <p:cNvPr id="2052" name="Picture 4" descr="C:\Users\Ninik\Desktop\семинар\Безымянный2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60648"/>
              <a:ext cx="7421199" cy="293331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cxnSp>
          <p:nvCxnSpPr>
            <p:cNvPr id="12" name="Прямая со стрелкой 11"/>
            <p:cNvCxnSpPr/>
            <p:nvPr/>
          </p:nvCxnSpPr>
          <p:spPr>
            <a:xfrm>
              <a:off x="7509470" y="764704"/>
              <a:ext cx="64579" cy="40005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233473"/>
            <a:ext cx="847192" cy="531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</a:rPr>
              <a:t>6</a:t>
            </a:r>
            <a:r>
              <a:rPr lang="ru-RU" sz="1800" b="0" dirty="0" smtClean="0">
                <a:ln w="12700">
                  <a:solidFill>
                    <a:srgbClr val="2F5897"/>
                  </a:solidFill>
                </a:ln>
                <a:solidFill>
                  <a:schemeClr val="tx2"/>
                </a:solidFill>
              </a:rPr>
              <a:t>.</a:t>
            </a:r>
            <a:endParaRPr lang="ru-RU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836712"/>
                <a:ext cx="4752528" cy="43891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buNone/>
                </a:pPr>
                <a:r>
                  <a:rPr lang="en-US" sz="1800" b="1" dirty="0" smtClean="0">
                    <a:latin typeface="Arial"/>
                    <a:ea typeface="Times New Roman"/>
                    <a:cs typeface="Times New Roman"/>
                  </a:rPr>
                  <a:t>1. </a:t>
                </a:r>
                <a:r>
                  <a:rPr lang="ru-RU" sz="1800" b="1" dirty="0" smtClean="0">
                    <a:latin typeface="Arial"/>
                    <a:ea typeface="Times New Roman"/>
                    <a:cs typeface="Times New Roman"/>
                  </a:rPr>
                  <a:t>На </a:t>
                </a:r>
                <a:r>
                  <a:rPr lang="ru-RU" sz="1800" b="1" dirty="0">
                    <a:latin typeface="Arial"/>
                    <a:ea typeface="Times New Roman"/>
                    <a:cs typeface="Times New Roman"/>
                  </a:rPr>
                  <a:t>рисунке изображён график некоторой функции </a:t>
                </a:r>
                <a:r>
                  <a:rPr lang="en-US" sz="1800" b="1" dirty="0" smtClean="0">
                    <a:latin typeface="Arial"/>
                    <a:ea typeface="Times New Roman"/>
                    <a:cs typeface="Times New Roman"/>
                  </a:rPr>
                  <a:t>y=f(x)</a:t>
                </a:r>
                <a:r>
                  <a:rPr lang="ru-RU" sz="1800" b="1" dirty="0" smtClean="0">
                    <a:latin typeface="Arial"/>
                    <a:ea typeface="Times New Roman"/>
                    <a:cs typeface="Times New Roman"/>
                  </a:rPr>
                  <a:t>.</a:t>
                </a:r>
                <a:r>
                  <a:rPr lang="en-US" sz="1800" b="1" dirty="0" smtClean="0">
                    <a:latin typeface="Arial"/>
                    <a:ea typeface="Times New Roman"/>
                    <a:cs typeface="Times New Roman"/>
                  </a:rPr>
                  <a:t>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latin typeface="Arial"/>
                    <a:ea typeface="Times New Roman"/>
                    <a:cs typeface="Times New Roman"/>
                  </a:rPr>
                  <a:t>Функция</a:t>
                </a:r>
                <a:r>
                  <a:rPr lang="ru-RU" sz="1800" b="1" dirty="0">
                    <a:latin typeface="Arial"/>
                    <a:ea typeface="Times New Roman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𝑭</m:t>
                    </m:r>
                    <m:d>
                      <m:d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</m:d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𝟑</m:t>
                        </m:r>
                      </m:sup>
                    </m:sSup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𝟗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𝟐𝟖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𝒙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f>
                      <m:f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𝟔</m:t>
                        </m:r>
                      </m:num>
                      <m:den>
                        <m:r>
                          <a:rPr lang="ru-RU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1800" b="1" dirty="0">
                    <a:latin typeface="Arial"/>
                    <a:ea typeface="Times New Roman"/>
                    <a:cs typeface="Times New Roman"/>
                  </a:rPr>
                  <a:t> — одна из первообразных </a:t>
                </a:r>
                <a:r>
                  <a:rPr lang="ru-RU" sz="1800" b="1" dirty="0" smtClean="0">
                    <a:latin typeface="Arial"/>
                    <a:ea typeface="Times New Roman"/>
                    <a:cs typeface="Times New Roman"/>
                  </a:rPr>
                  <a:t>функции</a:t>
                </a:r>
                <a:r>
                  <a:rPr lang="en-US" sz="1800" b="1" dirty="0" smtClean="0">
                    <a:latin typeface="Arial"/>
                    <a:ea typeface="Times New Roman"/>
                    <a:cs typeface="Times New Roman"/>
                  </a:rPr>
                  <a:t> f(x)</a:t>
                </a:r>
                <a:r>
                  <a:rPr lang="ru-RU" sz="1800" b="1" dirty="0" smtClean="0">
                    <a:latin typeface="Arial"/>
                    <a:ea typeface="Times New Roman"/>
                    <a:cs typeface="Times New Roman"/>
                  </a:rPr>
                  <a:t>. </a:t>
                </a:r>
                <a:r>
                  <a:rPr lang="ru-RU" sz="1800" b="1" dirty="0">
                    <a:latin typeface="Arial"/>
                    <a:ea typeface="Times New Roman"/>
                    <a:cs typeface="Times New Roman"/>
                  </a:rPr>
                  <a:t>Найдите площадь закрашенной фигуры.</a:t>
                </a:r>
                <a:endParaRPr lang="ru-RU" sz="1800" b="1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S = F(-2) – F(-4)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F(-2) = - 28</a:t>
                </a:r>
                <a:r>
                  <a:rPr lang="en-US" sz="2400" b="1" dirty="0" smtClean="0">
                    <a:solidFill>
                      <a:srgbClr val="2F5897"/>
                    </a:solidFill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2F5897"/>
                    </a:solidFill>
                    <a:ea typeface="Cambria Math"/>
                    <a:sym typeface="Symbol"/>
                  </a:rPr>
                  <a:t> </a:t>
                </a:r>
                <a:r>
                  <a:rPr lang="en-US" sz="1800" b="1" dirty="0">
                    <a:sym typeface="Symbol"/>
                  </a:rPr>
                  <a:t> </a:t>
                </a:r>
                <a:r>
                  <a:rPr lang="en-US" sz="1800" b="1" dirty="0" smtClean="0">
                    <a:sym typeface="Symbol"/>
                  </a:rPr>
                  <a:t>      </a:t>
                </a:r>
                <a:r>
                  <a:rPr lang="en-US" sz="1800" b="1" dirty="0" smtClean="0"/>
                  <a:t>F(-4) = - 32</a:t>
                </a:r>
                <a:r>
                  <a:rPr lang="en-US" sz="2400" b="1" dirty="0" smtClean="0">
                    <a:solidFill>
                      <a:srgbClr val="2F5897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𝟕</m:t>
                        </m:r>
                      </m:den>
                    </m:f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S = 4</a:t>
                </a:r>
                <a:endParaRPr lang="ru-RU" sz="1800" b="1" dirty="0"/>
              </a:p>
            </p:txBody>
          </p:sp>
        </mc:Choice>
        <mc:Fallback xmlns="">
          <p:sp>
            <p:nvSpPr>
              <p:cNvPr id="11" name="Объект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836712"/>
                <a:ext cx="4752528" cy="4389120"/>
              </a:xfrm>
              <a:blipFill rotWithShape="1">
                <a:blip r:embed="rId2"/>
                <a:stretch>
                  <a:fillRect l="-1026" t="-278" r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31" y="1579023"/>
            <a:ext cx="3054197" cy="2786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10"/>
          <p:cNvSpPr txBox="1">
            <a:spLocks/>
          </p:cNvSpPr>
          <p:nvPr/>
        </p:nvSpPr>
        <p:spPr>
          <a:xfrm>
            <a:off x="539552" y="185517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Font typeface="Arial" pitchFamily="34" charset="0"/>
              <a:buNone/>
            </a:pPr>
            <a:r>
              <a:rPr lang="ru-RU" sz="2400" b="1" dirty="0" smtClean="0"/>
              <a:t>Первообразная.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510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568" y="841248"/>
                <a:ext cx="4608512" cy="43891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1800" b="1" dirty="0" smtClean="0"/>
                  <a:t>2.</a:t>
                </a:r>
                <a:r>
                  <a:rPr lang="ru-RU" sz="1800" b="1" dirty="0" smtClean="0"/>
                  <a:t> </a:t>
                </a:r>
                <a:r>
                  <a:rPr lang="ru-RU" sz="1800" b="1" dirty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На рисунке изображён график некоторой функции</a:t>
                </a:r>
                <a:r>
                  <a:rPr lang="ru-RU" sz="1800" b="1" dirty="0" smtClean="0"/>
                  <a:t> </a:t>
                </a:r>
                <a:r>
                  <a:rPr lang="en-US" sz="2000" b="1" dirty="0" smtClean="0"/>
                  <a:t>f(x) = 3x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+ 18</a:t>
                </a:r>
                <a:r>
                  <a:rPr lang="en-US" sz="2000" b="1" dirty="0" smtClean="0">
                    <a:solidFill>
                      <a:srgbClr val="2F5897"/>
                    </a:solidFill>
                  </a:rPr>
                  <a:t>x</a:t>
                </a:r>
                <a:r>
                  <a:rPr lang="en-US" sz="2000" b="1" baseline="30000" dirty="0" smtClean="0">
                    <a:solidFill>
                      <a:srgbClr val="2F5897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2F5897"/>
                    </a:solidFill>
                  </a:rPr>
                  <a:t>+28</a:t>
                </a:r>
                <a:r>
                  <a:rPr lang="en-US" sz="1800" b="1" dirty="0" smtClean="0">
                    <a:solidFill>
                      <a:srgbClr val="2F5897"/>
                    </a:solidFill>
                  </a:rPr>
                  <a:t>. </a:t>
                </a:r>
                <a:r>
                  <a:rPr lang="ru-RU" sz="1800" b="1" dirty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Найдите площадь закрашенной фигуры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.</a:t>
                </a:r>
                <a:endParaRPr lang="en-US" sz="1800" b="1" dirty="0" smtClean="0">
                  <a:solidFill>
                    <a:srgbClr val="2F5897"/>
                  </a:solidFill>
                  <a:latin typeface="Arial"/>
                  <a:ea typeface="Times New Roman"/>
                  <a:cs typeface="Times New Roman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𝑭</m:t>
                    </m:r>
                    <m:d>
                      <m:d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</m:d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𝟑</m:t>
                        </m:r>
                      </m:sup>
                    </m:sSup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𝟗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𝟐𝟖</m:t>
                    </m:r>
                    <m:r>
                      <a:rPr lang="ru-RU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𝒙</m:t>
                    </m:r>
                  </m:oMath>
                </a14:m>
                <a:r>
                  <a:rPr lang="ru-RU" sz="1800" b="1" dirty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 — одна из 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первообразных </a:t>
                </a:r>
                <a:r>
                  <a:rPr lang="ru-RU" sz="1800" b="1" dirty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функции</a:t>
                </a:r>
                <a:r>
                  <a:rPr lang="en-US" sz="1800" b="1" dirty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 f(x</a:t>
                </a:r>
                <a:r>
                  <a:rPr lang="en-US" sz="1800" b="1" dirty="0" smtClean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)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Arial"/>
                    <a:ea typeface="Times New Roman"/>
                    <a:cs typeface="Times New Roman"/>
                  </a:rPr>
                  <a:t>.</a:t>
                </a:r>
                <a:endParaRPr lang="en-US" sz="1800" b="1" dirty="0" smtClean="0">
                  <a:solidFill>
                    <a:srgbClr val="2F5897"/>
                  </a:solidFill>
                  <a:latin typeface="Arial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2F5897"/>
                  </a:solidFill>
                  <a:latin typeface="Arial"/>
                  <a:cs typeface="Times New Roman"/>
                </a:endParaRPr>
              </a:p>
              <a:p>
                <a:pPr marL="0" lvl="0" indent="0">
                  <a:buNone/>
                </a:pPr>
                <a:r>
                  <a:rPr lang="en-US" sz="1800" b="1" dirty="0">
                    <a:solidFill>
                      <a:srgbClr val="2F5897"/>
                    </a:solidFill>
                  </a:rPr>
                  <a:t>S = F(-2) – F(-4)</a:t>
                </a:r>
              </a:p>
              <a:p>
                <a:pPr marL="0" lvl="0" indent="0">
                  <a:buNone/>
                </a:pPr>
                <a:r>
                  <a:rPr lang="en-US" sz="1800" b="1" dirty="0">
                    <a:solidFill>
                      <a:srgbClr val="2F5897"/>
                    </a:solidFill>
                  </a:rPr>
                  <a:t>F(-2) = - 28</a:t>
                </a:r>
                <a:r>
                  <a:rPr lang="en-US" sz="2400" b="1" dirty="0">
                    <a:solidFill>
                      <a:srgbClr val="2F5897"/>
                    </a:solidFill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2F5897"/>
                    </a:solidFill>
                    <a:ea typeface="Cambria Math"/>
                    <a:sym typeface="Symbol"/>
                  </a:rPr>
                  <a:t> </a:t>
                </a:r>
                <a:r>
                  <a:rPr lang="en-US" sz="1800" b="1" dirty="0">
                    <a:solidFill>
                      <a:srgbClr val="2F5897"/>
                    </a:solidFill>
                    <a:sym typeface="Symbol"/>
                  </a:rPr>
                  <a:t>       </a:t>
                </a:r>
                <a:r>
                  <a:rPr lang="en-US" sz="1800" b="1" dirty="0">
                    <a:solidFill>
                      <a:srgbClr val="2F5897"/>
                    </a:solidFill>
                  </a:rPr>
                  <a:t>F(-4) = - 32</a:t>
                </a:r>
                <a:r>
                  <a:rPr lang="en-US" sz="2400" b="1" dirty="0">
                    <a:solidFill>
                      <a:srgbClr val="2F5897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𝟕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1800" b="1" dirty="0">
                    <a:solidFill>
                      <a:srgbClr val="2F5897"/>
                    </a:solidFill>
                  </a:rPr>
                  <a:t>S = 4</a:t>
                </a:r>
                <a:endParaRPr lang="ru-RU" sz="1800" b="1" dirty="0">
                  <a:solidFill>
                    <a:srgbClr val="2F5897"/>
                  </a:solidFill>
                </a:endParaRPr>
              </a:p>
              <a:p>
                <a:pPr marL="0" indent="0">
                  <a:buNone/>
                </a:pPr>
                <a:endParaRPr lang="ru-RU" sz="1800" b="1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568" y="841248"/>
                <a:ext cx="4608512" cy="4389120"/>
              </a:xfrm>
              <a:blipFill rotWithShape="1">
                <a:blip r:embed="rId2"/>
                <a:stretch>
                  <a:fillRect l="-1058" t="-833" r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Ninik\Desktop\семинар\Безымянный9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93" y="1556791"/>
            <a:ext cx="3193671" cy="2913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57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755576" y="567796"/>
            <a:ext cx="3456384" cy="2289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3. На </a:t>
            </a:r>
            <a:r>
              <a:rPr lang="ru-RU" sz="1800" b="1" dirty="0">
                <a:latin typeface="Times New Roman"/>
                <a:ea typeface="Times New Roman"/>
              </a:rPr>
              <a:t>рисунке изображён график функции </a:t>
            </a:r>
            <a:r>
              <a:rPr lang="en-US" sz="1800" b="1" dirty="0" smtClean="0">
                <a:latin typeface="Times New Roman"/>
                <a:ea typeface="Times New Roman"/>
              </a:rPr>
              <a:t>y = f(x)</a:t>
            </a:r>
            <a:r>
              <a:rPr lang="ru-RU" sz="1800" b="1" dirty="0" smtClean="0">
                <a:latin typeface="Times New Roman"/>
                <a:ea typeface="Times New Roman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Пользуясь </a:t>
            </a:r>
            <a:r>
              <a:rPr lang="ru-RU" sz="1800" b="1" dirty="0">
                <a:latin typeface="Times New Roman"/>
                <a:ea typeface="Times New Roman"/>
              </a:rPr>
              <a:t>рисунком, вычислите  </a:t>
            </a:r>
            <a:r>
              <a:rPr lang="en-US" sz="1800" b="1" dirty="0" smtClean="0">
                <a:latin typeface="Times New Roman"/>
                <a:ea typeface="Times New Roman"/>
              </a:rPr>
              <a:t>F(6) –</a:t>
            </a:r>
            <a:r>
              <a:rPr lang="ru-RU" sz="1800" b="1" dirty="0" smtClean="0">
                <a:latin typeface="Times New Roman"/>
                <a:ea typeface="Times New Roman"/>
              </a:rPr>
              <a:t> </a:t>
            </a:r>
            <a:r>
              <a:rPr lang="en-US" sz="1800" b="1" dirty="0" smtClean="0">
                <a:latin typeface="Times New Roman"/>
                <a:ea typeface="Times New Roman"/>
              </a:rPr>
              <a:t>F(2)</a:t>
            </a:r>
            <a:r>
              <a:rPr lang="ru-RU" sz="1800" b="1" dirty="0" smtClean="0">
                <a:latin typeface="Times New Roman"/>
                <a:ea typeface="Times New Roman"/>
              </a:rPr>
              <a:t>,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где</a:t>
            </a:r>
            <a:r>
              <a:rPr lang="ru-RU" sz="1800" b="1" dirty="0">
                <a:latin typeface="Times New Roman"/>
                <a:ea typeface="Times New Roman"/>
              </a:rPr>
              <a:t>  </a:t>
            </a:r>
            <a:r>
              <a:rPr lang="en-US" sz="1800" b="1" dirty="0" smtClean="0">
                <a:latin typeface="Times New Roman"/>
                <a:ea typeface="Times New Roman"/>
              </a:rPr>
              <a:t>F(x)</a:t>
            </a:r>
            <a:r>
              <a:rPr lang="ru-RU" sz="1800" b="1" dirty="0">
                <a:latin typeface="Times New Roman"/>
                <a:ea typeface="Times New Roman"/>
              </a:rPr>
              <a:t> — одна из первообразных функции  </a:t>
            </a:r>
            <a:r>
              <a:rPr lang="en-US" sz="18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f(x</a:t>
            </a:r>
            <a:r>
              <a:rPr lang="en-US" sz="1800" b="1" dirty="0">
                <a:solidFill>
                  <a:srgbClr val="2F5897"/>
                </a:solidFill>
                <a:latin typeface="Times New Roman"/>
                <a:ea typeface="Times New Roman"/>
              </a:rPr>
              <a:t>)</a:t>
            </a:r>
            <a:r>
              <a:rPr lang="ru-RU" sz="1800" b="1" dirty="0" smtClean="0">
                <a:latin typeface="Times New Roman"/>
                <a:ea typeface="Times New Roman"/>
              </a:rPr>
              <a:t>.</a:t>
            </a:r>
            <a:endParaRPr lang="ru-RU" sz="1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5076056" y="836712"/>
            <a:ext cx="3730752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755576" y="548680"/>
            <a:ext cx="3730752" cy="223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Ninik\Desktop\семинар\Безымянный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0"/>
          <a:stretch/>
        </p:blipFill>
        <p:spPr bwMode="auto">
          <a:xfrm>
            <a:off x="4758696" y="2852588"/>
            <a:ext cx="4309979" cy="2232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Объект 6"/>
          <p:cNvSpPr txBox="1">
            <a:spLocks/>
          </p:cNvSpPr>
          <p:nvPr/>
        </p:nvSpPr>
        <p:spPr>
          <a:xfrm>
            <a:off x="5119181" y="550716"/>
            <a:ext cx="3456384" cy="228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latin typeface="Times New Roman"/>
                <a:ea typeface="Times New Roman"/>
              </a:rPr>
              <a:t>4. На рисунке изображён график функции </a:t>
            </a:r>
            <a:r>
              <a:rPr lang="en-US" sz="1800" b="1" dirty="0" smtClean="0">
                <a:latin typeface="Times New Roman"/>
                <a:ea typeface="Times New Roman"/>
              </a:rPr>
              <a:t>y =</a:t>
            </a:r>
            <a:r>
              <a:rPr lang="ru-RU" sz="1800" b="1" dirty="0" smtClean="0">
                <a:latin typeface="Times New Roman"/>
                <a:ea typeface="Times New Roman"/>
              </a:rPr>
              <a:t> </a:t>
            </a:r>
            <a:r>
              <a:rPr lang="en-US" sz="1800" b="1" dirty="0" smtClean="0">
                <a:latin typeface="Times New Roman"/>
                <a:ea typeface="Times New Roman"/>
              </a:rPr>
              <a:t>F(x),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2F5897"/>
                </a:solidFill>
                <a:latin typeface="Times New Roman"/>
                <a:ea typeface="Times New Roman"/>
              </a:rPr>
              <a:t>где  </a:t>
            </a:r>
            <a:r>
              <a:rPr lang="en-US" sz="1800" b="1" dirty="0">
                <a:solidFill>
                  <a:srgbClr val="2F5897"/>
                </a:solidFill>
                <a:latin typeface="Times New Roman"/>
                <a:ea typeface="Times New Roman"/>
              </a:rPr>
              <a:t>F(x)</a:t>
            </a:r>
            <a:r>
              <a:rPr lang="ru-RU" sz="1800" b="1" dirty="0">
                <a:solidFill>
                  <a:srgbClr val="2F5897"/>
                </a:solidFill>
                <a:latin typeface="Times New Roman"/>
                <a:ea typeface="Times New Roman"/>
              </a:rPr>
              <a:t> — одна из первообразных функции  </a:t>
            </a:r>
            <a:r>
              <a:rPr lang="en-US" sz="1800" b="1" dirty="0">
                <a:solidFill>
                  <a:srgbClr val="2F5897"/>
                </a:solidFill>
                <a:latin typeface="Times New Roman"/>
                <a:ea typeface="Times New Roman"/>
              </a:rPr>
              <a:t>f(x)</a:t>
            </a:r>
            <a:r>
              <a:rPr lang="ru-RU" sz="18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.</a:t>
            </a:r>
            <a:endParaRPr lang="en-US" sz="1800" b="1" dirty="0" smtClean="0">
              <a:solidFill>
                <a:srgbClr val="2F5897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C</a:t>
            </a:r>
            <a:r>
              <a:rPr lang="ru-RU" sz="1800" b="1" dirty="0" err="1" smtClean="0">
                <a:solidFill>
                  <a:srgbClr val="2F5897"/>
                </a:solidFill>
                <a:latin typeface="Times New Roman"/>
                <a:ea typeface="Times New Roman"/>
              </a:rPr>
              <a:t>колько</a:t>
            </a:r>
            <a:r>
              <a:rPr lang="ru-RU" sz="18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 корней имеет уравнение  </a:t>
            </a:r>
            <a:r>
              <a:rPr lang="en-US" sz="18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f(x) = 0?</a:t>
            </a:r>
            <a:endParaRPr lang="ru-RU" sz="1800" b="1" dirty="0" smtClean="0">
              <a:latin typeface="Times New Roman"/>
              <a:ea typeface="Times New Roman"/>
            </a:endParaRPr>
          </a:p>
        </p:txBody>
      </p:sp>
      <p:pic>
        <p:nvPicPr>
          <p:cNvPr id="3075" name="Picture 3" descr="C:\Users\Ninik\Desktop\семинар\Безымянный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3" b="28530"/>
          <a:stretch/>
        </p:blipFill>
        <p:spPr bwMode="auto">
          <a:xfrm>
            <a:off x="720196" y="2851946"/>
            <a:ext cx="3554954" cy="2062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C:\Users\Ninik\Desktop\семинар\Безымянный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4" b="10087"/>
          <a:stretch/>
        </p:blipFill>
        <p:spPr bwMode="auto">
          <a:xfrm>
            <a:off x="720196" y="2852588"/>
            <a:ext cx="3766132" cy="2460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C:\Users\Ninik\Desktop\Безымянный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2" y="2779364"/>
            <a:ext cx="4278313" cy="2239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Блок-схема: узел 2"/>
          <p:cNvSpPr/>
          <p:nvPr/>
        </p:nvSpPr>
        <p:spPr>
          <a:xfrm>
            <a:off x="9396536" y="2420888"/>
            <a:ext cx="45719" cy="5762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22 L -0.08489 -0.00949 C -0.10451 -0.01598 -0.12795 -0.01112 -0.1493 0.00324 C -0.17326 0.01944 -0.18888 0.0412 -0.19618 0.06689 L -0.23229 0.18495 " pathEditMode="relative" rAng="3781718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В14.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592" y="404664"/>
                <a:ext cx="7532312" cy="143562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a typeface="Calibri"/>
                    <a:cs typeface="Times New Roman"/>
                  </a:rPr>
                  <a:t>Высота над </a:t>
                </a:r>
                <a:r>
                  <a:rPr lang="ru-RU" sz="1800" b="1" dirty="0" err="1">
                    <a:ea typeface="Calibri"/>
                    <a:cs typeface="Times New Roman"/>
                  </a:rPr>
                  <a:t>землeй</a:t>
                </a:r>
                <a:r>
                  <a:rPr lang="ru-RU" sz="1800" b="1" dirty="0">
                    <a:ea typeface="Calibri"/>
                    <a:cs typeface="Times New Roman"/>
                  </a:rPr>
                  <a:t> подброшенного вверх мяча меняется по закону </a:t>
                </a:r>
                <a14:m>
                  <m:oMath xmlns:m="http://schemas.openxmlformats.org/officeDocument/2006/math"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𝒕</m:t>
                        </m:r>
                      </m:e>
                    </m:d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en-US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𝒕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𝒕</m:t>
                        </m:r>
                      </m:e>
                      <m:sup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800" b="1" dirty="0">
                    <a:ea typeface="Calibri"/>
                    <a:cs typeface="Times New Roman"/>
                  </a:rPr>
                  <a:t>   , </a:t>
                </a:r>
                <a:r>
                  <a:rPr lang="ru-RU" sz="1800" b="1" dirty="0" smtClean="0">
                    <a:ea typeface="Calibri"/>
                    <a:cs typeface="Times New Roman"/>
                  </a:rPr>
                  <a:t>где </a:t>
                </a:r>
                <a:r>
                  <a:rPr lang="ru-RU" sz="1800" b="1" dirty="0">
                    <a:ea typeface="Calibri"/>
                    <a:cs typeface="Times New Roman"/>
                  </a:rPr>
                  <a:t>h — высота в метрах, t — время в секундах, прошедшее с момента броска. Сколько секунд мяч будет находиться на высоте не менее </a:t>
                </a:r>
                <a:r>
                  <a:rPr lang="ru-RU" sz="1800" b="1" dirty="0" err="1">
                    <a:ea typeface="Calibri"/>
                    <a:cs typeface="Times New Roman"/>
                  </a:rPr>
                  <a:t>трeх</a:t>
                </a:r>
                <a:r>
                  <a:rPr lang="ru-RU" sz="1800" b="1" dirty="0">
                    <a:ea typeface="Calibri"/>
                    <a:cs typeface="Times New Roman"/>
                  </a:rPr>
                  <a:t> метров</a:t>
                </a:r>
                <a:r>
                  <a:rPr lang="ru-RU" sz="1800" b="1" dirty="0" smtClean="0">
                    <a:ea typeface="Calibri"/>
                    <a:cs typeface="Times New Roman"/>
                  </a:rPr>
                  <a:t>?</a:t>
                </a:r>
                <a:endParaRPr lang="ru-RU" sz="1800" b="1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b="1" i="1" smtClean="0">
                        <a:latin typeface="Cambria Math"/>
                        <a:ea typeface="Calibri"/>
                        <a:cs typeface="Times New Roman"/>
                      </a:rPr>
                      <m:t>Решение:</m:t>
                    </m:r>
                    <m:r>
                      <a:rPr lang="ru-RU" sz="1800" b="0" i="1" smtClean="0">
                        <a:latin typeface="Cambria Math"/>
                        <a:ea typeface="Calibri"/>
                        <a:cs typeface="Times New Roman"/>
                      </a:rPr>
                      <m:t>        </m:t>
                    </m:r>
                    <m:r>
                      <a:rPr lang="ru-RU" sz="1800" b="1" i="1"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r>
                      <a:rPr lang="ru-RU" sz="1800" b="1" i="1"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ru-RU" sz="1800" b="1" i="1" smtClean="0"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r>
                  <a:rPr lang="ru-RU" sz="1800" b="1" dirty="0" smtClean="0">
                    <a:ea typeface="Calibri"/>
                    <a:cs typeface="Times New Roman"/>
                  </a:rPr>
                  <a:t>, </a:t>
                </a:r>
                <a:r>
                  <a:rPr lang="ru-RU" sz="1800" b="1" dirty="0">
                    <a:ea typeface="Calibri"/>
                    <a:cs typeface="Times New Roman"/>
                  </a:rPr>
                  <a:t>следовательно решаем неравенство:</a:t>
                </a:r>
                <a:endParaRPr lang="ru-RU" sz="1800" b="1" dirty="0" smtClean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𝟔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𝟖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𝒕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𝟓</m:t>
                      </m:r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𝒕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≥</m:t>
                      </m:r>
                      <m:r>
                        <a:rPr lang="en-US" sz="18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ru-RU" sz="1800" b="1" i="1" dirty="0" smtClean="0"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ru-RU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𝟓</m:t>
                      </m:r>
                      <m:sSup>
                        <m:sSupPr>
                          <m:ctrlPr>
                            <a:rPr lang="ru-RU" sz="1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𝒕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≥</m:t>
                      </m:r>
                      <m:r>
                        <a:rPr lang="en-US" sz="1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a typeface="Calibri"/>
                    <a:cs typeface="Times New Roman"/>
                  </a:rPr>
                  <a:t>Корни </a:t>
                </a:r>
                <a:r>
                  <a:rPr lang="ru-RU" sz="1800" b="1" dirty="0">
                    <a:ea typeface="Calibri"/>
                    <a:cs typeface="Times New Roman"/>
                  </a:rPr>
                  <a:t>этого квадратного трехчлена: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  </m:t>
                    </m:r>
                    <m:sSub>
                      <m:sSub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   </m:t>
                    </m:r>
                  </m:oMath>
                </a14:m>
                <a:r>
                  <a:rPr lang="ru-RU" sz="1800" b="1" dirty="0">
                    <a:ea typeface="Calibri"/>
                    <a:cs typeface="Times New Roman"/>
                  </a:rPr>
                  <a:t>	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a typeface="Calibri"/>
                    <a:cs typeface="Times New Roman"/>
                  </a:rPr>
                  <a:t>Нанесем корни на координатную прямую и расставим знаки: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a typeface="Calibri"/>
                    <a:cs typeface="Times New Roman"/>
                  </a:rPr>
                  <a:t>					</a:t>
                </a:r>
                <a:r>
                  <a:rPr lang="en-US" sz="1800" b="1" dirty="0" smtClean="0">
                    <a:ea typeface="Calibri"/>
                    <a:cs typeface="Times New Roman"/>
                  </a:rPr>
                  <a:t>1,4 </a:t>
                </a:r>
                <a:r>
                  <a:rPr lang="en-US" sz="1800" b="1" dirty="0">
                    <a:ea typeface="Calibri"/>
                    <a:cs typeface="Times New Roman"/>
                  </a:rPr>
                  <a:t>– 0,2=1,2</a:t>
                </a:r>
                <a:endParaRPr lang="ru-RU" sz="1800" b="1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a typeface="Calibri"/>
                    <a:cs typeface="Times New Roman"/>
                  </a:rPr>
                  <a:t>					Ответ</a:t>
                </a:r>
                <a:r>
                  <a:rPr lang="ru-RU" sz="1800" b="1" dirty="0">
                    <a:ea typeface="Calibri"/>
                    <a:cs typeface="Times New Roman"/>
                  </a:rPr>
                  <a:t>: 1,2 сек.</a:t>
                </a:r>
              </a:p>
              <a:p>
                <a:pPr marL="3657600" lvl="8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592" y="404664"/>
                <a:ext cx="7532312" cy="1435624"/>
              </a:xfrm>
              <a:blipFill rotWithShape="1">
                <a:blip r:embed="rId2"/>
                <a:stretch>
                  <a:fillRect l="-729" t="-424" r="-729" b="-2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115616" y="4437112"/>
            <a:ext cx="2647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В14.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064896" cy="21602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По двум параллельным железнодорожным путям в одном направлении следуют пассажирский и товарный поезда, скорости которых равны соответственно 90 км/ч и 30 км/ч. Длина товарного поезда равна 600 метрам. Найдите длину пассажирского поезда, если время, за которое он прошел мимо товарного поезда, равно 1 минуте. Ответ дайте в метрах.</a:t>
            </a:r>
          </a:p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397332" y="1916832"/>
                <a:ext cx="6925400" cy="17281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a typeface="Calibri"/>
                    <a:cs typeface="Times New Roman"/>
                  </a:rPr>
                  <a:t>Пусть длина пассажирского поезда равна х км.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ea typeface="Calibri"/>
                    <a:cs typeface="Times New Roman"/>
                  </a:rPr>
                  <a:t>Изобразим на рисунке  ситуацию, описанную в задаче в тот момент, когда пассажирский поезд начал обгонять товарный</a:t>
                </a:r>
                <a:r>
                  <a:rPr lang="ru-RU" sz="1800" b="1" dirty="0" smtClean="0">
                    <a:ea typeface="Calibri"/>
                    <a:cs typeface="Times New Roman"/>
                  </a:rPr>
                  <a:t>: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sz="1800" b="1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sz="1800" b="1" dirty="0" smtClean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sz="1800" b="1" dirty="0">
                  <a:ea typeface="Calibri"/>
                  <a:cs typeface="Times New Roman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ea typeface="Calibri"/>
                    <a:cs typeface="Times New Roman"/>
                  </a:rPr>
                  <a:t>Через 1 минуту товарный поезд прошел расстояние   </a:t>
                </a:r>
                <a14:m>
                  <m:oMath xmlns:m="http://schemas.openxmlformats.org/officeDocument/2006/math"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𝒍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𝟑𝟎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1800" b="1" dirty="0">
                    <a:ea typeface="Times New Roman"/>
                    <a:cs typeface="Times New Roman"/>
                  </a:rPr>
                  <a:t>.</a:t>
                </a:r>
                <a:r>
                  <a:rPr lang="ru-RU" sz="1800" b="1" dirty="0" smtClean="0">
                    <a:ea typeface="Times New Roman"/>
                    <a:cs typeface="Times New Roman"/>
                  </a:rPr>
                  <a:t> </a:t>
                </a:r>
              </a:p>
              <a:p>
                <a:endParaRPr lang="ru-RU" sz="38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397332" y="1916832"/>
                <a:ext cx="6925400" cy="1728192"/>
              </a:xfrm>
              <a:blipFill rotWithShape="1">
                <a:blip r:embed="rId2"/>
                <a:stretch>
                  <a:fillRect l="-704" t="-352" r="-792" b="-92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2339752" y="3789040"/>
            <a:ext cx="3384376" cy="864096"/>
            <a:chOff x="2339752" y="3789040"/>
            <a:chExt cx="3384376" cy="8640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39752" y="3789040"/>
              <a:ext cx="1656184" cy="2880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пассажирский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95936" y="4365104"/>
              <a:ext cx="1728192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/>
                  </a:solidFill>
                </a:rPr>
                <a:t>товарный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9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В14.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59042" y="332656"/>
                <a:ext cx="7920880" cy="4896544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2F5897"/>
                    </a:solidFill>
                    <a:ea typeface="Calibri"/>
                    <a:cs typeface="Times New Roman"/>
                  </a:rPr>
                  <a:t>Здесь </a:t>
                </a:r>
                <a:r>
                  <a:rPr lang="ru-RU" sz="1800" b="1" dirty="0">
                    <a:solidFill>
                      <a:srgbClr val="2F5897"/>
                    </a:solidFill>
                    <a:ea typeface="Calibri"/>
                    <a:cs typeface="Times New Roman"/>
                  </a:rPr>
                  <a:t>30 км/ч – скорость товарного поезда,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𝟔𝟎</m:t>
                        </m:r>
                        <m:r>
                          <a:rPr lang="ru-RU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den>
                    </m:f>
                    <m:r>
                      <a:rPr lang="ru-RU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1800" b="1" dirty="0">
                    <a:solidFill>
                      <a:srgbClr val="2F5897"/>
                    </a:solidFill>
                    <a:ea typeface="Calibri"/>
                    <a:cs typeface="Times New Roman"/>
                  </a:rPr>
                  <a:t>часа – это 1 мин. За эту же минуту пассажирский поезд обогнал товарный, то есть прошел то же расстояние, что и товарный, плюс расстояние, равное сумме длин обоих поездов. 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2F5897"/>
                    </a:solidFill>
                    <a:ea typeface="Calibri"/>
                    <a:cs typeface="Times New Roman"/>
                  </a:rPr>
                  <a:t>То есть расстояние, равное</a:t>
                </a:r>
                <a:r>
                  <a:rPr lang="ru-RU" sz="1800" b="1" dirty="0" smtClean="0">
                    <a:solidFill>
                      <a:srgbClr val="2F5897"/>
                    </a:solidFill>
                    <a:ea typeface="Calibri"/>
                    <a:cs typeface="Times New Roman"/>
                  </a:rPr>
                  <a:t>:	   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𝒍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𝟑𝟎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ru-RU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𝟔𝟎</m:t>
                        </m:r>
                      </m:den>
                    </m:f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</m:oMath>
                </a14:m>
                <a:endParaRPr lang="ru-RU" sz="1800" b="1" dirty="0">
                  <a:solidFill>
                    <a:srgbClr val="2F5897"/>
                  </a:solidFill>
                  <a:ea typeface="Calibri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2F5897"/>
                    </a:solidFill>
                    <a:ea typeface="Calibri"/>
                    <a:cs typeface="Times New Roman"/>
                  </a:rPr>
                  <a:t>										</a:t>
                </a:r>
                <a:r>
                  <a:rPr lang="en-US" sz="1800" b="1" dirty="0">
                    <a:solidFill>
                      <a:srgbClr val="2F5897"/>
                    </a:solidFill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𝒍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1800" b="1" dirty="0" smtClean="0">
                    <a:solidFill>
                      <a:srgbClr val="2F5897"/>
                    </a:solidFill>
                    <a:ea typeface="Calibri"/>
                    <a:cs typeface="Times New Roman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2F589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20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</m:oMath>
                </a14:m>
                <a:endParaRPr lang="ru-RU" sz="2000" b="1" dirty="0" smtClean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1800" b="1" dirty="0">
                  <a:ea typeface="Calibri"/>
                  <a:cs typeface="Times New Roman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1200" b="1" i="1" dirty="0" smtClean="0">
                    <a:solidFill>
                      <a:srgbClr val="2F5897"/>
                    </a:solidFill>
                    <a:latin typeface="Cambria Math"/>
                    <a:ea typeface="Calibri"/>
                    <a:cs typeface="Times New Roman"/>
                  </a:rPr>
                  <a:t>		          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2F5897"/>
                        </a:solidFill>
                        <a:latin typeface="Cambria Math"/>
                        <a:ea typeface="Calibri"/>
                        <a:cs typeface="Times New Roman"/>
                      </a:rPr>
                      <m:t>𝒍</m:t>
                    </m:r>
                  </m:oMath>
                </a14:m>
                <a:endParaRPr lang="en-US" sz="1200" b="1" dirty="0" smtClean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a typeface="Calibri"/>
                    <a:cs typeface="Times New Roman"/>
                  </a:rPr>
                  <a:t>По </a:t>
                </a:r>
                <a:r>
                  <a:rPr lang="ru-RU" sz="1800" b="1" dirty="0">
                    <a:ea typeface="Calibri"/>
                    <a:cs typeface="Times New Roman"/>
                  </a:rPr>
                  <a:t>условию скорость пассажирского поезда равна 90 км/ч, получаем уравнение: </a:t>
                </a:r>
                <a14:m>
                  <m:oMath xmlns:m="http://schemas.openxmlformats.org/officeDocument/2006/math"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𝟗𝟎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𝟔𝟎</m:t>
                        </m:r>
                      </m:den>
                    </m:f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𝟑𝟎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𝟔𝟎</m:t>
                        </m:r>
                      </m:den>
                    </m:f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ru-RU" sz="18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</m:oMath>
                </a14:m>
                <a:r>
                  <a:rPr lang="ru-RU" sz="1800" b="1" dirty="0" smtClean="0">
                    <a:ea typeface="Calibri"/>
                    <a:cs typeface="Times New Roman"/>
                  </a:rPr>
                  <a:t>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ea typeface="Calibri"/>
                    <a:cs typeface="Times New Roman"/>
                  </a:rPr>
                  <a:t>Отсюда </a:t>
                </a:r>
                <a:r>
                  <a:rPr lang="ru-RU" sz="1800" b="1" dirty="0">
                    <a:ea typeface="Calibri"/>
                    <a:cs typeface="Times New Roman"/>
                  </a:rPr>
                  <a:t>х=0,4. То есть длина пассажирского поезда 0,4 км или 400 м. </a:t>
                </a:r>
                <a:r>
                  <a:rPr lang="ru-RU" sz="1800" b="1" dirty="0" smtClean="0">
                    <a:ea typeface="Calibri"/>
                    <a:cs typeface="Times New Roman"/>
                  </a:rPr>
                  <a:t>							Ответ</a:t>
                </a:r>
                <a:r>
                  <a:rPr lang="ru-RU" sz="1800" b="1" dirty="0">
                    <a:ea typeface="Calibri"/>
                    <a:cs typeface="Times New Roman"/>
                  </a:rPr>
                  <a:t>: 400 м.</a:t>
                </a:r>
              </a:p>
              <a:p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59042" y="332656"/>
                <a:ext cx="7920880" cy="4896544"/>
              </a:xfrm>
              <a:blipFill rotWithShape="1">
                <a:blip r:embed="rId2"/>
                <a:stretch>
                  <a:fillRect l="-615" r="-615" b="-6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>
            <a:stCxn id="3" idx="1"/>
            <a:endCxn id="3" idx="1"/>
          </p:cNvCxnSpPr>
          <p:nvPr/>
        </p:nvCxnSpPr>
        <p:spPr>
          <a:xfrm>
            <a:off x="959042" y="27809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9" name="Группа 4108"/>
          <p:cNvGrpSpPr/>
          <p:nvPr/>
        </p:nvGrpSpPr>
        <p:grpSpPr>
          <a:xfrm>
            <a:off x="1139347" y="2406184"/>
            <a:ext cx="5072641" cy="1165939"/>
            <a:chOff x="1151905" y="2406184"/>
            <a:chExt cx="5072641" cy="11659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057" y="2722762"/>
              <a:ext cx="1326489" cy="214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172691" y="2550200"/>
              <a:ext cx="37253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904407" y="2406184"/>
              <a:ext cx="0" cy="324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1151905" y="2743397"/>
              <a:ext cx="1239069" cy="201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пассажирский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05" y="2452315"/>
              <a:ext cx="12700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" name="Прямоугольник 4095"/>
            <p:cNvSpPr/>
            <p:nvPr/>
          </p:nvSpPr>
          <p:spPr>
            <a:xfrm>
              <a:off x="4949708" y="2667937"/>
              <a:ext cx="11354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rgbClr val="2F5897"/>
                  </a:solidFill>
                </a:rPr>
                <a:t>пассажирский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968302" y="3324225"/>
              <a:ext cx="1" cy="247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469021" y="3541142"/>
              <a:ext cx="14992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Прямоугольник 3"/>
            <p:cNvSpPr/>
            <p:nvPr/>
          </p:nvSpPr>
          <p:spPr>
            <a:xfrm>
              <a:off x="2469021" y="3180206"/>
              <a:ext cx="878843" cy="1440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товарный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100" name="Прямая соединительная линия 4099"/>
            <p:cNvCxnSpPr/>
            <p:nvPr/>
          </p:nvCxnSpPr>
          <p:spPr>
            <a:xfrm flipV="1">
              <a:off x="2469021" y="3324225"/>
              <a:ext cx="0" cy="247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302" y="3124324"/>
              <a:ext cx="8969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3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Задача В8.</a:t>
            </a:r>
            <a:endParaRPr lang="ru-RU" sz="60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4165848" cy="2376264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1. Острые углы прямоугольного треугольника равны 24</a:t>
            </a:r>
            <a:r>
              <a:rPr lang="ru-RU" baseline="30000" dirty="0" smtClean="0"/>
              <a:t>0</a:t>
            </a:r>
            <a:r>
              <a:rPr lang="ru-RU" dirty="0" smtClean="0"/>
              <a:t> и 66</a:t>
            </a:r>
            <a:r>
              <a:rPr lang="ru-RU" baseline="30000" dirty="0" smtClean="0"/>
              <a:t>0</a:t>
            </a:r>
            <a:r>
              <a:rPr lang="ru-RU" dirty="0" smtClean="0"/>
              <a:t> . Найдите угол между биссектрисой и медианой, проведенными из вершины прямого угла. Ответ дайте в градусах.</a:t>
            </a:r>
          </a:p>
          <a:p>
            <a:pPr algn="just"/>
            <a:r>
              <a:rPr lang="en-US" dirty="0" smtClean="0"/>
              <a:t>AM=CM=MB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Текст 13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788024" y="548680"/>
                <a:ext cx="4023299" cy="244827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ru-RU" dirty="0" smtClean="0"/>
                  <a:t>2. В треугольнике АВС угол </a:t>
                </a:r>
                <a:r>
                  <a:rPr lang="en-US" dirty="0" smtClean="0"/>
                  <a:t>C</a:t>
                </a:r>
                <a:r>
                  <a:rPr lang="ru-RU" dirty="0" smtClean="0"/>
                  <a:t> равен 6</a:t>
                </a:r>
                <a:r>
                  <a:rPr lang="en-US" dirty="0" smtClean="0"/>
                  <a:t>4</a:t>
                </a:r>
                <a:r>
                  <a:rPr lang="ru-RU" baseline="30000" dirty="0" smtClean="0"/>
                  <a:t>0</a:t>
                </a:r>
                <a:r>
                  <a:rPr lang="ru-RU" dirty="0" smtClean="0"/>
                  <a:t>. А</a:t>
                </a:r>
                <a:r>
                  <a:rPr lang="en-US" dirty="0" smtClean="0"/>
                  <a:t>D, BE</a:t>
                </a:r>
                <a:r>
                  <a:rPr lang="ru-RU" dirty="0" smtClean="0"/>
                  <a:t> – биссектрисы, пересекающиеся в точке О. Найдите угол </a:t>
                </a:r>
                <a:r>
                  <a:rPr lang="en-US" dirty="0" smtClean="0"/>
                  <a:t>AOB.</a:t>
                </a:r>
                <a:r>
                  <a:rPr lang="ru-RU" dirty="0" smtClean="0"/>
                  <a:t> Ответ дайте в</a:t>
                </a:r>
                <a:r>
                  <a:rPr lang="en-US" dirty="0" smtClean="0"/>
                  <a:t> </a:t>
                </a:r>
                <a:r>
                  <a:rPr lang="ru-RU" dirty="0" smtClean="0"/>
                  <a:t>градусах.</a:t>
                </a:r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r>
                  <a:rPr lang="ru-RU" dirty="0" smtClean="0">
                    <a:sym typeface="Symbol"/>
                  </a:rPr>
                  <a:t>	</a:t>
                </a:r>
                <a:r>
                  <a:rPr lang="en-US" dirty="0" smtClean="0">
                    <a:sym typeface="Symbol"/>
                  </a:rPr>
                  <a:t>1 + 2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2F5897"/>
                            </a:solidFill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ym typeface="Symbol"/>
                  </a:rPr>
                  <a:t>A + B)</a:t>
                </a:r>
                <a:endParaRPr lang="ru-RU" dirty="0"/>
              </a:p>
            </p:txBody>
          </p:sp>
        </mc:Choice>
        <mc:Fallback xmlns="">
          <p:sp>
            <p:nvSpPr>
              <p:cNvPr id="14" name="Текст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788024" y="548680"/>
                <a:ext cx="4023299" cy="2448272"/>
              </a:xfrm>
              <a:blipFill rotWithShape="1">
                <a:blip r:embed="rId2"/>
                <a:stretch>
                  <a:fillRect l="-1212" t="-1244" r="-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9549"/>
          <a:stretch/>
        </p:blipFill>
        <p:spPr bwMode="auto">
          <a:xfrm>
            <a:off x="683568" y="2996952"/>
            <a:ext cx="4069664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Ninik\Desktop\семинар\Безымянный17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1195" r="5494" b="53708"/>
          <a:stretch/>
        </p:blipFill>
        <p:spPr bwMode="auto">
          <a:xfrm>
            <a:off x="683568" y="2996952"/>
            <a:ext cx="4248472" cy="2528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7" name="Picture 5" descr="D:\Ninik\семинар\Безымянный21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780928"/>
            <a:ext cx="2877653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31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В14.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908720"/>
                <a:ext cx="7467600" cy="4419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Два велосипедиста одновременно отправились в 192-километровый пробег. Первый ехал со скоростью, на 4 км/ч большей, чем скорость второго, и прибыл к финишу на 4 часа раньше второго. Найдите скорость  велосипедиста, пришедшего  к финишу вторым. Ответ дайте в км/ч. </a:t>
                </a:r>
              </a:p>
              <a:p>
                <a:pPr marL="0" indent="0" algn="just"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Пусть  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км/ч – скорость второго, тогда 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x+4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км/ч  - скорость  первого велосипедиста.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Составим уравнение: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𝟏𝟗𝟐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𝒙</m:t>
                        </m:r>
                      </m:den>
                    </m:f>
                    <m:r>
                      <a:rPr lang="ru-RU" sz="2000" b="1" i="1">
                        <a:solidFill>
                          <a:srgbClr val="1F497D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𝟏𝟗𝟐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𝒙</m:t>
                        </m:r>
                        <m:r>
                          <a:rPr lang="ru-RU" sz="2000" b="1" i="1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lang="ru-RU" sz="2000" b="1" i="1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𝟒</m:t>
                        </m:r>
                      </m:den>
                    </m:f>
                    <m:r>
                      <a:rPr lang="ru-RU" sz="2000" b="1" i="1">
                        <a:solidFill>
                          <a:srgbClr val="1F497D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ru-RU" sz="2000" b="1" i="1">
                        <a:solidFill>
                          <a:srgbClr val="1F497D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𝟒</m:t>
                    </m:r>
                  </m:oMath>
                </a14:m>
                <a:endParaRPr lang="ru-RU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solidFill>
                      <a:srgbClr val="1F497D"/>
                    </a:solidFill>
                    <a:latin typeface="Cambria Math"/>
                    <a:ea typeface="Times New Roman"/>
                    <a:cs typeface="Arial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en-US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𝟒</m:t>
                    </m:r>
                    <m:r>
                      <a:rPr lang="en-US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𝒙</m:t>
                    </m:r>
                    <m:r>
                      <a:rPr lang="en-US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US" sz="1800" b="1" i="1">
                        <a:solidFill>
                          <a:srgbClr val="1F497D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𝟏𝟗𝟐</m:t>
                    </m:r>
                  </m:oMath>
                </a14:m>
                <a:r>
                  <a:rPr lang="ru-RU" sz="1100" dirty="0" smtClean="0">
                    <a:ea typeface="Calibri"/>
                    <a:cs typeface="Times New Roman"/>
                  </a:rPr>
                  <a:t>  		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D=784</a:t>
                </a:r>
                <a:r>
                  <a:rPr lang="ru-RU" sz="1100" dirty="0" smtClean="0">
                    <a:ea typeface="Calibri"/>
                    <a:cs typeface="Times New Roman"/>
                  </a:rPr>
                  <a:t>      	</a:t>
                </a:r>
                <a:endParaRPr lang="ru-RU" sz="11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908720"/>
                <a:ext cx="7467600" cy="4419600"/>
              </a:xfrm>
              <a:blipFill rotWithShape="1">
                <a:blip r:embed="rId2"/>
                <a:stretch>
                  <a:fillRect l="-735" t="-828" r="-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9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В14.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 изготовление 416 деталей первый рабочий  затрачивает  на 10 часов меньше, чем второй рабочий на изготовление 546 таких же деталей. Известно, что  первый рабочий за час делает на 5  деталей больше , чем второй. Сколько деталей в час делает первый рабочий?</a:t>
                </a:r>
              </a:p>
              <a:p>
                <a:pPr marL="0" indent="0" algn="just">
                  <a:buNone/>
                </a:pP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ru-RU" sz="1800" b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Пусть  </a:t>
                </a:r>
                <a:r>
                  <a:rPr lang="en-US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+5 дет/час </a:t>
                </a:r>
                <a:r>
                  <a:rPr lang="ru-RU" sz="1800" b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производительность первого рабочего, тогда</a:t>
                </a:r>
              </a:p>
              <a:p>
                <a:pPr marL="0" lvl="0" indent="0" algn="just">
                  <a:buNone/>
                </a:pPr>
                <a:r>
                  <a:rPr lang="ru-RU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дет/ч ас – производительность второго.</a:t>
                </a:r>
                <a:endParaRPr lang="ru-RU" sz="1800" b="1" dirty="0">
                  <a:solidFill>
                    <a:srgbClr val="2F589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Составим уравнение: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𝟓𝟒𝟔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𝒙</m:t>
                        </m:r>
                      </m:den>
                    </m:f>
                    <m:r>
                      <a:rPr lang="ru-RU" sz="2000" b="1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𝟒𝟏𝟔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𝒙</m:t>
                        </m:r>
                        <m:r>
                          <a:rPr lang="ru-RU" sz="2000" b="1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lang="ru-RU" sz="2000" b="1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𝟓</m:t>
                        </m:r>
                      </m:den>
                    </m:f>
                    <m:r>
                      <a:rPr lang="ru-RU" sz="2000" b="1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1F497D"/>
                        </a:solidFill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𝟏𝟎</m:t>
                    </m:r>
                  </m:oMath>
                </a14:m>
                <a:r>
                  <a:rPr lang="ru-RU" sz="2000" b="1" dirty="0">
                    <a:solidFill>
                      <a:srgbClr val="1F497D"/>
                    </a:solidFill>
                    <a:latin typeface="Cambria Math"/>
                    <a:ea typeface="Times New Roman"/>
                    <a:cs typeface="Arial"/>
                  </a:rPr>
                  <a:t>	</a:t>
                </a:r>
                <a:r>
                  <a:rPr lang="ru-RU" sz="1800" b="1" dirty="0">
                    <a:solidFill>
                      <a:srgbClr val="1F497D"/>
                    </a:solidFill>
                    <a:latin typeface="Cambria Math"/>
                    <a:ea typeface="Times New Roman"/>
                    <a:cs typeface="Arial"/>
                  </a:rPr>
                  <a:t>	</a:t>
                </a:r>
                <a:r>
                  <a:rPr lang="ru-RU" sz="1800" b="1" dirty="0" smtClean="0">
                    <a:solidFill>
                      <a:srgbClr val="1F497D"/>
                    </a:solidFill>
                    <a:latin typeface="Cambria Math"/>
                    <a:ea typeface="Times New Roman"/>
                    <a:cs typeface="Arial"/>
                  </a:rPr>
                  <a:t>  	</a:t>
                </a:r>
                <a:endParaRPr lang="ru-RU" sz="1800" b="1" dirty="0">
                  <a:solidFill>
                    <a:srgbClr val="1F497D"/>
                  </a:solidFill>
                  <a:latin typeface="Cambria Math"/>
                  <a:ea typeface="Times New Roman"/>
                  <a:cs typeface="Arial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>
                    <a:solidFill>
                      <a:srgbClr val="1F497D"/>
                    </a:solidFill>
                    <a:latin typeface="Cambria Math"/>
                    <a:ea typeface="Times New Roman"/>
                    <a:cs typeface="Arial"/>
                  </a:rPr>
                  <a:t>	</a:t>
                </a:r>
                <a:r>
                  <a:rPr lang="ru-RU" sz="1800" b="1" dirty="0" smtClean="0">
                    <a:solidFill>
                      <a:srgbClr val="1F497D"/>
                    </a:solidFill>
                    <a:latin typeface="Cambria Math"/>
                    <a:ea typeface="Times New Roman"/>
                    <a:cs typeface="Arial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ru-RU" sz="1800" b="1" i="1" smtClean="0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r>
                      <a:rPr lang="ru-RU" sz="1800" b="1" i="1" smtClean="0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𝟖</m:t>
                    </m:r>
                    <m:r>
                      <a:rPr lang="en-US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𝒙</m:t>
                    </m:r>
                    <m:r>
                      <a:rPr lang="en-US" sz="18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ru-RU" sz="1800" b="1" i="1" smtClean="0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Arial"/>
                      </a:rPr>
                      <m:t>𝟐𝟕𝟑</m:t>
                    </m:r>
                  </m:oMath>
                </a14:m>
                <a:r>
                  <a:rPr lang="ru-RU" sz="1100" dirty="0">
                    <a:solidFill>
                      <a:srgbClr val="2F5897"/>
                    </a:solidFill>
                    <a:ea typeface="Calibri"/>
                    <a:cs typeface="Times New Roman"/>
                  </a:rPr>
                  <a:t>		</a:t>
                </a:r>
                <a:r>
                  <a:rPr lang="en-US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D=</a:t>
                </a:r>
                <a:r>
                  <a:rPr lang="ru-RU" sz="1800" b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1156</a:t>
                </a:r>
                <a:r>
                  <a:rPr lang="ru-RU" sz="1100" dirty="0" smtClean="0">
                    <a:solidFill>
                      <a:srgbClr val="2F5897"/>
                    </a:solidFill>
                    <a:ea typeface="Calibri"/>
                    <a:cs typeface="Times New Roman"/>
                  </a:rPr>
                  <a:t>    </a:t>
                </a:r>
                <a:r>
                  <a:rPr lang="ru-RU" sz="1100" dirty="0">
                    <a:solidFill>
                      <a:srgbClr val="2F5897"/>
                    </a:solidFill>
                    <a:ea typeface="Calibri"/>
                    <a:cs typeface="Times New Roman"/>
                  </a:rPr>
                  <a:t>	</a:t>
                </a: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sz="1800" b="1" dirty="0">
                  <a:solidFill>
                    <a:srgbClr val="2F589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3" t="-828" r="-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4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47" y="5576341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С1.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9552" y="188640"/>
                <a:ext cx="8496944" cy="555697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Досрочный ЕГЭ (Апрель-Восток)</a:t>
                </a:r>
                <a:endParaRPr lang="ru-RU" sz="1600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a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)</a:t>
                </a: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 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Решите уравнение: 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9</a:t>
                </a:r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en-US" sz="1600" b="1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x</a:t>
                </a:r>
                <a:r>
                  <a:rPr lang="ru-RU" sz="1600" b="1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+1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-2·3</a:t>
                </a:r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en-US" sz="1600" b="1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x</a:t>
                </a:r>
                <a:r>
                  <a:rPr lang="ru-RU" sz="1600" b="1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+2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+5=0</a:t>
                </a:r>
                <a:endParaRPr lang="ru-RU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Найдите все корни этого уравнения, принадлежащ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ие промежутку </a:t>
                </a:r>
                <a14:m>
                  <m:oMath xmlns:m="http://schemas.openxmlformats.org/officeDocument/2006/math">
                    <m:r>
                      <a:rPr lang="ru-RU" sz="16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 </m:t>
                        </m:r>
                        <m:rad>
                          <m:radPr>
                            <m:degHide m:val="on"/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ea typeface="Calibri"/>
                    <a:cs typeface="Times New Roman"/>
                  </a:rPr>
                  <a:t>.</a:t>
                </a:r>
                <a:endParaRPr lang="ru-RU" sz="1600" b="1" dirty="0">
                  <a:solidFill>
                    <a:schemeClr val="tx2">
                      <a:lumMod val="75000"/>
                    </a:schemeClr>
                  </a:solidFill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Решение.</a:t>
                </a:r>
              </a:p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а) Преобразуем исходное уравнение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:    9</a:t>
                </a:r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en-US" sz="1600" b="1" baseline="30000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x</a:t>
                </a:r>
                <a:r>
                  <a:rPr lang="ru-RU" sz="1600" b="1" baseline="30000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+1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-2·3</a:t>
                </a: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en-US" sz="1600" b="1" baseline="30000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x</a:t>
                </a:r>
                <a:r>
                  <a:rPr lang="ru-RU" sz="1600" b="1" baseline="30000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+2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+5=0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.</m:t>
                    </m:r>
                  </m:oMath>
                </a14:m>
                <a:endParaRPr lang="en-US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Пусть </a:t>
                </a: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&gt;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тогда 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уравнение запишется в виде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𝒕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𝟔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𝟓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, </m:t>
                    </m:r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откуда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</m:t>
                    </m:r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ru-RU" sz="16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𝟓</m:t>
                    </m:r>
                    <m:r>
                      <a:rPr lang="en-US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.</m:t>
                    </m:r>
                  </m:oMath>
                </a14:m>
                <a:endPara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</m:t>
                    </m:r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получим: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sup>
                    </m:sSup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</m:oMath>
                </a14:m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откуда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=−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.</m:t>
                    </m:r>
                  </m:oMath>
                </a14:m>
                <a:endParaRPr lang="en-US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𝟓</m:t>
                    </m:r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получим: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sup>
                    </m:sSup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𝟓</m:t>
                    </m:r>
                  </m:oMath>
                </a14:m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откуда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</a:t>
                </a: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б)Так как 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func>
                      <m:func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то корень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=−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</m:oMath>
                </a14:m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не принадлежит промежутку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 </m:t>
                        </m:r>
                        <m:rad>
                          <m:radPr>
                            <m:degHide m:val="on"/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ea typeface="Calibri"/>
                    <a:cs typeface="Times New Roman"/>
                  </a:rPr>
                  <a:t>.</a:t>
                </a: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Поскольку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func>
                      <m:func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=</m:t>
                        </m:r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e>
                        </m:rad>
                      </m:e>
                    </m:func>
                  </m:oMath>
                </a14:m>
                <a:r>
                  <a:rPr lang="ru-RU" sz="16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корень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принадлежит промежутку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 </m:t>
                        </m:r>
                        <m:rad>
                          <m:radPr>
                            <m:degHide m:val="on"/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ea typeface="Calibri"/>
                    <a:cs typeface="Times New Roman"/>
                  </a:rPr>
                  <a:t>.</a:t>
                </a: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Ответ: а) -1;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;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</a:t>
                </a:r>
                <a:endParaRPr lang="ru-RU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ru-RU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9552" y="188640"/>
                <a:ext cx="8496944" cy="5556978"/>
              </a:xfrm>
              <a:blipFill rotWithShape="1">
                <a:blip r:embed="rId2"/>
                <a:stretch>
                  <a:fillRect l="-431" t="-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5520273" y="4905645"/>
            <a:ext cx="2783974" cy="978689"/>
            <a:chOff x="5376257" y="4612301"/>
            <a:chExt cx="2783974" cy="97868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376257" y="4612301"/>
              <a:ext cx="2783974" cy="978689"/>
              <a:chOff x="5436096" y="4851505"/>
              <a:chExt cx="2783974" cy="978689"/>
            </a:xfrm>
          </p:grpSpPr>
          <p:cxnSp>
            <p:nvCxnSpPr>
              <p:cNvPr id="6" name="Прямая со стрелкой 5"/>
              <p:cNvCxnSpPr/>
              <p:nvPr/>
            </p:nvCxnSpPr>
            <p:spPr>
              <a:xfrm>
                <a:off x="5436096" y="5301208"/>
                <a:ext cx="26642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Блок-схема: узел 6"/>
              <p:cNvSpPr/>
              <p:nvPr/>
            </p:nvSpPr>
            <p:spPr>
              <a:xfrm flipH="1">
                <a:off x="6035018" y="5288826"/>
                <a:ext cx="45719" cy="45719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1509" y="5267870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743446" y="5334545"/>
                    <a:ext cx="628862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446" y="5334545"/>
                    <a:ext cx="628862" cy="49564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024972" y="5404689"/>
                    <a:ext cx="479747" cy="3726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4972" y="5404689"/>
                    <a:ext cx="479747" cy="37260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7936018" y="5218837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ru-RU" dirty="0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580112" y="5224727"/>
                <a:ext cx="0" cy="1281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436096" y="5352924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-1</a:t>
                </a:r>
                <a:endParaRPr lang="ru-RU" sz="1600" dirty="0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516216" y="5224727"/>
                <a:ext cx="0" cy="1281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178880" y="4851505"/>
                    <a:ext cx="674672" cy="5014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ru-RU" sz="14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880" y="4851505"/>
                    <a:ext cx="674672" cy="50141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Соединительная линия уступом 10"/>
            <p:cNvCxnSpPr>
              <a:stCxn id="8" idx="0"/>
              <a:endCxn id="5122" idx="3"/>
            </p:cNvCxnSpPr>
            <p:nvPr/>
          </p:nvCxnSpPr>
          <p:spPr>
            <a:xfrm rot="5400000" flipH="1" flipV="1">
              <a:off x="6601523" y="4458520"/>
              <a:ext cx="33337" cy="1240307"/>
            </a:xfrm>
            <a:prstGeom prst="bentConnector4">
              <a:avLst>
                <a:gd name="adj1" fmla="val 1647644"/>
                <a:gd name="adj2" fmla="val 979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1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С1.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568" y="260648"/>
                <a:ext cx="8280920" cy="525658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Основная волна  (резервный </a:t>
                </a:r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день)</a:t>
                </a:r>
                <a:endParaRPr lang="ru-RU" sz="16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en-US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a</a:t>
                </a:r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)</a:t>
                </a:r>
                <a:r>
                  <a:rPr lang="en-US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 </a:t>
                </a:r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Решите уравнение: 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𝟓</m:t>
                    </m:r>
                    <m:r>
                      <a:rPr lang="ru-RU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𝟐𝟓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𝒙</m:t>
                        </m:r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𝟏𝟐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𝒙</m:t>
                        </m:r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𝟕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</m:oMath>
                </a14:m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;</a:t>
                </a:r>
                <a:endParaRPr lang="ru-RU" sz="16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б) Найдите все корни этого уравнения, принадлежащие </a:t>
                </a: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промежутку</a:t>
                </a:r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 (2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dirty="0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b="1" i="1" dirty="0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ru-RU" sz="1600" b="1" i="1" dirty="0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).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Решение.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а) Преобразуем исходное уравнение: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𝟓</m:t>
                    </m:r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𝟏𝟐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𝟕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.</m:t>
                    </m:r>
                  </m:oMath>
                </a14:m>
                <a:endParaRPr lang="en-US" sz="1600" b="1" dirty="0" smtClean="0">
                  <a:solidFill>
                    <a:srgbClr val="00008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Пусть </a:t>
                </a:r>
                <a:r>
                  <a:rPr lang="en-US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&gt;</m:t>
                    </m:r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, </m:t>
                    </m:r>
                  </m:oMath>
                </a14:m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тогда уравнение запишется в виде 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ru-RU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𝒕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𝟏𝟐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𝟕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,</m:t>
                    </m:r>
                  </m:oMath>
                </a14:m>
                <a:endParaRPr lang="ru-RU" sz="1600" b="1" dirty="0" smtClean="0">
                  <a:solidFill>
                    <a:srgbClr val="000080"/>
                  </a:solidFill>
                  <a:latin typeface="Cambria Math" panose="02040503050406030204" pitchFamily="18" charset="0"/>
                  <a:ea typeface="Cambria Math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откуда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</m:t>
                    </m:r>
                  </m:oMath>
                </a14:m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den>
                    </m:f>
                    <m:r>
                      <a:rPr lang="en-US" sz="1600" b="1" i="0" smtClean="0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.</m:t>
                    </m:r>
                  </m:oMath>
                </a14:m>
                <a:endParaRPr lang="ru-RU" sz="1600" b="1" dirty="0" smtClean="0">
                  <a:solidFill>
                    <a:srgbClr val="00008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</m:t>
                    </m:r>
                  </m:oMath>
                </a14:m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ru-RU" sz="1600" b="1" dirty="0" smtClean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получим: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</m:oMath>
                </a14:m>
                <a:r>
                  <a:rPr lang="en-US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откуда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.</m:t>
                    </m:r>
                  </m:oMath>
                </a14:m>
                <a:endParaRPr lang="en-US" sz="1600" b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:r>
                  <a:rPr lang="ru-RU" sz="16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𝒕</m:t>
                    </m:r>
                    <m:r>
                      <a:rPr lang="en-US" sz="1600" b="1" i="1">
                        <a:solidFill>
                          <a:srgbClr val="00008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1600" b="1" dirty="0">
                    <a:solidFill>
                      <a:srgbClr val="00008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получим: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>
                        <a:solidFill>
                          <a:srgbClr val="00008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008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</a:t>
                </a:r>
                <a:r>
                  <a:rPr lang="ru-RU" sz="16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откуда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𝟑𝟓</m:t>
                        </m:r>
                      </m:e>
                    </m:func>
                  </m:oMath>
                </a14:m>
                <a:r>
                  <a:rPr lang="ru-RU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</a:t>
                </a:r>
                <a:endParaRPr lang="ru-RU" sz="1600" b="1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б)Корень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𝟐</m:t>
                    </m:r>
                  </m:oMath>
                </a14:m>
                <a:r>
                  <a:rPr lang="en-US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не принадлежит промежутку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𝟖</m:t>
                            </m:r>
                          </m:num>
                          <m:den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 Поскольку 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𝟐</m:t>
                    </m:r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𝟕</m:t>
                        </m:r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</m:e>
                    </m:func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𝟑𝟓</m:t>
                        </m:r>
                      </m:e>
                    </m:func>
                  </m:oMath>
                </a14:m>
                <a:endParaRPr lang="ru-RU" sz="1600" b="1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16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𝟑𝟒𝟑</m:t>
                        </m:r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ru-RU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func>
                          <m:func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16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𝟔𝟐𝟓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ru-RU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корень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𝟑𝟓</m:t>
                        </m:r>
                      </m:e>
                    </m:func>
                  </m:oMath>
                </a14:m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принадлежит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промежутку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𝟖</m:t>
                            </m:r>
                          </m:num>
                          <m:den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16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 </a:t>
                </a:r>
                <a:endParaRPr lang="ru-RU" sz="1600" b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Ответ: а)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; 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𝟑𝟓</m:t>
                        </m:r>
                      </m:e>
                    </m:func>
                  </m:oMath>
                </a14:m>
                <a:r>
                  <a:rPr lang="en-US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𝟑𝟓</m:t>
                        </m:r>
                      </m:e>
                    </m:func>
                  </m:oMath>
                </a14:m>
                <a:r>
                  <a:rPr lang="ru-RU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ru-RU" sz="1600" b="1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568" y="260648"/>
                <a:ext cx="8280920" cy="5256584"/>
              </a:xfrm>
              <a:blipFill rotWithShape="1">
                <a:blip r:embed="rId2"/>
                <a:stretch>
                  <a:fillRect l="-368" t="-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5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С1.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576" y="260648"/>
                <a:ext cx="8064896" cy="568863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Вторая волна  (Июль)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a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)</a:t>
                </a: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 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Решите уравнение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: </a:t>
                </a: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𝟏</m:t>
                    </m:r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𝒍𝒐𝒈</m:t>
                            </m:r>
                          </m:e>
                          <m:sub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+</m:t>
                            </m:r>
                            <m: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e>
                        </m:d>
                        <m: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=</m:t>
                        </m:r>
                        <m:func>
                          <m:funcPr>
                            <m:ctrlPr>
                              <a:rPr lang="ru-RU" sz="16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ad>
                                  <m:radPr>
                                    <m:degHide m:val="on"/>
                                    <m:ctrlPr>
                                      <a:rPr lang="ru-RU" sz="16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rad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ru-RU" sz="16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ru-RU" sz="1600" b="1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ru-RU" sz="16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𝟏𝟒</m:t>
                                </m:r>
                              </m:e>
                            </m:rad>
                          </m:e>
                        </m:func>
                      </m:e>
                    </m:func>
                  </m:oMath>
                </a14:m>
                <a:endParaRPr lang="ru-RU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б) Найдите все корни этого уравнения, принадлежащие отрезку [-1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en-US" sz="16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]</a:t>
                </a:r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Решение.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а) Запишем исходное уравнение в виде: 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ru-RU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ru-RU" sz="16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𝟏𝟒</m:t>
                              </m:r>
                            </m:e>
                          </m:d>
                        </m:e>
                      </m:func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en-US" sz="16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ru-RU" sz="1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en-US" sz="1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16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𝟗</m:t>
                    </m:r>
                    <m:sSup>
                      <m:sSup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</m:oMath>
                </a14:m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5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𝟒</m:t>
                        </m:r>
                      </m:sup>
                    </m:sSup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𝟕</m:t>
                    </m:r>
                  </m:oMath>
                </a14:m>
                <a:endPara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  <m:t>𝟒</m:t>
                          </m:r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  <m:t>𝟒</m:t>
                          </m:r>
                        </m:sup>
                      </m:sSup>
                      <m:r>
                        <a:rPr lang="ru-RU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𝟗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𝟒</m:t>
                              </m:r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ru-RU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𝟐</m:t>
                          </m:r>
                        </m:e>
                      </m:d>
                      <m:r>
                        <a:rPr lang="ru-RU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Значит, либо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  </m:t>
                        </m:r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𝟒</m:t>
                        </m:r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𝟎</m:t>
                    </m:r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откуда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либо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𝟐</m:t>
                    </m:r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=0, откуда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en-US" sz="16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.</m:t>
                    </m:r>
                  </m:oMath>
                </a14:m>
                <a:endPara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б)Поскольку </a:t>
                </a:r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&lt;−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&lt;−</m:t>
                    </m:r>
                    <m:f>
                      <m:fPr>
                        <m:ctrlP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ru-RU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𝟗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1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, то отрезку </a:t>
                </a:r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[-1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𝟖</m:t>
                        </m:r>
                      </m:num>
                      <m:den>
                        <m:r>
                          <a:rPr lang="en-US" sz="16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] принадлежат  корни </a:t>
                </a:r>
                <a:endParaRPr lang="ru-RU" sz="1600" b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Ответ: а)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2F5897">
                            <a:lumMod val="75000"/>
                          </a:srgbClr>
                        </a:solidFill>
                        <a:latin typeface="Cambria Math"/>
                        <a:ea typeface="Cambria Math"/>
                        <a:cs typeface="Times New Roman"/>
                      </a:rPr>
                      <m:t>±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2F5897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2F5897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2F5897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б)</a:t>
                </a:r>
                <a:r>
                  <a:rPr lang="en-US" sz="1600" b="1" dirty="0">
                    <a:solidFill>
                      <a:srgbClr val="2F5897">
                        <a:lumMod val="75000"/>
                      </a:srgbClr>
                    </a:solidFill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2F5897">
                            <a:lumMod val="75000"/>
                          </a:srgbClr>
                        </a:solidFill>
                        <a:latin typeface="Cambria Math"/>
                        <a:ea typeface="Cambria Math"/>
                        <a:cs typeface="Times New Roman"/>
                      </a:rPr>
                      <m:t>±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2F5897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2F5897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2F5897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1600" b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576" y="260648"/>
                <a:ext cx="8064896" cy="5688632"/>
              </a:xfrm>
              <a:blipFill rotWithShape="1">
                <a:blip r:embed="rId2"/>
                <a:stretch>
                  <a:fillRect l="-454" t="-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4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24" y="5492515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С3.</a:t>
            </a:r>
            <a:r>
              <a:rPr lang="ru-RU" dirty="0">
                <a:solidFill>
                  <a:srgbClr val="1F497D"/>
                </a:solidFill>
                <a:effectLst/>
              </a:rPr>
              <a:t> </a:t>
            </a:r>
            <a:endParaRPr lang="ru-RU" sz="18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11560" y="260648"/>
            <a:ext cx="80775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9" y="737291"/>
            <a:ext cx="80772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6" y="298058"/>
            <a:ext cx="81391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67649" y="2276872"/>
                <a:ext cx="8077200" cy="32403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1800"/>
                  </a:lnSpc>
                  <a:spcAft>
                    <a:spcPts val="1125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Решим первое неравенство системы: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n w="12700">
                              <a:solidFill>
                                <a:srgbClr val="2F5897"/>
                              </a:solidFill>
                            </a:ln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1800" i="1">
                                <a:ln w="12700">
                                  <a:solidFill>
                                    <a:srgbClr val="2F5897"/>
                                  </a:solidFill>
                                </a:ln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800" b="0" i="0">
                                <a:ln w="12700">
                                  <a:solidFill>
                                    <a:srgbClr val="2F5897"/>
                                  </a:solidFill>
                                </a:ln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ru-RU" sz="1800" b="0" i="0">
                                <a:ln w="12700">
                                  <a:solidFill>
                                    <a:srgbClr val="2F5897"/>
                                  </a:solidFill>
                                </a:ln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4−</m:t>
                            </m:r>
                            <m:r>
                              <m:rPr>
                                <m:sty m:val="p"/>
                              </m:rPr>
                              <a:rPr lang="ru-RU" sz="1800" b="0" i="0">
                                <a:ln w="12700">
                                  <a:solidFill>
                                    <a:srgbClr val="2F5897"/>
                                  </a:solidFill>
                                </a:ln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x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1800" i="1">
                                <a:ln w="12700">
                                  <a:solidFill>
                                    <a:srgbClr val="2F5897"/>
                                  </a:solidFill>
                                </a:ln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800" i="1">
                                    <a:ln w="12700">
                                      <a:solidFill>
                                        <a:srgbClr val="2F5897"/>
                                      </a:solidFill>
                                    </a:ln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800" i="1">
                                        <a:ln w="12700">
                                          <a:solidFill>
                                            <a:srgbClr val="2F5897"/>
                                          </a:solidFill>
                                        </a:ln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800" b="0" i="0">
                                        <a:ln w="12700">
                                          <a:solidFill>
                                            <a:srgbClr val="2F5897"/>
                                          </a:solidFill>
                                        </a:ln>
                                        <a:solidFill>
                                          <a:srgbClr val="1F497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x</m:t>
                                    </m:r>
                                    <m:r>
                                      <a:rPr lang="ru-RU" sz="1800" b="0" i="0">
                                        <a:ln w="12700">
                                          <a:solidFill>
                                            <a:srgbClr val="2F5897"/>
                                          </a:solidFill>
                                        </a:ln>
                                        <a:solidFill>
                                          <a:srgbClr val="1F497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1800" b="0" i="0">
                                    <a:ln w="12700">
                                      <a:solidFill>
                                        <a:srgbClr val="2F5897"/>
                                      </a:solidFill>
                                    </a:ln>
                                    <a:solidFill>
                                      <a:srgbClr val="1F497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800" b="0" i="0">
                                <a:ln w="12700">
                                  <a:solidFill>
                                    <a:srgbClr val="2F5897"/>
                                  </a:solidFill>
                                </a:ln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5</m:t>
                            </m:r>
                          </m:den>
                        </m:f>
                        <m:r>
                          <a:rPr lang="ru-RU" sz="1800" b="0" i="0">
                            <a:ln w="12700">
                              <a:solidFill>
                                <a:srgbClr val="2F5897"/>
                              </a:solidFill>
                            </a:ln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≥6</m:t>
                        </m:r>
                      </m:e>
                    </m:func>
                  </m:oMath>
                </a14:m>
                <a:endParaRPr lang="ru-RU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Найдем </a:t>
                </a:r>
                <a:r>
                  <a:rPr lang="ru-RU" sz="1800" b="1" u="sng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  <a:hlinkClick r:id="rId4"/>
                  </a:rPr>
                  <a:t>ОДЗ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: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&lt;</m:t>
                            </m:r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≠</m:t>
                            </m:r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ru-RU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Применим свойства логарифмов и «растащим» логарифм:</a:t>
                </a: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</m:e>
                          </m:func>
                        </m:e>
                      </m:func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≥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ru-RU" sz="11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Внимание! При вынесении четной степени за знак логарифма, не забываем ставить модуль:		</a:t>
                </a: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𝟔𝐥𝐨𝐠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</m:e>
                          </m:func>
                        </m:e>
                      </m:func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≥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ru-RU" sz="11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endParaRPr lang="ru-RU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endParaRPr lang="ru-RU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67649" y="2276872"/>
                <a:ext cx="8077200" cy="3240360"/>
              </a:xfrm>
              <a:blipFill rotWithShape="1">
                <a:blip r:embed="rId5"/>
                <a:stretch>
                  <a:fillRect l="-604" t="-2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3492" y="692696"/>
                <a:ext cx="4616135" cy="1656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𝟒</m:t>
                                      </m:r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b="1" i="1">
                                              <a:solidFill>
                                                <a:srgbClr val="1F497D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b="1" i="1">
                                                  <a:solidFill>
                                                    <a:srgbClr val="1F497D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b="1" i="1">
                                                  <a:solidFill>
                                                    <a:srgbClr val="1F497D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ru-RU" b="1" i="1">
                                                  <a:solidFill>
                                                    <a:srgbClr val="1F497D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ru-RU" b="1" i="1">
                                                  <a:solidFill>
                                                    <a:srgbClr val="1F497D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𝟒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b="1" i="1">
                                              <a:solidFill>
                                                <a:srgbClr val="1F497D"/>
                                              </a:solidFill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𝟔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𝟓</m:t>
                                      </m:r>
                                    </m:den>
                                  </m:f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≥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𝟔</m:t>
                                  </m:r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𝟏𝟒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ru-RU" b="1" i="1">
                                          <a:solidFill>
                                            <a:srgbClr val="1F497D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𝟕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≤</m:t>
                              </m:r>
                              <m: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2" y="692696"/>
                <a:ext cx="4616135" cy="16564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620688"/>
                <a:ext cx="4320480" cy="4609680"/>
              </a:xfrm>
            </p:spPr>
            <p:txBody>
              <a:bodyPr>
                <a:noAutofit/>
              </a:bodyPr>
              <a:lstStyle/>
              <a:p>
                <a:pPr marL="1371600" lvl="3" indent="0">
                  <a:buNone/>
                </a:pPr>
                <a:r>
                  <a:rPr lang="ru-RU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(по ОДЗ  </a:t>
                </a:r>
                <a:r>
                  <a:rPr lang="en-US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x&lt;4 </a:t>
                </a:r>
                <a:r>
                  <a:rPr lang="en-US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x-4&lt;0</a:t>
                </a:r>
                <a:r>
                  <a:rPr lang="ru-RU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ru-RU" b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:endParaRPr lang="en-US" b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𝟔𝐥𝐨𝐠</m:t>
                            </m:r>
                          </m:e>
                          <m:sub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𝐱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𝐱</m:t>
                            </m:r>
                          </m:e>
                        </m:d>
                        <m:r>
                          <a:rPr lang="en-US" sz="1800" b="1" i="0">
                            <a:solidFill>
                              <a:srgbClr val="1F49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func>
                          <m:funcPr>
                            <m:ctrlPr>
                              <a:rPr lang="ru-RU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18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0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1800" b="1" i="0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800" b="1" i="0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800" b="1" i="0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𝐱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1" i="0">
                                <a:solidFill>
                                  <a:srgbClr val="1F49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𝟓</m:t>
                            </m:r>
                          </m:e>
                        </m:func>
                      </m:e>
                    </m:func>
                    <m:r>
                      <a:rPr lang="en-US" sz="1800" b="1" i="0">
                        <a:solidFill>
                          <a:srgbClr val="1F497D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≥</m:t>
                    </m:r>
                    <m:r>
                      <a:rPr lang="en-US" sz="1800" b="1" i="0">
                        <a:solidFill>
                          <a:srgbClr val="1F497D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𝟔</m:t>
                    </m:r>
                  </m:oMath>
                </a14:m>
                <a:r>
                  <a:rPr lang="en-US" sz="1800" dirty="0">
                    <a:solidFill>
                      <a:srgbClr val="2F5897"/>
                    </a:solidFill>
                    <a:sym typeface="Symbol"/>
                  </a:rPr>
                  <a:t> </a:t>
                </a: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b="1" i="1">
                            <a:solidFill>
                              <a:srgbClr val="1F497D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</m:t>
                            </m:r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1F497D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≤</m:t>
                        </m:r>
                        <m:func>
                          <m:funcPr>
                            <m:ctrlPr>
                              <a:rPr lang="ru-RU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18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8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𝒙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1" i="1">
                                <a:solidFill>
                                  <a:srgbClr val="1F497D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e>
                        </m:func>
                      </m:e>
                    </m:func>
                  </m:oMath>
                </a14:m>
                <a:endParaRPr lang="ru-RU" sz="1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Перейдем к равносильной системе :</a:t>
                </a:r>
              </a:p>
              <a:p>
                <a:pPr marL="0" indent="0">
                  <a:buNone/>
                </a:pPr>
                <a:endParaRPr lang="ru-RU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𝟓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1F497D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≠</m:t>
                              </m:r>
                              <m:r>
                                <a:rPr lang="en-US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1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>
                  <a:buNone/>
                </a:pPr>
                <a:r>
                  <a:rPr lang="ru-RU" sz="18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	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x(3;4)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620688"/>
                <a:ext cx="4320480" cy="4609680"/>
              </a:xfrm>
              <a:blipFill rotWithShape="1">
                <a:blip r:embed="rId2"/>
                <a:stretch>
                  <a:fillRect l="-1269" t="-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355976" y="588978"/>
                <a:ext cx="4661336" cy="514427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      2. Решим второе неравенство системы:</a:t>
                </a: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endParaRPr lang="ru-RU" sz="1800" b="1" i="1" dirty="0" smtClean="0">
                  <a:solidFill>
                    <a:srgbClr val="1F497D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𝟐𝟑</m:t>
                          </m:r>
                        </m:num>
                        <m:den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𝟕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𝟏𝟏</m:t>
                          </m:r>
                        </m:num>
                        <m:den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𝟔</m:t>
                          </m:r>
                        </m:den>
                      </m:f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≤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𝟏𝟑</m:t>
                      </m:r>
                    </m:oMath>
                  </m:oMathPara>
                </a14:m>
                <a:endParaRPr lang="ru-RU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Сначала </a:t>
                </a:r>
                <a:r>
                  <a:rPr lang="ru-RU" sz="1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выделим целую часть в первой и второй дроби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.</a:t>
                </a:r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1" dirty="0">
                    <a:ea typeface="Cambria Math" panose="02040503050406030204" pitchFamily="18" charset="0"/>
                    <a:cs typeface="Times New Roman"/>
                  </a:rPr>
                  <a:t>	</a:t>
                </a:r>
                <a:r>
                  <a:rPr lang="en-US" sz="1800" b="1" dirty="0" smtClean="0">
                    <a:ea typeface="Cambria Math" panose="02040503050406030204" pitchFamily="18" charset="0"/>
                    <a:cs typeface="Times New Roman"/>
                  </a:rPr>
                  <a:t>_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𝟏𝟒</m:t>
                    </m:r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𝟐𝟑</m:t>
                    </m:r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endParaRPr lang="en-US" sz="1800" b="1" u="sng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</a:t>
                </a:r>
                <a:r>
                  <a:rPr lang="en-US" sz="1800" b="1" i="1" u="sng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800" b="1" i="1" u="sng" smtClean="0"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800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800" b="1" i="1" u="sng" dirty="0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𝟐</m:t>
                    </m:r>
                    <m:r>
                      <a:rPr lang="en-US" sz="1800" b="1" i="1" u="sng" dirty="0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𝟏𝟐</m:t>
                    </m:r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    _</m:t>
                    </m:r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𝟏𝟐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800" b="1" i="1" smtClean="0">
                        <a:latin typeface="Cambria Math"/>
                        <a:ea typeface="Cambria Math"/>
                        <a:cs typeface="Times New Roman"/>
                      </a:rPr>
                      <m:t>𝟐𝟑</m:t>
                    </m:r>
                  </m:oMath>
                </a14:m>
                <a:endParaRPr lang="en-US" sz="1800" b="1" i="1" dirty="0" smtClean="0">
                  <a:latin typeface="Cambria Math" panose="02040503050406030204" pitchFamily="18" charset="0"/>
                  <a:ea typeface="Cambria Math"/>
                  <a:cs typeface="Times New Roman"/>
                </a:endParaRPr>
              </a:p>
              <a:p>
                <a:pPr marL="0" lv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𝟏𝟐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𝒙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𝟐𝟒</m:t>
                    </m:r>
                  </m:oMath>
                </a14:m>
                <a:endParaRPr lang="en-US" sz="1800" b="1" i="1" u="sng" dirty="0">
                  <a:solidFill>
                    <a:srgbClr val="2F5897"/>
                  </a:solidFill>
                  <a:latin typeface="Cambria Math" panose="02040503050406030204" pitchFamily="18" charset="0"/>
                  <a:ea typeface="Cambria Math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</m:oMath>
                </a14:m>
                <a:endPara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endPara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r>
                  <a:rPr lang="ru-RU" sz="1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Таким образом, 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endParaRPr lang="ru-RU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endParaRPr lang="ru-RU" sz="1800" b="1" i="1" dirty="0">
                  <a:solidFill>
                    <a:srgbClr val="1F497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𝟐𝟑</m:t>
                          </m:r>
                        </m:num>
                        <m:den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𝟏𝟐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ru-RU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ts val="1800"/>
                  </a:lnSpc>
                  <a:spcBef>
                    <a:spcPts val="375"/>
                  </a:spcBef>
                  <a:spcAft>
                    <a:spcPts val="1125"/>
                  </a:spcAft>
                  <a:buNone/>
                </a:pPr>
                <a:endParaRPr lang="ru-RU" sz="18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355976" y="588978"/>
                <a:ext cx="4661336" cy="5144278"/>
              </a:xfrm>
              <a:blipFill rotWithShape="1">
                <a:blip r:embed="rId3"/>
                <a:stretch>
                  <a:fillRect l="-1178" t="-1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617921"/>
                <a:ext cx="1778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b="1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solidFill>
                            <a:srgbClr val="1F497D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b="1" i="1">
                          <a:solidFill>
                            <a:srgbClr val="1F497D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𝟒</m:t>
                      </m:r>
                      <m:r>
                        <a:rPr lang="en-US" b="1" i="1">
                          <a:solidFill>
                            <a:srgbClr val="1F497D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b="1" i="1">
                          <a:solidFill>
                            <a:srgbClr val="1F497D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17921"/>
                <a:ext cx="177824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5445224"/>
            <a:ext cx="7239000" cy="955576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С3.</a:t>
            </a:r>
            <a:r>
              <a:rPr lang="ru-RU" dirty="0">
                <a:ln w="12700">
                  <a:solidFill>
                    <a:srgbClr val="2F5897"/>
                  </a:solidFill>
                </a:ln>
                <a:solidFill>
                  <a:srgbClr val="1F497D"/>
                </a:solidFill>
                <a:effectLst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9180" y="2305844"/>
            <a:ext cx="30243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С3.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476672"/>
                <a:ext cx="4752528" cy="50405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Разделим числитель второй дроби на ее знаменатель: </a:t>
                </a:r>
                <a:endPara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endPara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1" dirty="0" smtClean="0">
                    <a:solidFill>
                      <a:srgbClr val="2F5897"/>
                    </a:solidFill>
                    <a:ea typeface="Cambria Math" panose="02040503050406030204" pitchFamily="18" charset="0"/>
                    <a:cs typeface="Times New Roman"/>
                  </a:rPr>
                  <a:t>	_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𝟕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𝟏𝟏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  <m: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800" b="1" i="1" u="sng" smtClean="0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𝟔</m:t>
                        </m:r>
                      </m:e>
                    </m:d>
                  </m:oMath>
                </a14:m>
                <a:endParaRPr lang="en-US" sz="1800" b="1" u="sng" dirty="0">
                  <a:solidFill>
                    <a:srgbClr val="2F5897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lv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1" dirty="0" smtClean="0">
                    <a:solidFill>
                      <a:srgbClr val="2F5897"/>
                    </a:solidFill>
                    <a:ea typeface="Cambria Math" panose="02040503050406030204" pitchFamily="18" charset="0"/>
                    <a:cs typeface="Times New Roman"/>
                  </a:rPr>
                  <a:t>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1800" b="1" i="1" u="sng">
                            <a:solidFill>
                              <a:srgbClr val="2F5897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1800" b="1" i="1" u="sng" dirty="0">
                        <a:solidFill>
                          <a:srgbClr val="2F58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en-US" sz="1800" b="1" i="1" u="sng" dirty="0" smtClean="0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𝟔</m:t>
                    </m:r>
                    <m:r>
                      <a:rPr lang="en-US" sz="1800" b="1" i="1" u="sng" dirty="0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</m:oMath>
                </a14:m>
                <a:r>
                  <a:rPr lang="en-US" sz="1800" b="1" i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𝒙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𝟏</m:t>
                    </m:r>
                  </m:oMath>
                </a14:m>
                <a:r>
                  <a:rPr lang="en-US" sz="1800" b="1" i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2F5897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    _</m:t>
                    </m:r>
                  </m:oMath>
                </a14:m>
                <a:r>
                  <a:rPr lang="en-US" sz="1800" b="1" i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en-US" sz="1800" b="1" i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𝟏𝟏</m:t>
                    </m:r>
                  </m:oMath>
                </a14:m>
                <a:r>
                  <a:rPr lang="en-US" sz="1800" b="1" i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      		      </a:t>
                </a:r>
                <a14:m>
                  <m:oMath xmlns:m="http://schemas.openxmlformats.org/officeDocument/2006/math">
                    <m:r>
                      <a:rPr lang="en-US" sz="1800" b="1" i="1" u="sng" dirty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sz="1800" b="1" i="1" u="sng" dirty="0" smtClean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−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𝒙</m:t>
                    </m:r>
                    <m:r>
                      <a:rPr lang="en-US" sz="1800" b="1" i="1" u="sng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+</m:t>
                    </m:r>
                    <m:r>
                      <a:rPr lang="en-US" sz="1800" b="1" i="1" u="sng" smtClean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𝟔</m:t>
                    </m:r>
                    <m:r>
                      <a:rPr lang="en-US" sz="1800" b="1" i="1" u="sng" smtClean="0">
                        <a:solidFill>
                          <a:srgbClr val="2F5897"/>
                        </a:solidFill>
                        <a:latin typeface="Cambria Math"/>
                        <a:ea typeface="Cambria Math"/>
                        <a:cs typeface="Times New Roman"/>
                      </a:rPr>
                      <m:t>  </m:t>
                    </m:r>
                  </m:oMath>
                </a14:m>
                <a:r>
                  <a:rPr lang="en-US" sz="1800" b="1" i="1" dirty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	   </a:t>
                </a:r>
                <a:r>
                  <a:rPr lang="en-US" sz="1800" b="1" i="1" dirty="0" smtClean="0">
                    <a:solidFill>
                      <a:srgbClr val="2F589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/>
                      </a:rPr>
                      <m:t>𝟓</m:t>
                    </m:r>
                  </m:oMath>
                </a14:m>
                <a:endPara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800" b="1" dirty="0" smtClean="0">
                    <a:solidFill>
                      <a:srgbClr val="1F497D"/>
                    </a:solidFill>
                    <a:latin typeface="Cambria Math"/>
                    <a:ea typeface="Calibri"/>
                    <a:cs typeface="Times New Roman"/>
                  </a:rPr>
                  <a:t>Получим: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18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𝟕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𝟏𝟏</m:t>
                          </m:r>
                        </m:num>
                        <m:den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𝟔</m:t>
                          </m:r>
                        </m:den>
                      </m:f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ru-RU" sz="1800" b="1" i="1">
                          <a:solidFill>
                            <a:srgbClr val="1F497D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𝟏</m:t>
                      </m:r>
                      <m:r>
                        <a:rPr lang="ru-RU" sz="1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1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ru-RU" sz="1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  <m:r>
                            <a:rPr lang="ru-RU" sz="1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1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1800" b="1" i="1" dirty="0" smtClean="0">
                  <a:solidFill>
                    <a:srgbClr val="1F497D"/>
                  </a:solidFill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𝒙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𝟏𝟐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𝒙</m:t>
                          </m:r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𝒙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𝟏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𝒙</m:t>
                          </m:r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𝟔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≤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𝟐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𝒙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r>
                        <a:rPr lang="en-US" sz="18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𝟏𝟑</m:t>
                      </m:r>
                    </m:oMath>
                  </m:oMathPara>
                </a14:m>
                <a:endParaRPr lang="ru-RU" sz="18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Получим </a:t>
                </a:r>
                <a:r>
                  <a:rPr lang="ru-RU" sz="1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совсем простое  рациональное неравенство:</a:t>
                </a:r>
                <a:r>
                  <a:rPr lang="ru-RU" sz="1800" dirty="0">
                    <a:solidFill>
                      <a:srgbClr val="222222"/>
                    </a:solidFill>
                    <a:latin typeface="Verdana"/>
                    <a:ea typeface="Times New Roman"/>
                    <a:cs typeface="Times New Roman"/>
                  </a:rPr>
                  <a:t> </a:t>
                </a:r>
                <a:endParaRPr lang="en-US" sz="18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476672"/>
                <a:ext cx="4752528" cy="5040560"/>
              </a:xfrm>
              <a:blipFill rotWithShape="1">
                <a:blip r:embed="rId3"/>
                <a:stretch>
                  <a:fillRect l="-1026" t="-7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88024" y="476672"/>
                <a:ext cx="4045080" cy="51125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1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𝒙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100" b="1" i="1">
                              <a:solidFill>
                                <a:srgbClr val="1F497D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𝒙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𝟔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≤</m:t>
                      </m:r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1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100" b="1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𝟓</m:t>
                          </m:r>
                          <m:d>
                            <m:dPr>
                              <m:ctrlPr>
                                <a:rPr lang="ru-RU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𝟔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𝟔</m:t>
                              </m:r>
                            </m:e>
                          </m:d>
                          <m:d>
                            <m:dPr>
                              <m:ctrlPr>
                                <a:rPr lang="ru-RU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≤</m:t>
                      </m:r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endParaRPr lang="en-US" sz="2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100" b="1" i="1">
                              <a:solidFill>
                                <a:srgbClr val="1F497D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𝟒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𝒙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1F497D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𝟒</m:t>
                          </m:r>
                        </m:num>
                        <m:den>
                          <m:d>
                            <m:dPr>
                              <m:ctrlPr>
                                <a:rPr lang="ru-RU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𝟔</m:t>
                              </m:r>
                            </m:e>
                          </m:d>
                          <m:d>
                            <m:dPr>
                              <m:ctrlPr>
                                <a:rPr lang="ru-RU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100" b="1" i="1">
                                  <a:solidFill>
                                    <a:srgbClr val="1F497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≤</m:t>
                      </m:r>
                      <m:r>
                        <a:rPr lang="en-US" sz="2100" b="1" i="1">
                          <a:solidFill>
                            <a:srgbClr val="1F497D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 (-; 1]  (2;6)</a:t>
                </a:r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88024" y="476672"/>
                <a:ext cx="4045080" cy="511256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3003"/>
            <a:ext cx="3067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С3.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7172272" cy="4389120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spcBef>
                <a:spcPts val="375"/>
              </a:spcBef>
              <a:spcAft>
                <a:spcPts val="1125"/>
              </a:spcAft>
              <a:buNone/>
            </a:pPr>
            <a:r>
              <a:rPr lang="ru-RU" sz="1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Найдем пересечение решений первого и второго неравенств:</a:t>
            </a:r>
            <a:endParaRPr lang="en-US" sz="1800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x(3;4</a:t>
            </a:r>
            <a:r>
              <a:rPr lang="en-US" sz="1800" b="1" dirty="0" smtClean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) </a:t>
            </a:r>
            <a:r>
              <a:rPr lang="ru-RU" sz="1800" b="1" dirty="0" smtClean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 и </a:t>
            </a:r>
            <a:r>
              <a:rPr lang="en-US" sz="1800" b="1" dirty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800" b="1" dirty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 (-; 1]  (2;6</a:t>
            </a:r>
            <a:r>
              <a:rPr lang="en-US" sz="1800" b="1" dirty="0" smtClean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)</a:t>
            </a:r>
            <a:endParaRPr lang="ru-RU" sz="1800" b="1" dirty="0" smtClean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2F5897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Ответ: (3;4).</a:t>
            </a:r>
            <a:endParaRPr lang="en-US" sz="1800" b="1" dirty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lvl="0" indent="0">
              <a:buNone/>
            </a:pPr>
            <a:endParaRPr lang="en-US" sz="1800" b="1" dirty="0">
              <a:solidFill>
                <a:srgbClr val="2F5897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/>
            </a:endParaRPr>
          </a:p>
          <a:p>
            <a:pPr marL="0" indent="0">
              <a:lnSpc>
                <a:spcPts val="1800"/>
              </a:lnSpc>
              <a:spcBef>
                <a:spcPts val="375"/>
              </a:spcBef>
              <a:spcAft>
                <a:spcPts val="1125"/>
              </a:spcAft>
              <a:buNone/>
            </a:pPr>
            <a:endParaRPr lang="ru-RU" sz="1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2974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2" y="2060847"/>
            <a:ext cx="7235981" cy="4339953"/>
          </a:xfrm>
        </p:spPr>
        <p:txBody>
          <a:bodyPr/>
          <a:lstStyle/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Сборник «ЕГЭ. 3000 задач»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авт.А.Л.Семенов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И.В.Ященко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Материалы сайтов: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2000" dirty="0" smtClean="0">
                <a:effectLst/>
              </a:rPr>
              <a:t>		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smtClean="0">
                <a:effectLst/>
              </a:rPr>
              <a:t>			</a:t>
            </a:r>
            <a:r>
              <a:rPr lang="en-US" sz="2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  <a:effectLst/>
                <a:hlinkClick r:id="rId2"/>
              </a:rPr>
              <a:t>http</a:t>
            </a:r>
            <a:r>
              <a:rPr lang="en-US" sz="2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  <a:effectLst/>
                <a:hlinkClick r:id="rId2"/>
              </a:rPr>
              <a:t>:// </a:t>
            </a:r>
            <a:r>
              <a:rPr lang="en-US" sz="2000" dirty="0" smtClean="0">
                <a:effectLst/>
                <a:hlinkClick r:id="rId3"/>
              </a:rPr>
              <a:t>mathege.ru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			</a:t>
            </a:r>
            <a:r>
              <a:rPr lang="en-US" sz="2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  <a:effectLst/>
                <a:hlinkClick r:id="rId4" invalidUrl="http:///"/>
              </a:rPr>
              <a:t>http://</a:t>
            </a:r>
            <a:r>
              <a:rPr lang="en-US" sz="2000" dirty="0" smtClean="0">
                <a:effectLst/>
                <a:hlinkClick r:id="rId5"/>
              </a:rPr>
              <a:t>alexlarin.net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en-US" sz="2000" dirty="0" smtClean="0">
                <a:effectLst/>
              </a:rPr>
              <a:t>			</a:t>
            </a:r>
            <a:r>
              <a:rPr lang="en-US" sz="2000" dirty="0" smtClean="0">
                <a:effectLst/>
                <a:hlinkClick r:id="rId2"/>
              </a:rPr>
              <a:t>http</a:t>
            </a:r>
            <a:r>
              <a:rPr lang="en-US" sz="2000" dirty="0">
                <a:effectLst/>
                <a:hlinkClick r:id="rId2"/>
              </a:rPr>
              <a:t>://</a:t>
            </a:r>
            <a:r>
              <a:rPr lang="en-US" sz="2000" dirty="0" smtClean="0">
                <a:effectLst/>
                <a:hlinkClick r:id="rId2"/>
              </a:rPr>
              <a:t>ege-ok.ru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6236169" cy="94956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создания презентации были использованы материалы :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9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В8.</a:t>
            </a:r>
            <a:endParaRPr lang="ru-RU" sz="6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841248"/>
            <a:ext cx="3600400" cy="1723656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solidFill>
                  <a:srgbClr val="2F5897"/>
                </a:solidFill>
              </a:rPr>
              <a:t>3. Найдите </a:t>
            </a:r>
            <a:r>
              <a:rPr lang="ru-RU" dirty="0">
                <a:solidFill>
                  <a:srgbClr val="2F5897"/>
                </a:solidFill>
              </a:rPr>
              <a:t>острый угол между биссектрисами острых углов прямоугольного треугольника. Ответ дайте в градусах.</a:t>
            </a:r>
          </a:p>
          <a:p>
            <a:pPr algn="just"/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dirty="0" smtClean="0"/>
              <a:t>4. </a:t>
            </a:r>
            <a:r>
              <a:rPr lang="ru-RU" dirty="0" smtClean="0">
                <a:solidFill>
                  <a:srgbClr val="2F5897"/>
                </a:solidFill>
              </a:rPr>
              <a:t>В </a:t>
            </a:r>
            <a:r>
              <a:rPr lang="ru-RU" dirty="0">
                <a:solidFill>
                  <a:srgbClr val="2F5897"/>
                </a:solidFill>
              </a:rPr>
              <a:t>треугольнике АВС угол А  равен 72</a:t>
            </a:r>
            <a:r>
              <a:rPr lang="ru-RU" baseline="30000" dirty="0">
                <a:solidFill>
                  <a:srgbClr val="2F5897"/>
                </a:solidFill>
              </a:rPr>
              <a:t>0</a:t>
            </a:r>
            <a:r>
              <a:rPr lang="ru-RU" dirty="0">
                <a:solidFill>
                  <a:srgbClr val="2F5897"/>
                </a:solidFill>
              </a:rPr>
              <a:t>, </a:t>
            </a:r>
            <a:r>
              <a:rPr lang="en-US" dirty="0">
                <a:solidFill>
                  <a:srgbClr val="2F5897"/>
                </a:solidFill>
              </a:rPr>
              <a:t>BD </a:t>
            </a:r>
            <a:r>
              <a:rPr lang="ru-RU" dirty="0">
                <a:solidFill>
                  <a:srgbClr val="2F5897"/>
                </a:solidFill>
              </a:rPr>
              <a:t>и </a:t>
            </a:r>
            <a:r>
              <a:rPr lang="en-US" dirty="0">
                <a:solidFill>
                  <a:srgbClr val="2F5897"/>
                </a:solidFill>
              </a:rPr>
              <a:t>CE</a:t>
            </a:r>
            <a:r>
              <a:rPr lang="ru-RU" dirty="0">
                <a:solidFill>
                  <a:srgbClr val="2F5897"/>
                </a:solidFill>
              </a:rPr>
              <a:t> – высоты, пересекающиеся в точке О. Найдите угол </a:t>
            </a:r>
            <a:r>
              <a:rPr lang="en-US" dirty="0">
                <a:solidFill>
                  <a:srgbClr val="2F5897"/>
                </a:solidFill>
              </a:rPr>
              <a:t>DOE.</a:t>
            </a:r>
            <a:r>
              <a:rPr lang="ru-RU" dirty="0">
                <a:solidFill>
                  <a:srgbClr val="2F5897"/>
                </a:solidFill>
              </a:rPr>
              <a:t> Ответ дайте в градусах.</a:t>
            </a:r>
          </a:p>
          <a:p>
            <a:pPr algn="just"/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57721" r="27928" b="19073"/>
          <a:stretch/>
        </p:blipFill>
        <p:spPr bwMode="auto">
          <a:xfrm>
            <a:off x="683568" y="2492896"/>
            <a:ext cx="3096344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Ninik\Desktop\семинар\Безымянный15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2639" r="23207" b="52263"/>
          <a:stretch/>
        </p:blipFill>
        <p:spPr bwMode="auto">
          <a:xfrm>
            <a:off x="5220072" y="2420887"/>
            <a:ext cx="2664296" cy="2378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9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15501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В8.</a:t>
            </a:r>
            <a:endParaRPr lang="ru-RU" sz="60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96291" y="836712"/>
            <a:ext cx="3733800" cy="533400"/>
          </a:xfrm>
        </p:spPr>
        <p:txBody>
          <a:bodyPr>
            <a:noAutofit/>
          </a:bodyPr>
          <a:lstStyle/>
          <a:p>
            <a:pPr lvl="0" algn="just"/>
            <a:r>
              <a:rPr lang="ru-RU" dirty="0" smtClean="0">
                <a:solidFill>
                  <a:srgbClr val="2F5897"/>
                </a:solidFill>
              </a:rPr>
              <a:t>5. Острые </a:t>
            </a:r>
            <a:r>
              <a:rPr lang="ru-RU" dirty="0">
                <a:solidFill>
                  <a:srgbClr val="2F5897"/>
                </a:solidFill>
              </a:rPr>
              <a:t>углы прямоугольного треугольника равны 29</a:t>
            </a:r>
            <a:r>
              <a:rPr lang="ru-RU" baseline="30000" dirty="0">
                <a:solidFill>
                  <a:srgbClr val="2F5897"/>
                </a:solidFill>
              </a:rPr>
              <a:t>0</a:t>
            </a:r>
            <a:r>
              <a:rPr lang="ru-RU" dirty="0">
                <a:solidFill>
                  <a:srgbClr val="2F5897"/>
                </a:solidFill>
              </a:rPr>
              <a:t> и 61</a:t>
            </a:r>
            <a:r>
              <a:rPr lang="ru-RU" baseline="30000" dirty="0">
                <a:solidFill>
                  <a:srgbClr val="2F5897"/>
                </a:solidFill>
              </a:rPr>
              <a:t>0</a:t>
            </a:r>
            <a:r>
              <a:rPr lang="ru-RU" dirty="0">
                <a:solidFill>
                  <a:srgbClr val="2F5897"/>
                </a:solidFill>
              </a:rPr>
              <a:t> . Найдите угол между высотой и биссектрисой, проведенными из вершины прямого угла. Ответ дайте в градусах.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/>
              <a:t>6. В окружности с центром О </a:t>
            </a:r>
            <a:r>
              <a:rPr lang="en-US" dirty="0" smtClean="0"/>
              <a:t>AC </a:t>
            </a:r>
            <a:r>
              <a:rPr lang="ru-RU" dirty="0" smtClean="0"/>
              <a:t>и </a:t>
            </a:r>
            <a:r>
              <a:rPr lang="en-US" dirty="0" smtClean="0"/>
              <a:t>BD</a:t>
            </a:r>
            <a:r>
              <a:rPr lang="ru-RU" dirty="0" smtClean="0"/>
              <a:t> – диаметры. Центральный угол </a:t>
            </a:r>
            <a:r>
              <a:rPr lang="en-US" dirty="0" smtClean="0"/>
              <a:t>AOD </a:t>
            </a:r>
            <a:r>
              <a:rPr lang="ru-RU" dirty="0" smtClean="0"/>
              <a:t>равен 110</a:t>
            </a:r>
            <a:r>
              <a:rPr lang="ru-RU" baseline="30000" dirty="0" smtClean="0"/>
              <a:t>0</a:t>
            </a:r>
            <a:r>
              <a:rPr lang="ru-RU" dirty="0" smtClean="0"/>
              <a:t> . Найдите вписанный угол АСВ. Ответ дайте в градусах.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9" y="3111762"/>
            <a:ext cx="3489497" cy="1964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Ninik\Desktop\семинар\Безымянный1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4217" r="22038" b="53326"/>
          <a:stretch/>
        </p:blipFill>
        <p:spPr bwMode="auto">
          <a:xfrm>
            <a:off x="939056" y="2972254"/>
            <a:ext cx="3489497" cy="2243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Ninik\Desktop\Безымянный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40588"/>
            <a:ext cx="28575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7" name="Группа 36"/>
          <p:cNvGrpSpPr/>
          <p:nvPr/>
        </p:nvGrpSpPr>
        <p:grpSpPr>
          <a:xfrm>
            <a:off x="5888799" y="3153559"/>
            <a:ext cx="1874662" cy="2181334"/>
            <a:chOff x="5848915" y="3146930"/>
            <a:chExt cx="1874662" cy="2181334"/>
          </a:xfrm>
        </p:grpSpPr>
        <p:sp>
          <p:nvSpPr>
            <p:cNvPr id="20" name="TextBox 19"/>
            <p:cNvSpPr txBox="1"/>
            <p:nvPr/>
          </p:nvSpPr>
          <p:spPr>
            <a:xfrm>
              <a:off x="6220065" y="3899043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110</a:t>
              </a:r>
              <a:r>
                <a:rPr lang="ru-RU" sz="1600" b="1" baseline="30000" dirty="0" smtClean="0">
                  <a:solidFill>
                    <a:schemeClr val="tx2"/>
                  </a:solidFill>
                </a:rPr>
                <a:t>0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5848915" y="3146930"/>
              <a:ext cx="1874662" cy="2181334"/>
              <a:chOff x="5830163" y="3145543"/>
              <a:chExt cx="1874662" cy="2181334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5830163" y="3145543"/>
                <a:ext cx="1754437" cy="1930517"/>
                <a:chOff x="5849146" y="3145543"/>
                <a:chExt cx="1754437" cy="1930517"/>
              </a:xfrm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5849146" y="3145543"/>
                  <a:ext cx="1675182" cy="1930517"/>
                  <a:chOff x="5849146" y="3145543"/>
                  <a:chExt cx="1675182" cy="1930517"/>
                </a:xfrm>
              </p:grpSpPr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6048164" y="3145543"/>
                    <a:ext cx="1476164" cy="1930517"/>
                    <a:chOff x="6048164" y="3128417"/>
                    <a:chExt cx="1476164" cy="1930517"/>
                  </a:xfrm>
                </p:grpSpPr>
                <p:cxnSp>
                  <p:nvCxnSpPr>
                    <p:cNvPr id="4" name="Прямая соединительная линия 3"/>
                    <p:cNvCxnSpPr/>
                    <p:nvPr/>
                  </p:nvCxnSpPr>
                  <p:spPr>
                    <a:xfrm>
                      <a:off x="6048164" y="3128417"/>
                      <a:ext cx="36004" cy="193051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Прямая соединительная линия 6"/>
                    <p:cNvCxnSpPr/>
                    <p:nvPr/>
                  </p:nvCxnSpPr>
                  <p:spPr>
                    <a:xfrm>
                      <a:off x="6048164" y="3129285"/>
                      <a:ext cx="1476164" cy="192964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 flipH="1">
                    <a:off x="6287131" y="3573135"/>
                    <a:ext cx="202963" cy="144016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6300192" y="4598254"/>
                    <a:ext cx="202963" cy="144016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Дуга 28"/>
                  <p:cNvSpPr/>
                  <p:nvPr/>
                </p:nvSpPr>
                <p:spPr>
                  <a:xfrm rot="16200000" flipH="1" flipV="1">
                    <a:off x="5855939" y="3203110"/>
                    <a:ext cx="384449" cy="398035"/>
                  </a:xfrm>
                  <a:prstGeom prst="arc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5" name="Дуга 34"/>
                <p:cNvSpPr/>
                <p:nvPr/>
              </p:nvSpPr>
              <p:spPr>
                <a:xfrm rot="19538817" flipH="1" flipV="1">
                  <a:off x="7219134" y="3173351"/>
                  <a:ext cx="384449" cy="398035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Дуга 29"/>
              <p:cNvSpPr/>
              <p:nvPr/>
            </p:nvSpPr>
            <p:spPr>
              <a:xfrm rot="5400000">
                <a:off x="6252141" y="3874194"/>
                <a:ext cx="1072153" cy="1833214"/>
              </a:xfrm>
              <a:prstGeom prst="arc">
                <a:avLst>
                  <a:gd name="adj1" fmla="val 17521498"/>
                  <a:gd name="adj2" fmla="val 3938481"/>
                </a:avLst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0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В8.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952328" cy="2761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1052736"/>
            <a:ext cx="317658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798959" y="2194124"/>
            <a:ext cx="144016" cy="874835"/>
            <a:chOff x="2735796" y="2122116"/>
            <a:chExt cx="144016" cy="87483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735796" y="2122116"/>
              <a:ext cx="144016" cy="14401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2735796" y="2827287"/>
              <a:ext cx="108012" cy="1696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942975" y="2114449"/>
            <a:ext cx="500063" cy="1251641"/>
            <a:chOff x="2839677" y="1983384"/>
            <a:chExt cx="500063" cy="1251641"/>
          </a:xfrm>
        </p:grpSpPr>
        <p:sp>
          <p:nvSpPr>
            <p:cNvPr id="15" name="TextBox 14"/>
            <p:cNvSpPr txBox="1"/>
            <p:nvPr/>
          </p:nvSpPr>
          <p:spPr>
            <a:xfrm>
              <a:off x="2839677" y="1983384"/>
              <a:ext cx="46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35</a:t>
              </a:r>
              <a:r>
                <a:rPr lang="ru-RU" sz="1600" b="1" baseline="30000" dirty="0" smtClean="0"/>
                <a:t>0</a:t>
              </a:r>
              <a:endParaRPr lang="ru-RU" sz="1600" b="1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677" y="2801638"/>
              <a:ext cx="500063" cy="4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04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В8.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6881192" cy="1003576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solidFill>
                  <a:srgbClr val="2F5897"/>
                </a:solidFill>
              </a:rPr>
              <a:t>7. Найдите </a:t>
            </a:r>
            <a:r>
              <a:rPr lang="ru-RU" sz="2000" dirty="0">
                <a:solidFill>
                  <a:srgbClr val="2F5897"/>
                </a:solidFill>
              </a:rPr>
              <a:t>градусную величину дуги АС окружности, на которую опирается угол АВС. Ответ дайте в градусах.</a:t>
            </a:r>
          </a:p>
        </p:txBody>
      </p:sp>
      <p:pic>
        <p:nvPicPr>
          <p:cNvPr id="4098" name="Picture 2" descr="C:\Users\Ninik\Desktop\семинар\Безымянный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55" y="1787203"/>
            <a:ext cx="2667000" cy="2847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Ninik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89" y="1787203"/>
            <a:ext cx="2777155" cy="2979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2048" name="Группа 2047"/>
          <p:cNvGrpSpPr/>
          <p:nvPr/>
        </p:nvGrpSpPr>
        <p:grpSpPr>
          <a:xfrm>
            <a:off x="1930871" y="3069084"/>
            <a:ext cx="731665" cy="1079996"/>
            <a:chOff x="1930871" y="3069084"/>
            <a:chExt cx="731665" cy="107999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930871" y="3069084"/>
              <a:ext cx="731665" cy="792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662536" y="3069084"/>
              <a:ext cx="0" cy="10799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2" name="Группа 2051"/>
          <p:cNvGrpSpPr/>
          <p:nvPr/>
        </p:nvGrpSpPr>
        <p:grpSpPr>
          <a:xfrm>
            <a:off x="1603263" y="3375583"/>
            <a:ext cx="1248879" cy="1142829"/>
            <a:chOff x="1603263" y="3375583"/>
            <a:chExt cx="1248879" cy="1142829"/>
          </a:xfrm>
        </p:grpSpPr>
        <p:sp>
          <p:nvSpPr>
            <p:cNvPr id="2049" name="TextBox 2048"/>
            <p:cNvSpPr txBox="1"/>
            <p:nvPr/>
          </p:nvSpPr>
          <p:spPr>
            <a:xfrm>
              <a:off x="1930871" y="4149080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r>
                <a:rPr lang="en-US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1" name="Дуга 2050"/>
            <p:cNvSpPr/>
            <p:nvPr/>
          </p:nvSpPr>
          <p:spPr>
            <a:xfrm rot="7682651">
              <a:off x="1909097" y="3069749"/>
              <a:ext cx="637212" cy="1248879"/>
            </a:xfrm>
            <a:prstGeom prst="arc">
              <a:avLst>
                <a:gd name="adj1" fmla="val 16814984"/>
                <a:gd name="adj2" fmla="val 1248567"/>
              </a:avLst>
            </a:prstGeom>
            <a:ln>
              <a:solidFill>
                <a:srgbClr val="00B0F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609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В8.</a:t>
            </a:r>
            <a:endParaRPr lang="ru-RU" sz="6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841248"/>
            <a:ext cx="3960440" cy="5334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8. Четырехугольник </a:t>
            </a:r>
            <a:r>
              <a:rPr lang="en-US" dirty="0" smtClean="0"/>
              <a:t>ABCD </a:t>
            </a:r>
            <a:r>
              <a:rPr lang="ru-RU" dirty="0" smtClean="0"/>
              <a:t>вписан в окружность. Угол АВС равен 105</a:t>
            </a:r>
            <a:r>
              <a:rPr lang="ru-RU" baseline="30000" dirty="0" smtClean="0"/>
              <a:t>0</a:t>
            </a:r>
            <a:r>
              <a:rPr lang="ru-RU" dirty="0" smtClean="0"/>
              <a:t> , а угол </a:t>
            </a:r>
            <a:r>
              <a:rPr lang="en-US" dirty="0" smtClean="0"/>
              <a:t>CAD </a:t>
            </a:r>
            <a:r>
              <a:rPr lang="ru-RU" dirty="0" smtClean="0"/>
              <a:t>равен 35</a:t>
            </a:r>
            <a:r>
              <a:rPr lang="ru-RU" baseline="30000" dirty="0" smtClean="0"/>
              <a:t>0</a:t>
            </a:r>
            <a:r>
              <a:rPr lang="ru-RU" dirty="0" smtClean="0"/>
              <a:t> . Найдите угол </a:t>
            </a:r>
            <a:r>
              <a:rPr lang="en-US" dirty="0" smtClean="0"/>
              <a:t>ABD/. </a:t>
            </a:r>
            <a:r>
              <a:rPr lang="ru-RU" dirty="0" smtClean="0"/>
              <a:t>Ответ дайте в градусах.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dirty="0" smtClean="0">
                <a:solidFill>
                  <a:srgbClr val="2F5897"/>
                </a:solidFill>
              </a:rPr>
              <a:t>9. Угол </a:t>
            </a:r>
            <a:r>
              <a:rPr lang="ru-RU" dirty="0">
                <a:solidFill>
                  <a:srgbClr val="2F5897"/>
                </a:solidFill>
              </a:rPr>
              <a:t>АСВ равен 42</a:t>
            </a:r>
            <a:r>
              <a:rPr lang="ru-RU" baseline="30000" dirty="0">
                <a:solidFill>
                  <a:srgbClr val="2F5897"/>
                </a:solidFill>
              </a:rPr>
              <a:t>0</a:t>
            </a:r>
            <a:r>
              <a:rPr lang="ru-RU" dirty="0">
                <a:solidFill>
                  <a:srgbClr val="2F5897"/>
                </a:solidFill>
              </a:rPr>
              <a:t> . Градусная величина дуги АВ окружности , не содержащей точек </a:t>
            </a:r>
            <a:r>
              <a:rPr lang="en-US" dirty="0">
                <a:solidFill>
                  <a:srgbClr val="2F5897"/>
                </a:solidFill>
              </a:rPr>
              <a:t>D </a:t>
            </a:r>
            <a:r>
              <a:rPr lang="ru-RU" dirty="0">
                <a:solidFill>
                  <a:srgbClr val="2F5897"/>
                </a:solidFill>
              </a:rPr>
              <a:t>и</a:t>
            </a:r>
            <a:r>
              <a:rPr lang="en-US" dirty="0">
                <a:solidFill>
                  <a:srgbClr val="2F5897"/>
                </a:solidFill>
              </a:rPr>
              <a:t> E</a:t>
            </a:r>
            <a:r>
              <a:rPr lang="ru-RU" dirty="0">
                <a:solidFill>
                  <a:srgbClr val="2F5897"/>
                </a:solidFill>
              </a:rPr>
              <a:t>, равна 124</a:t>
            </a:r>
            <a:r>
              <a:rPr lang="ru-RU" baseline="30000" dirty="0">
                <a:solidFill>
                  <a:srgbClr val="2F5897"/>
                </a:solidFill>
              </a:rPr>
              <a:t>0</a:t>
            </a:r>
            <a:r>
              <a:rPr lang="ru-RU" dirty="0">
                <a:solidFill>
                  <a:srgbClr val="2F5897"/>
                </a:solidFill>
              </a:rPr>
              <a:t> . Найдите угол </a:t>
            </a:r>
            <a:r>
              <a:rPr lang="en-US" dirty="0">
                <a:solidFill>
                  <a:srgbClr val="2F5897"/>
                </a:solidFill>
              </a:rPr>
              <a:t>DAE. </a:t>
            </a:r>
            <a:r>
              <a:rPr lang="ru-RU" dirty="0">
                <a:solidFill>
                  <a:srgbClr val="2F5897"/>
                </a:solidFill>
              </a:rPr>
              <a:t>Ответ дайте в градусах.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t="67253" r="35331"/>
          <a:stretch/>
        </p:blipFill>
        <p:spPr bwMode="auto">
          <a:xfrm>
            <a:off x="1547664" y="2618034"/>
            <a:ext cx="237626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090521" cy="2207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Ninik\Desktop\семинар\Безымянный2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4" b="33929"/>
          <a:stretch/>
        </p:blipFill>
        <p:spPr bwMode="auto">
          <a:xfrm>
            <a:off x="1475656" y="2578371"/>
            <a:ext cx="2520280" cy="241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6" name="Группа 5"/>
          <p:cNvGrpSpPr/>
          <p:nvPr/>
        </p:nvGrpSpPr>
        <p:grpSpPr>
          <a:xfrm>
            <a:off x="5221424" y="2780928"/>
            <a:ext cx="3283222" cy="2448272"/>
            <a:chOff x="4427984" y="3427468"/>
            <a:chExt cx="2888211" cy="2301280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5569812" y="3669985"/>
              <a:ext cx="302277" cy="335079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pic>
          <p:nvPicPr>
            <p:cNvPr id="1028" name="Picture 4" descr="C:\Users\Ninik\Desktop\семинар\Безымянный24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6" r="6364" b="50000"/>
            <a:stretch/>
          </p:blipFill>
          <p:spPr bwMode="auto">
            <a:xfrm>
              <a:off x="4427984" y="3427468"/>
              <a:ext cx="2888211" cy="23012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482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04664"/>
                <a:ext cx="4392488" cy="48965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200" b="1" dirty="0" smtClean="0"/>
                  <a:t>Найдите тангенс угла АОВ.</a:t>
                </a:r>
              </a:p>
              <a:p>
                <a:pPr marL="0" indent="0">
                  <a:buNone/>
                </a:pPr>
                <a:endParaRPr lang="ru-RU" sz="2000" b="1" dirty="0"/>
              </a:p>
              <a:p>
                <a:pPr marL="914400" lvl="2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r>
                  <a:rPr lang="ru-RU" sz="1000" b="1" dirty="0" smtClean="0"/>
                  <a:t>				</a:t>
                </a:r>
              </a:p>
              <a:p>
                <a:pPr marL="914400" lvl="2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10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914400" lvl="2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10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914400" lvl="2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1000" b="1" i="1" dirty="0">
                  <a:solidFill>
                    <a:schemeClr val="tx2"/>
                  </a:solidFill>
                  <a:latin typeface="Cambria Math"/>
                </a:endParaRPr>
              </a:p>
              <a:p>
                <a:pPr marL="914400" lvl="2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10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612000" lvl="2" indent="0" algn="just">
                  <a:spcBef>
                    <a:spcPts val="0"/>
                  </a:spcBef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612000" lvl="2" indent="0" algn="just">
                  <a:spcBef>
                    <a:spcPts val="0"/>
                  </a:spcBef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i="1" dirty="0">
                  <a:solidFill>
                    <a:schemeClr val="tx2"/>
                  </a:solidFill>
                  <a:latin typeface="Cambria Math"/>
                </a:endParaRPr>
              </a:p>
              <a:p>
                <a:pPr marL="360000" lvl="2" indent="0" algn="just">
                  <a:spcBef>
                    <a:spcPts val="0"/>
                  </a:spcBef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en-US" sz="22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360000" lvl="2" indent="0" algn="just">
                  <a:spcBef>
                    <a:spcPts val="0"/>
                  </a:spcBef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</m:t>
                      </m:r>
                      <m:r>
                        <a:rPr lang="en-US" sz="2200" b="1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𝑩𝑶𝑨</m:t>
                      </m:r>
                      <m:r>
                        <a:rPr lang="en-US" sz="2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chemeClr val="tx2"/>
                          </a:solidFill>
                          <a:latin typeface="Cambria Math"/>
                        </a:rPr>
                        <m:t>𝒕𝒈</m:t>
                      </m:r>
                      <m:r>
                        <a:rPr lang="en-US" sz="2200" b="1" i="1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</m:t>
                      </m:r>
                      <m:r>
                        <a:rPr lang="en-US" sz="2200" b="1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𝑨𝑶𝑪</m:t>
                      </m:r>
                      <m:r>
                        <a:rPr lang="en-US" sz="2200" b="1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=−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𝑨𝑪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  <a:sym typeface="Symbol"/>
                            </a:rPr>
                            <m:t>𝑶𝑪</m:t>
                          </m:r>
                        </m:den>
                      </m:f>
                    </m:oMath>
                  </m:oMathPara>
                </a14:m>
                <a:endParaRPr lang="ru-RU" sz="2200" b="1" dirty="0" smtClean="0">
                  <a:solidFill>
                    <a:schemeClr val="tx2"/>
                  </a:solidFill>
                  <a:ea typeface="Cambria Math"/>
                  <a:sym typeface="Symbol"/>
                </a:endParaRPr>
              </a:p>
              <a:p>
                <a:pPr marL="360000" lvl="2" indent="0" algn="just">
                  <a:spcBef>
                    <a:spcPts val="0"/>
                  </a:spcBef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r>
                  <a:rPr lang="ru-RU" sz="2200" b="1" dirty="0" smtClean="0">
                    <a:solidFill>
                      <a:schemeClr val="tx2"/>
                    </a:solidFill>
                    <a:ea typeface="Times New Roman"/>
                    <a:cs typeface="Times New Roman"/>
                  </a:rPr>
                  <a:t>т.к. </a:t>
                </a:r>
                <a:r>
                  <a:rPr lang="en-US" sz="2200" b="1" dirty="0" smtClean="0">
                    <a:solidFill>
                      <a:schemeClr val="tx2"/>
                    </a:solidFill>
                    <a:ea typeface="Times New Roman"/>
                    <a:cs typeface="Times New Roman"/>
                  </a:rPr>
                  <a:t>AC = OC</a:t>
                </a:r>
                <a:r>
                  <a:rPr lang="ru-RU" sz="2200" b="1" dirty="0" smtClean="0">
                    <a:solidFill>
                      <a:schemeClr val="tx2"/>
                    </a:solidFill>
                    <a:ea typeface="Times New Roman"/>
                    <a:cs typeface="Times New Roman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F5897"/>
                        </a:solidFill>
                        <a:latin typeface="Cambria Math"/>
                      </a:rPr>
                      <m:t>𝒕𝒈</m:t>
                    </m:r>
                    <m:r>
                      <a:rPr lang="en-US" sz="2200" b="1" i="1"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</m:t>
                    </m:r>
                    <m:r>
                      <a:rPr lang="en-US" sz="2200" b="1" i="1">
                        <a:solidFill>
                          <a:srgbClr val="2F5897"/>
                        </a:solidFill>
                        <a:latin typeface="Cambria Math"/>
                        <a:sym typeface="Symbol"/>
                      </a:rPr>
                      <m:t>𝑩𝑶𝑨</m:t>
                    </m:r>
                    <m:r>
                      <a:rPr lang="en-US" sz="2200" b="1" i="1">
                        <a:solidFill>
                          <a:srgbClr val="2F5897"/>
                        </a:solidFill>
                        <a:latin typeface="Cambria Math"/>
                      </a:rPr>
                      <m:t>=</m:t>
                    </m:r>
                    <m:r>
                      <a:rPr lang="el-GR" sz="2200" b="1" i="1">
                        <a:solidFill>
                          <a:srgbClr val="2F5897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2200" b="1" dirty="0" smtClean="0">
                    <a:solidFill>
                      <a:schemeClr val="tx2"/>
                    </a:solidFill>
                    <a:ea typeface="Times New Roman"/>
                    <a:cs typeface="Times New Roman"/>
                  </a:rPr>
                  <a:t>1.</a:t>
                </a:r>
              </a:p>
              <a:p>
                <a:pPr marL="3657600" lvl="8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 smtClean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 smtClean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 smtClean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200" b="1" dirty="0" smtClean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3657600" lvl="8" indent="0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en-US" sz="2200" b="1" dirty="0" smtClean="0">
                  <a:solidFill>
                    <a:schemeClr val="tx2"/>
                  </a:solidFill>
                  <a:ea typeface="Times New Roman"/>
                  <a:cs typeface="Times New Roman"/>
                </a:endParaRPr>
              </a:p>
              <a:p>
                <a:pPr marL="914400" lvl="2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endParaRPr lang="ru-RU" sz="2000" b="1" dirty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Times New Roman"/>
                </a:endParaRPr>
              </a:p>
              <a:p>
                <a:pPr lvl="2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1428750" algn="l"/>
                  </a:tabLst>
                </a:pPr>
                <a:endParaRPr lang="ru-RU" sz="1000" b="1" dirty="0" smtClean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Times New Roman"/>
                </a:endParaRPr>
              </a:p>
              <a:p>
                <a:pPr lvl="2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1428750" algn="l"/>
                  </a:tabLst>
                </a:pPr>
                <a:endParaRPr lang="ru-RU" sz="1000" b="1" dirty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Times New Roman"/>
                </a:endParaRPr>
              </a:p>
              <a:p>
                <a:pPr lvl="2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1428750" algn="l"/>
                  </a:tabLst>
                </a:pPr>
                <a:endParaRPr lang="ru-RU" sz="1000" b="1" dirty="0" smtClean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Times New Roman"/>
                </a:endParaRPr>
              </a:p>
              <a:p>
                <a:pPr lvl="2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1428750" algn="l"/>
                  </a:tabLst>
                </a:pPr>
                <a:endParaRPr lang="ru-RU" sz="1000" b="1" dirty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Times New Roman"/>
                </a:endParaRPr>
              </a:p>
              <a:p>
                <a:pPr lvl="2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1428750" algn="l"/>
                  </a:tabLst>
                </a:pPr>
                <a:endParaRPr lang="ru-RU" sz="1000" b="1" dirty="0" smtClean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Times New Roman"/>
                </a:endParaRPr>
              </a:p>
              <a:p>
                <a:pPr marL="3200400" lvl="7" indent="0" algn="just">
                  <a:lnSpc>
                    <a:spcPct val="115000"/>
                  </a:lnSpc>
                  <a:spcAft>
                    <a:spcPts val="1000"/>
                  </a:spcAft>
                  <a:buNone/>
                  <a:tabLst>
                    <a:tab pos="914400" algn="l"/>
                    <a:tab pos="1428750" algn="l"/>
                  </a:tabLst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ea typeface="Times New Roman"/>
                    <a:cs typeface="Times New Roman"/>
                  </a:rPr>
                  <a:t>	</a:t>
                </a:r>
                <a:r>
                  <a:rPr lang="ru-RU" sz="1000" b="1" dirty="0" smtClean="0"/>
                  <a:t>					</a:t>
                </a:r>
                <a:endParaRPr lang="ru-RU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04664"/>
                <a:ext cx="4392488" cy="4896544"/>
              </a:xfrm>
              <a:blipFill rotWithShape="1">
                <a:blip r:embed="rId2"/>
                <a:stretch>
                  <a:fillRect l="-1664" t="-746" b="-3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16016" y="404664"/>
                <a:ext cx="4117088" cy="5588272"/>
              </a:xfrm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ru-RU" sz="2200" b="1" dirty="0" smtClean="0">
                    <a:solidFill>
                      <a:srgbClr val="2F5897"/>
                    </a:solidFill>
                  </a:rPr>
                  <a:t>Найдите </a:t>
                </a:r>
                <a:r>
                  <a:rPr lang="ru-RU" sz="2200" b="1" dirty="0">
                    <a:solidFill>
                      <a:srgbClr val="2F5897"/>
                    </a:solidFill>
                  </a:rPr>
                  <a:t>тангенс угла </a:t>
                </a:r>
                <a:r>
                  <a:rPr lang="ru-RU" sz="2200" b="1" dirty="0" smtClean="0">
                    <a:solidFill>
                      <a:srgbClr val="2F5897"/>
                    </a:solidFill>
                  </a:rPr>
                  <a:t>АСВ.</a:t>
                </a:r>
              </a:p>
              <a:p>
                <a:pPr marL="0" lvl="0" indent="0">
                  <a:buNone/>
                </a:pPr>
                <a:endParaRPr lang="ru-RU" sz="2200" b="1" dirty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 smtClean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 smtClean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 smtClean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ru-RU" sz="2200" b="1" dirty="0" smtClean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endParaRPr lang="en-US" sz="2200" b="1" dirty="0">
                  <a:solidFill>
                    <a:srgbClr val="2F5897"/>
                  </a:solidFill>
                </a:endParaRPr>
              </a:p>
              <a:p>
                <a:pPr marL="0" lvl="0" indent="0">
                  <a:buNone/>
                </a:pPr>
                <a:r>
                  <a:rPr lang="ru-RU" sz="2200" b="1" i="1" dirty="0" smtClean="0">
                    <a:solidFill>
                      <a:srgbClr val="2F5897"/>
                    </a:solidFill>
                  </a:rPr>
                  <a:t>Т.к. </a:t>
                </a:r>
                <a:r>
                  <a:rPr lang="en-US" sz="2200" b="1" i="1" dirty="0" smtClean="0">
                    <a:solidFill>
                      <a:srgbClr val="2F5897"/>
                    </a:solidFill>
                  </a:rPr>
                  <a:t>BH = 2CH </a:t>
                </a:r>
                <a:r>
                  <a:rPr lang="en-US" sz="2200" b="1" i="1" dirty="0" smtClean="0">
                    <a:solidFill>
                      <a:srgbClr val="2F5897"/>
                    </a:solidFill>
                    <a:sym typeface="Symbol"/>
                  </a:rPr>
                  <a:t> </a:t>
                </a:r>
                <a:endParaRPr lang="en-US" sz="2200" b="1" i="1" dirty="0" smtClean="0">
                  <a:solidFill>
                    <a:srgbClr val="2F5897"/>
                  </a:solidFill>
                  <a:latin typeface="Cambria Math"/>
                  <a:sym typeface="Symbol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2F5897"/>
                          </a:solidFill>
                          <a:latin typeface="Cambria Math"/>
                          <a:sym typeface="Symbol"/>
                        </a:rPr>
                        <m:t>𝒕𝒈𝑨𝑪𝑩</m:t>
                      </m:r>
                      <m:r>
                        <a:rPr lang="en-US" sz="2200" b="1" i="1" smtClean="0">
                          <a:solidFill>
                            <a:srgbClr val="2F5897"/>
                          </a:solidFill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  <m:t>𝑩𝑯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2F5897"/>
                              </a:solidFill>
                              <a:latin typeface="Cambria Math"/>
                              <a:sym typeface="Symbol"/>
                            </a:rPr>
                            <m:t>𝑪𝑯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2F5897"/>
                          </a:solidFill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2F5897"/>
                          </a:solidFill>
                          <a:latin typeface="Cambria Math"/>
                          <a:sym typeface="Symbol"/>
                        </a:rPr>
                        <m:t>𝟐</m:t>
                      </m:r>
                    </m:oMath>
                  </m:oMathPara>
                </a14:m>
                <a:endParaRPr lang="ru-RU" sz="2200" b="1" i="1" dirty="0">
                  <a:solidFill>
                    <a:srgbClr val="2F5897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16016" y="404664"/>
                <a:ext cx="4117088" cy="5588272"/>
              </a:xfrm>
              <a:blipFill rotWithShape="1">
                <a:blip r:embed="rId3"/>
                <a:stretch>
                  <a:fillRect l="-1773" t="-54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Ninik\Desktop\Безымянный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6" y="1069326"/>
            <a:ext cx="2713807" cy="254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ik\Desktop\Безымянный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6" y="1044794"/>
            <a:ext cx="2729583" cy="274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В8</a:t>
            </a:r>
            <a:endParaRPr lang="ru-RU" sz="6000" dirty="0"/>
          </a:p>
        </p:txBody>
      </p:sp>
      <p:pic>
        <p:nvPicPr>
          <p:cNvPr id="6" name="Picture 2" descr="C:\Users\Ninik\Desktop\в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23" y="1202252"/>
            <a:ext cx="2376264" cy="236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309054" y="1869009"/>
            <a:ext cx="174713" cy="1368152"/>
            <a:chOff x="6449516" y="2245587"/>
            <a:chExt cx="174713" cy="136815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449516" y="2245587"/>
              <a:ext cx="0" cy="13681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Соединительная линия уступом 13"/>
            <p:cNvCxnSpPr/>
            <p:nvPr/>
          </p:nvCxnSpPr>
          <p:spPr>
            <a:xfrm rot="16200000" flipH="1">
              <a:off x="6444503" y="3434012"/>
              <a:ext cx="184739" cy="174713"/>
            </a:xfrm>
            <a:prstGeom prst="bentConnector3">
              <a:avLst>
                <a:gd name="adj1" fmla="val 3597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347812" y="2476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9498" y="2856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412" y="21541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7812" y="320066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25" name="Прямая соединительная линия 1024"/>
          <p:cNvCxnSpPr/>
          <p:nvPr/>
        </p:nvCxnSpPr>
        <p:spPr>
          <a:xfrm>
            <a:off x="6084168" y="59929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5294711" y="1091837"/>
            <a:ext cx="2657475" cy="2647950"/>
            <a:chOff x="5205492" y="1045689"/>
            <a:chExt cx="2657475" cy="264795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205492" y="1045689"/>
              <a:ext cx="2657475" cy="2647950"/>
              <a:chOff x="8481739" y="2367924"/>
              <a:chExt cx="2657475" cy="2647950"/>
            </a:xfrm>
          </p:grpSpPr>
          <p:grpSp>
            <p:nvGrpSpPr>
              <p:cNvPr id="1102" name="Группа 1101"/>
              <p:cNvGrpSpPr/>
              <p:nvPr/>
            </p:nvGrpSpPr>
            <p:grpSpPr>
              <a:xfrm>
                <a:off x="8481739" y="2367924"/>
                <a:ext cx="2657475" cy="2647950"/>
                <a:chOff x="5500688" y="4173873"/>
                <a:chExt cx="2657475" cy="2647950"/>
              </a:xfrm>
            </p:grpSpPr>
            <p:pic>
              <p:nvPicPr>
                <p:cNvPr id="21" name="Picture 3" descr="C:\Users\Ninik\Desktop\в8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688" y="4173873"/>
                  <a:ext cx="2657475" cy="264795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031" name="Прямая соединительная линия 1030"/>
                <p:cNvCxnSpPr/>
                <p:nvPr/>
              </p:nvCxnSpPr>
              <p:spPr>
                <a:xfrm>
                  <a:off x="6449516" y="5085184"/>
                  <a:ext cx="87356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Прямая соединительная линия 1032"/>
                <p:cNvCxnSpPr/>
                <p:nvPr/>
              </p:nvCxnSpPr>
              <p:spPr>
                <a:xfrm>
                  <a:off x="6012160" y="5969756"/>
                  <a:ext cx="72008" cy="19554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01" name="Группа 1100"/>
                <p:cNvGrpSpPr/>
                <p:nvPr/>
              </p:nvGrpSpPr>
              <p:grpSpPr>
                <a:xfrm>
                  <a:off x="6151004" y="5661340"/>
                  <a:ext cx="1537237" cy="753504"/>
                  <a:chOff x="6151004" y="5632896"/>
                  <a:chExt cx="1537237" cy="753504"/>
                </a:xfrm>
              </p:grpSpPr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 flipH="1" flipV="1">
                    <a:off x="6251044" y="5632896"/>
                    <a:ext cx="1437197" cy="75350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6" name="Прямая соединительная линия 1075"/>
                  <p:cNvCxnSpPr/>
                  <p:nvPr/>
                </p:nvCxnSpPr>
                <p:spPr>
                  <a:xfrm>
                    <a:off x="6151004" y="5843990"/>
                    <a:ext cx="244123" cy="11566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4" name="Прямая соединительная линия 1093"/>
                  <p:cNvCxnSpPr/>
                  <p:nvPr/>
                </p:nvCxnSpPr>
                <p:spPr>
                  <a:xfrm flipV="1">
                    <a:off x="6395127" y="5774686"/>
                    <a:ext cx="98435" cy="15881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" name="TextBox 1"/>
              <p:cNvSpPr txBox="1"/>
              <p:nvPr/>
            </p:nvSpPr>
            <p:spPr>
              <a:xfrm>
                <a:off x="8864747" y="350723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tx2"/>
                    </a:solidFill>
                  </a:rPr>
                  <a:t>Н</a:t>
                </a:r>
                <a:endParaRPr lang="ru-RU" b="1" i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767412" y="21280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3389" y="3286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6753064" y="2887720"/>
            <a:ext cx="103567" cy="164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Задача </a:t>
            </a:r>
            <a:r>
              <a:rPr lang="ru-RU" sz="6000" dirty="0" smtClean="0">
                <a:ln w="12700">
                  <a:solidFill>
                    <a:srgbClr val="2F5897"/>
                  </a:solidFill>
                </a:ln>
                <a:solidFill>
                  <a:prstClr val="white"/>
                </a:solidFill>
              </a:rPr>
              <a:t>В9.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32656"/>
            <a:ext cx="5441032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Производная функции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C:\Users\Ninik\Desktop\таб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048672" cy="405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1803</TotalTime>
  <Words>1369</Words>
  <Application>Microsoft Office PowerPoint</Application>
  <PresentationFormat>Экран (4:3)</PresentationFormat>
  <Paragraphs>283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Thermal</vt:lpstr>
      <vt:lpstr>Ермак Т.А. Линькова Н.В.  ГБОУ ЦО «Самбо-70»</vt:lpstr>
      <vt:lpstr>Задача В8.</vt:lpstr>
      <vt:lpstr>Задача В8.</vt:lpstr>
      <vt:lpstr>Задача В8.</vt:lpstr>
      <vt:lpstr>Задача В8.</vt:lpstr>
      <vt:lpstr>Задача В8.</vt:lpstr>
      <vt:lpstr>Задача В8.</vt:lpstr>
      <vt:lpstr>Задача В8</vt:lpstr>
      <vt:lpstr>Задача В9.</vt:lpstr>
      <vt:lpstr>Задача В9.</vt:lpstr>
      <vt:lpstr>Задача В9.</vt:lpstr>
      <vt:lpstr>Задача В9.</vt:lpstr>
      <vt:lpstr>Задача В9.</vt:lpstr>
      <vt:lpstr>Задача В9.</vt:lpstr>
      <vt:lpstr>Задача В9.</vt:lpstr>
      <vt:lpstr>Задача В9.</vt:lpstr>
      <vt:lpstr>Задача В14.</vt:lpstr>
      <vt:lpstr>Задача В14.</vt:lpstr>
      <vt:lpstr>Задача В14.</vt:lpstr>
      <vt:lpstr>Задача В14.</vt:lpstr>
      <vt:lpstr>Задача В14.</vt:lpstr>
      <vt:lpstr>Задача С1.</vt:lpstr>
      <vt:lpstr>Задача С1.</vt:lpstr>
      <vt:lpstr>Задача С1.</vt:lpstr>
      <vt:lpstr>Задача С3. </vt:lpstr>
      <vt:lpstr>Задача С3. </vt:lpstr>
      <vt:lpstr>Задача С3.</vt:lpstr>
      <vt:lpstr>Задача С3.</vt:lpstr>
      <vt:lpstr>1. Сборник «ЕГЭ. 3000 задач» авт.А.Л.Семенов, И.В.Ященко 2. Материалы сайтов:       http:// mathege.ru    http://alexlarin.net    http://ege-ok.ru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Ninik</dc:creator>
  <cp:lastModifiedBy>Ninik</cp:lastModifiedBy>
  <cp:revision>289</cp:revision>
  <dcterms:created xsi:type="dcterms:W3CDTF">2013-10-12T18:30:29Z</dcterms:created>
  <dcterms:modified xsi:type="dcterms:W3CDTF">2013-11-25T13:56:31Z</dcterms:modified>
</cp:coreProperties>
</file>