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9FFD-2B3D-42F9-A1D4-2B1740FEDAF6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B22E-7557-4828-B80C-DAF019EEBE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oralfag\Documents\Саров\&amp;Изображение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2" y="0"/>
            <a:ext cx="9358312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9282" y="6143620"/>
            <a:ext cx="3614718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Garamond" pitchFamily="18" charset="0"/>
              </a:rPr>
              <a:t>Презентацию подготовил ученик 10</a:t>
            </a:r>
            <a:r>
              <a:rPr lang="en-US" sz="1800" dirty="0" smtClean="0">
                <a:latin typeface="Garamond" pitchFamily="18" charset="0"/>
              </a:rPr>
              <a:t>”</a:t>
            </a:r>
            <a:r>
              <a:rPr lang="ru-RU" sz="1800" dirty="0" smtClean="0">
                <a:latin typeface="Garamond" pitchFamily="18" charset="0"/>
              </a:rPr>
              <a:t>Б</a:t>
            </a:r>
            <a:r>
              <a:rPr lang="en-US" sz="1800" dirty="0" smtClean="0">
                <a:latin typeface="Garamond" pitchFamily="18" charset="0"/>
              </a:rPr>
              <a:t>”</a:t>
            </a:r>
            <a:r>
              <a:rPr lang="ru-RU" sz="1800" dirty="0" smtClean="0">
                <a:latin typeface="Garamond" pitchFamily="18" charset="0"/>
              </a:rPr>
              <a:t> класса, </a:t>
            </a:r>
            <a:r>
              <a:rPr lang="ru-RU" sz="1800" dirty="0" err="1" smtClean="0">
                <a:latin typeface="Garamond" pitchFamily="18" charset="0"/>
              </a:rPr>
              <a:t>Болотов</a:t>
            </a:r>
            <a:r>
              <a:rPr lang="ru-RU" sz="1800" dirty="0" smtClean="0">
                <a:latin typeface="Garamond" pitchFamily="18" charset="0"/>
              </a:rPr>
              <a:t> Денис </a:t>
            </a:r>
            <a:endParaRPr lang="ru-RU" sz="1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92867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Впервые, </a:t>
            </a:r>
            <a:r>
              <a:rPr lang="ru-RU" dirty="0" err="1">
                <a:latin typeface="Garamond" pitchFamily="18" charset="0"/>
              </a:rPr>
              <a:t>С</a:t>
            </a:r>
            <a:r>
              <a:rPr lang="ru-RU" dirty="0" err="1" smtClean="0">
                <a:latin typeface="Garamond" pitchFamily="18" charset="0"/>
              </a:rPr>
              <a:t>ароская</a:t>
            </a:r>
            <a:r>
              <a:rPr lang="ru-RU" dirty="0" smtClean="0">
                <a:latin typeface="Garamond" pitchFamily="18" charset="0"/>
              </a:rPr>
              <a:t> пустынь упоминалась ещё в 1644 году, но монастырь на её месте основал иеромонах </a:t>
            </a:r>
            <a:r>
              <a:rPr lang="ru-RU" dirty="0" err="1" smtClean="0">
                <a:latin typeface="Garamond" pitchFamily="18" charset="0"/>
              </a:rPr>
              <a:t>Исакий</a:t>
            </a:r>
            <a:r>
              <a:rPr lang="ru-RU" dirty="0" smtClean="0">
                <a:latin typeface="Garamond" pitchFamily="18" charset="0"/>
              </a:rPr>
              <a:t>. Датой основания монастыря считается 1706 год. В этом году был воздвигнут первый храм на территории пустоши.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2051" name="Picture 3" descr="C:\Users\moralfag\Documents\Саров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740" y="428604"/>
            <a:ext cx="4186260" cy="3067794"/>
          </a:xfrm>
          <a:prstGeom prst="rect">
            <a:avLst/>
          </a:prstGeom>
          <a:noFill/>
        </p:spPr>
      </p:pic>
      <p:pic>
        <p:nvPicPr>
          <p:cNvPr id="2052" name="Picture 4" descr="C:\Users\moralfag\Documents\Саров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3357562"/>
            <a:ext cx="4362455" cy="31969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9124" y="4357694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Garamond" pitchFamily="18" charset="0"/>
              </a:rPr>
              <a:t>Среди монахов особым почтением пользовался также, отец Ефрем, который провёл часть своей жизни в ссылке по ложному обвинению в государственной измене, но по возвращению в обитель помогал всем нуждающимся во время голода в 1755 году.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ralfag\Documents\Саров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639" y="214290"/>
            <a:ext cx="4478361" cy="32818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4071942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Garamond" pitchFamily="18" charset="0"/>
              </a:rPr>
              <a:t>Был причислен к лику святых по просьбе Николая </a:t>
            </a:r>
            <a:r>
              <a:rPr lang="en-US" dirty="0" smtClean="0">
                <a:latin typeface="Garamond" pitchFamily="18" charset="0"/>
              </a:rPr>
              <a:t>II</a:t>
            </a:r>
            <a:r>
              <a:rPr lang="ru-RU" dirty="0" smtClean="0">
                <a:latin typeface="Garamond" pitchFamily="18" charset="0"/>
              </a:rPr>
              <a:t>, хотя при жизни его посещал ещё Александр </a:t>
            </a:r>
            <a:r>
              <a:rPr lang="en-US" dirty="0" smtClean="0">
                <a:latin typeface="Garamond" pitchFamily="18" charset="0"/>
              </a:rPr>
              <a:t>I</a:t>
            </a:r>
            <a:r>
              <a:rPr lang="ru-RU" dirty="0" smtClean="0">
                <a:latin typeface="Garamond" pitchFamily="18" charset="0"/>
              </a:rPr>
              <a:t>. Помимо настоятельства в </a:t>
            </a:r>
            <a:r>
              <a:rPr lang="ru-RU" dirty="0" err="1" smtClean="0">
                <a:latin typeface="Garamond" pitchFamily="18" charset="0"/>
              </a:rPr>
              <a:t>Саровском</a:t>
            </a:r>
            <a:r>
              <a:rPr lang="ru-RU" dirty="0" smtClean="0">
                <a:latin typeface="Garamond" pitchFamily="18" charset="0"/>
              </a:rPr>
              <a:t> монастыре,  Серафимом был основан женский </a:t>
            </a:r>
            <a:r>
              <a:rPr lang="ru-RU" dirty="0" err="1" smtClean="0">
                <a:latin typeface="Garamond" pitchFamily="18" charset="0"/>
              </a:rPr>
              <a:t>Диеевский</a:t>
            </a:r>
            <a:r>
              <a:rPr lang="ru-RU" dirty="0" smtClean="0">
                <a:latin typeface="Garamond" pitchFamily="18" charset="0"/>
              </a:rPr>
              <a:t> монастырь.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3075" name="Picture 3" descr="C:\Users\moralfag\Documents\Саров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3357562"/>
            <a:ext cx="4486268" cy="32876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aramond" pitchFamily="18" charset="0"/>
              </a:rPr>
              <a:t>Пожалуй, самым известным насельником обители был Серафим </a:t>
            </a:r>
            <a:r>
              <a:rPr lang="ru-RU" dirty="0" err="1" smtClean="0">
                <a:latin typeface="Garamond" pitchFamily="18" charset="0"/>
              </a:rPr>
              <a:t>Саровский</a:t>
            </a:r>
            <a:r>
              <a:rPr lang="ru-RU" dirty="0" smtClean="0">
                <a:latin typeface="Garamond" pitchFamily="18" charset="0"/>
              </a:rPr>
              <a:t>. В 1778 году Серафим пришёл  к настоятелю Иосифу и в 1786 году принял монашество. Известны его аскетические подвиги. Он мог носить одну одежду зимой и летом, питаться травой в течении нескольких лет, жить вдалеке от людей и видеться лишь с животными.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621508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Garamond" pitchFamily="18" charset="0"/>
              </a:rPr>
              <a:t>Картина Дуровой Е.А. </a:t>
            </a:r>
            <a:r>
              <a:rPr lang="en-US" dirty="0" smtClean="0">
                <a:latin typeface="Garamond" pitchFamily="18" charset="0"/>
              </a:rPr>
              <a:t>“</a:t>
            </a:r>
            <a:r>
              <a:rPr lang="ru-RU" dirty="0" smtClean="0">
                <a:latin typeface="Garamond" pitchFamily="18" charset="0"/>
              </a:rPr>
              <a:t>Серафим </a:t>
            </a:r>
            <a:r>
              <a:rPr lang="ru-RU" dirty="0" err="1" smtClean="0">
                <a:latin typeface="Garamond" pitchFamily="18" charset="0"/>
              </a:rPr>
              <a:t>Саровский</a:t>
            </a:r>
            <a:r>
              <a:rPr lang="en-US" dirty="0" smtClean="0">
                <a:latin typeface="Garamond" pitchFamily="18" charset="0"/>
              </a:rPr>
              <a:t>”</a:t>
            </a:r>
            <a:r>
              <a:rPr lang="ru-RU" dirty="0" smtClean="0">
                <a:latin typeface="Garamond" pitchFamily="18" charset="0"/>
              </a:rPr>
              <a:t> (2008)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7" name="Рисунок 6" descr="artlib_gallery-253252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286776" cy="477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Сам же Николай </a:t>
            </a:r>
            <a:r>
              <a:rPr lang="en-US" dirty="0" smtClean="0">
                <a:latin typeface="Garamond" pitchFamily="18" charset="0"/>
              </a:rPr>
              <a:t>II</a:t>
            </a:r>
            <a:r>
              <a:rPr lang="ru-RU" dirty="0" smtClean="0">
                <a:latin typeface="Garamond" pitchFamily="18" charset="0"/>
              </a:rPr>
              <a:t> вместе со своей семьёй побывал в монастыре во время его 200-летия, в 1906 году.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4100" name="Picture 4" descr="C:\Users\moralfag\Documents\Саров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428736"/>
            <a:ext cx="4929190" cy="3612231"/>
          </a:xfrm>
          <a:prstGeom prst="rect">
            <a:avLst/>
          </a:prstGeom>
          <a:noFill/>
        </p:spPr>
      </p:pic>
      <p:pic>
        <p:nvPicPr>
          <p:cNvPr id="4101" name="Picture 5" descr="C:\Users\moralfag\Documents\Саров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736"/>
            <a:ext cx="4971606" cy="36433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57214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После 1917 года монастырь  был разграблен, святыни осквернены. Вплоть до 1938 года, помещения монастыря использовались как колонии.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92893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В наши дни обитель восстановлена и достроена. За время советской власти по соседству с монастырём появился ядерный центр, который стал большой преградой для паломников. Но после распада Советского </a:t>
            </a:r>
            <a:r>
              <a:rPr lang="ru-RU" dirty="0">
                <a:latin typeface="Garamond" pitchFamily="18" charset="0"/>
              </a:rPr>
              <a:t>С</a:t>
            </a:r>
            <a:r>
              <a:rPr lang="ru-RU" dirty="0" smtClean="0">
                <a:latin typeface="Garamond" pitchFamily="18" charset="0"/>
              </a:rPr>
              <a:t>оюза жители </a:t>
            </a:r>
            <a:r>
              <a:rPr lang="ru-RU" dirty="0" err="1" smtClean="0">
                <a:latin typeface="Garamond" pitchFamily="18" charset="0"/>
              </a:rPr>
              <a:t>Сарова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восстановили прежнее величие и значение своего монастыря.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5126" name="Picture 6" descr="C:\Users\moralfag\Documents\Саров\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3786214" cy="2774630"/>
          </a:xfrm>
          <a:prstGeom prst="rect">
            <a:avLst/>
          </a:prstGeom>
          <a:noFill/>
        </p:spPr>
      </p:pic>
      <p:pic>
        <p:nvPicPr>
          <p:cNvPr id="5127" name="Picture 7" descr="C:\Users\moralfag\Documents\Саров\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52"/>
            <a:ext cx="3801842" cy="2786082"/>
          </a:xfrm>
          <a:prstGeom prst="rect">
            <a:avLst/>
          </a:prstGeom>
          <a:noFill/>
        </p:spPr>
      </p:pic>
      <p:pic>
        <p:nvPicPr>
          <p:cNvPr id="5128" name="Picture 8" descr="C:\Users\moralfag\Documents\Саров\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71942"/>
            <a:ext cx="3571900" cy="2617576"/>
          </a:xfrm>
          <a:prstGeom prst="rect">
            <a:avLst/>
          </a:prstGeom>
          <a:noFill/>
        </p:spPr>
      </p:pic>
      <p:pic>
        <p:nvPicPr>
          <p:cNvPr id="5129" name="Picture 9" descr="C:\Users\moralfag\Documents\Саров\&amp;Изображение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71942"/>
            <a:ext cx="3801808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269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moralfag</dc:creator>
  <cp:lastModifiedBy>moralfag</cp:lastModifiedBy>
  <cp:revision>12</cp:revision>
  <dcterms:created xsi:type="dcterms:W3CDTF">2012-11-26T12:12:32Z</dcterms:created>
  <dcterms:modified xsi:type="dcterms:W3CDTF">2012-11-26T14:18:32Z</dcterms:modified>
</cp:coreProperties>
</file>