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CCC7-CFA1-49B0-A759-120864565DF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E722FC-0DF1-4D52-8DE2-86FD245DDF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CCC7-CFA1-49B0-A759-120864565DF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22FC-0DF1-4D52-8DE2-86FD245DDF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CCC7-CFA1-49B0-A759-120864565DF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22FC-0DF1-4D52-8DE2-86FD245DDF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CCC7-CFA1-49B0-A759-120864565DF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E722FC-0DF1-4D52-8DE2-86FD245DDF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CCC7-CFA1-49B0-A759-120864565DF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22FC-0DF1-4D52-8DE2-86FD245DDF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CCC7-CFA1-49B0-A759-120864565DF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22FC-0DF1-4D52-8DE2-86FD245DDF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CCC7-CFA1-49B0-A759-120864565DF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2E722FC-0DF1-4D52-8DE2-86FD245DDF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CCC7-CFA1-49B0-A759-120864565DF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22FC-0DF1-4D52-8DE2-86FD245DDF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CCC7-CFA1-49B0-A759-120864565DF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22FC-0DF1-4D52-8DE2-86FD245DDF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CCC7-CFA1-49B0-A759-120864565DF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22FC-0DF1-4D52-8DE2-86FD245DDF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CCC7-CFA1-49B0-A759-120864565DF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22FC-0DF1-4D52-8DE2-86FD245DDF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45CCC7-CFA1-49B0-A759-120864565DF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E722FC-0DF1-4D52-8DE2-86FD245DDF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0f120eefd76be864f36ffa8d1a1505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91440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572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Mistral" pitchFamily="66" charset="0"/>
              </a:rPr>
              <a:t>10 000 баллов</a:t>
            </a:r>
            <a:endParaRPr lang="ru-RU" sz="4800" dirty="0">
              <a:solidFill>
                <a:srgbClr val="002060"/>
              </a:solidFill>
              <a:latin typeface="Mistral" pitchFamily="66" charset="0"/>
            </a:endParaRPr>
          </a:p>
          <a:p>
            <a:pPr algn="ctr"/>
            <a:r>
              <a:rPr lang="ru-RU" sz="4800" dirty="0" smtClean="0"/>
              <a:t>В </a:t>
            </a:r>
            <a:r>
              <a:rPr lang="ru-RU" sz="4800" dirty="0"/>
              <a:t>каком слове произносится звук [т’]?</a:t>
            </a:r>
          </a:p>
          <a:p>
            <a:r>
              <a:rPr lang="ru-RU" sz="4800" dirty="0"/>
              <a:t>а) медь  </a:t>
            </a:r>
            <a:endParaRPr lang="ru-RU" sz="4800" dirty="0" smtClean="0"/>
          </a:p>
          <a:p>
            <a:r>
              <a:rPr lang="ru-RU" sz="4800" dirty="0" smtClean="0"/>
              <a:t>б</a:t>
            </a:r>
            <a:r>
              <a:rPr lang="ru-RU" sz="4800" dirty="0"/>
              <a:t>) отдел </a:t>
            </a:r>
            <a:endParaRPr lang="ru-RU" sz="4800" dirty="0" smtClean="0"/>
          </a:p>
          <a:p>
            <a:r>
              <a:rPr lang="ru-RU" sz="4800" dirty="0" smtClean="0"/>
              <a:t>в) </a:t>
            </a:r>
            <a:r>
              <a:rPr lang="ru-RU" sz="4800" dirty="0"/>
              <a:t>учиться </a:t>
            </a:r>
            <a:endParaRPr lang="ru-RU" sz="4800" dirty="0" smtClean="0"/>
          </a:p>
          <a:p>
            <a:r>
              <a:rPr lang="ru-RU" sz="4800" dirty="0" smtClean="0"/>
              <a:t>г</a:t>
            </a:r>
            <a:r>
              <a:rPr lang="ru-RU" sz="4800" dirty="0"/>
              <a:t>) том.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7154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Mistral" pitchFamily="66" charset="0"/>
              </a:rPr>
              <a:t>15 000 баллов</a:t>
            </a:r>
            <a:endParaRPr lang="ru-RU" sz="4800" dirty="0">
              <a:solidFill>
                <a:srgbClr val="002060"/>
              </a:solidFill>
              <a:latin typeface="Mistral" pitchFamily="66" charset="0"/>
            </a:endParaRPr>
          </a:p>
          <a:p>
            <a:pPr algn="ctr"/>
            <a:r>
              <a:rPr lang="ru-RU" sz="4800" dirty="0" smtClean="0"/>
              <a:t>Кого </a:t>
            </a:r>
            <a:r>
              <a:rPr lang="ru-RU" sz="4800" dirty="0"/>
              <a:t>в Древней Руси называли оратаем?</a:t>
            </a:r>
          </a:p>
          <a:p>
            <a:r>
              <a:rPr lang="ru-RU" sz="4800" dirty="0"/>
              <a:t>а) оракула </a:t>
            </a:r>
            <a:endParaRPr lang="ru-RU" sz="4800" dirty="0" smtClean="0"/>
          </a:p>
          <a:p>
            <a:r>
              <a:rPr lang="ru-RU" sz="4800" dirty="0" smtClean="0"/>
              <a:t>б</a:t>
            </a:r>
            <a:r>
              <a:rPr lang="ru-RU" sz="4800" dirty="0"/>
              <a:t>) оратора </a:t>
            </a:r>
            <a:endParaRPr lang="ru-RU" sz="4800" dirty="0" smtClean="0"/>
          </a:p>
          <a:p>
            <a:r>
              <a:rPr lang="ru-RU" sz="4800" dirty="0" smtClean="0"/>
              <a:t>в</a:t>
            </a:r>
            <a:r>
              <a:rPr lang="ru-RU" sz="4800" dirty="0"/>
              <a:t>) пахаря </a:t>
            </a:r>
            <a:endParaRPr lang="ru-RU" sz="4800" dirty="0" smtClean="0"/>
          </a:p>
          <a:p>
            <a:r>
              <a:rPr lang="ru-RU" sz="4800" dirty="0" smtClean="0"/>
              <a:t>г</a:t>
            </a:r>
            <a:r>
              <a:rPr lang="ru-RU" sz="4800" dirty="0"/>
              <a:t>) печника.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Mistral" pitchFamily="66" charset="0"/>
              </a:rPr>
              <a:t>25 000 баллов.</a:t>
            </a:r>
            <a:endParaRPr lang="ru-RU" sz="4800" dirty="0">
              <a:solidFill>
                <a:srgbClr val="002060"/>
              </a:solidFill>
              <a:latin typeface="Mistral" pitchFamily="66" charset="0"/>
            </a:endParaRPr>
          </a:p>
          <a:p>
            <a:pPr algn="ctr"/>
            <a:r>
              <a:rPr lang="ru-RU" sz="4800" dirty="0" smtClean="0"/>
              <a:t>Произведение </a:t>
            </a:r>
            <a:r>
              <a:rPr lang="ru-RU" sz="4800" dirty="0"/>
              <a:t>устной поэзии о </a:t>
            </a:r>
            <a:r>
              <a:rPr lang="ru-RU" sz="4800" dirty="0" smtClean="0"/>
              <a:t>богатырях</a:t>
            </a:r>
            <a:r>
              <a:rPr lang="ru-RU" sz="4800" dirty="0"/>
              <a:t>:</a:t>
            </a:r>
          </a:p>
          <a:p>
            <a:r>
              <a:rPr lang="ru-RU" sz="4800" dirty="0"/>
              <a:t>а) легенда </a:t>
            </a:r>
            <a:endParaRPr lang="ru-RU" sz="4800" dirty="0" smtClean="0"/>
          </a:p>
          <a:p>
            <a:r>
              <a:rPr lang="ru-RU" sz="4800" dirty="0" smtClean="0"/>
              <a:t>б</a:t>
            </a:r>
            <a:r>
              <a:rPr lang="ru-RU" sz="4800" dirty="0"/>
              <a:t>) былина </a:t>
            </a:r>
            <a:endParaRPr lang="ru-RU" sz="4800" dirty="0" smtClean="0"/>
          </a:p>
          <a:p>
            <a:r>
              <a:rPr lang="ru-RU" sz="4800" dirty="0" smtClean="0"/>
              <a:t>в</a:t>
            </a:r>
            <a:r>
              <a:rPr lang="ru-RU" sz="4800" dirty="0"/>
              <a:t>) быль </a:t>
            </a:r>
            <a:endParaRPr lang="ru-RU" sz="4800" dirty="0" smtClean="0"/>
          </a:p>
          <a:p>
            <a:r>
              <a:rPr lang="ru-RU" sz="4800" dirty="0" smtClean="0"/>
              <a:t>г</a:t>
            </a:r>
            <a:r>
              <a:rPr lang="ru-RU" sz="4800" dirty="0"/>
              <a:t>) сказ.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928670"/>
            <a:ext cx="8786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Mistral" pitchFamily="66" charset="0"/>
              </a:rPr>
              <a:t>50 000 баллов</a:t>
            </a:r>
            <a:endParaRPr lang="ru-RU" sz="4800" dirty="0">
              <a:solidFill>
                <a:srgbClr val="002060"/>
              </a:solidFill>
              <a:latin typeface="Mistral" pitchFamily="66" charset="0"/>
            </a:endParaRPr>
          </a:p>
          <a:p>
            <a:pPr algn="ctr"/>
            <a:r>
              <a:rPr lang="ru-RU" sz="4800" dirty="0" smtClean="0"/>
              <a:t>Басурман </a:t>
            </a:r>
            <a:r>
              <a:rPr lang="ru-RU" sz="4800" dirty="0"/>
              <a:t>- это:</a:t>
            </a:r>
          </a:p>
          <a:p>
            <a:r>
              <a:rPr lang="ru-RU" sz="4800" dirty="0"/>
              <a:t>а) воин </a:t>
            </a:r>
            <a:endParaRPr lang="ru-RU" sz="4800" dirty="0" smtClean="0"/>
          </a:p>
          <a:p>
            <a:r>
              <a:rPr lang="ru-RU" sz="4800" dirty="0" smtClean="0"/>
              <a:t>б</a:t>
            </a:r>
            <a:r>
              <a:rPr lang="ru-RU" sz="4800" dirty="0"/>
              <a:t>) вероисповедование </a:t>
            </a:r>
            <a:endParaRPr lang="ru-RU" sz="4800" dirty="0" smtClean="0"/>
          </a:p>
          <a:p>
            <a:r>
              <a:rPr lang="ru-RU" sz="4800" dirty="0" smtClean="0"/>
              <a:t>в</a:t>
            </a:r>
            <a:r>
              <a:rPr lang="ru-RU" sz="4800" dirty="0"/>
              <a:t>) национальность </a:t>
            </a:r>
            <a:endParaRPr lang="ru-RU" sz="4800" dirty="0" smtClean="0"/>
          </a:p>
          <a:p>
            <a:r>
              <a:rPr lang="ru-RU" sz="4800" dirty="0" smtClean="0"/>
              <a:t>г</a:t>
            </a:r>
            <a:r>
              <a:rPr lang="ru-RU" sz="4800" dirty="0"/>
              <a:t>) профессия.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071546"/>
            <a:ext cx="8786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Mistral" pitchFamily="66" charset="0"/>
              </a:rPr>
              <a:t>100 000 баллов</a:t>
            </a:r>
            <a:endParaRPr lang="ru-RU" sz="4800" dirty="0">
              <a:solidFill>
                <a:srgbClr val="002060"/>
              </a:solidFill>
              <a:latin typeface="Mistral" pitchFamily="66" charset="0"/>
            </a:endParaRPr>
          </a:p>
          <a:p>
            <a:pPr algn="ctr"/>
            <a:r>
              <a:rPr lang="ru-RU" sz="4800" dirty="0" smtClean="0"/>
              <a:t>Что </a:t>
            </a:r>
            <a:r>
              <a:rPr lang="ru-RU" sz="4800" dirty="0"/>
              <a:t>делает толмач?</a:t>
            </a:r>
          </a:p>
          <a:p>
            <a:r>
              <a:rPr lang="ru-RU" sz="4800" dirty="0"/>
              <a:t>а) рисует </a:t>
            </a:r>
            <a:endParaRPr lang="ru-RU" sz="4800" dirty="0" smtClean="0"/>
          </a:p>
          <a:p>
            <a:r>
              <a:rPr lang="ru-RU" sz="4800" dirty="0" smtClean="0"/>
              <a:t>б</a:t>
            </a:r>
            <a:r>
              <a:rPr lang="ru-RU" sz="4800" dirty="0"/>
              <a:t>) переводит </a:t>
            </a:r>
            <a:endParaRPr lang="ru-RU" sz="4800" dirty="0" smtClean="0"/>
          </a:p>
          <a:p>
            <a:r>
              <a:rPr lang="ru-RU" sz="4800" dirty="0" smtClean="0"/>
              <a:t>в</a:t>
            </a:r>
            <a:r>
              <a:rPr lang="ru-RU" sz="4800" dirty="0"/>
              <a:t>) бегает </a:t>
            </a:r>
            <a:endParaRPr lang="ru-RU" sz="4800" dirty="0" smtClean="0"/>
          </a:p>
          <a:p>
            <a:r>
              <a:rPr lang="ru-RU" sz="4800" dirty="0" smtClean="0"/>
              <a:t>г</a:t>
            </a:r>
            <a:r>
              <a:rPr lang="ru-RU" sz="4800" dirty="0"/>
              <a:t>) толкает.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642918"/>
            <a:ext cx="87154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Mistral" pitchFamily="66" charset="0"/>
              </a:rPr>
              <a:t>200 000баллов</a:t>
            </a:r>
            <a:endParaRPr lang="ru-RU" sz="4800" dirty="0">
              <a:solidFill>
                <a:srgbClr val="002060"/>
              </a:solidFill>
              <a:latin typeface="Mistral" pitchFamily="66" charset="0"/>
            </a:endParaRPr>
          </a:p>
          <a:p>
            <a:pPr algn="ctr"/>
            <a:r>
              <a:rPr lang="ru-RU" sz="4800" dirty="0" smtClean="0"/>
              <a:t>Что </a:t>
            </a:r>
            <a:r>
              <a:rPr lang="ru-RU" sz="4800" dirty="0"/>
              <a:t>является символом свободы в «Мцыри»?</a:t>
            </a:r>
          </a:p>
          <a:p>
            <a:r>
              <a:rPr lang="ru-RU" sz="4800" dirty="0"/>
              <a:t>а) степь </a:t>
            </a:r>
            <a:endParaRPr lang="ru-RU" sz="4800" dirty="0" smtClean="0"/>
          </a:p>
          <a:p>
            <a:r>
              <a:rPr lang="ru-RU" sz="4800" dirty="0" smtClean="0"/>
              <a:t>б</a:t>
            </a:r>
            <a:r>
              <a:rPr lang="ru-RU" sz="4800" dirty="0"/>
              <a:t>) девушка-грузинка </a:t>
            </a:r>
            <a:endParaRPr lang="ru-RU" sz="4800" dirty="0" smtClean="0"/>
          </a:p>
          <a:p>
            <a:r>
              <a:rPr lang="ru-RU" sz="4800" dirty="0" smtClean="0"/>
              <a:t>в</a:t>
            </a:r>
            <a:r>
              <a:rPr lang="ru-RU" sz="4800" dirty="0"/>
              <a:t>) Кавказ </a:t>
            </a:r>
            <a:endParaRPr lang="ru-RU" sz="4800" dirty="0" smtClean="0"/>
          </a:p>
          <a:p>
            <a:r>
              <a:rPr lang="ru-RU" sz="4800" dirty="0" smtClean="0"/>
              <a:t>г</a:t>
            </a:r>
            <a:r>
              <a:rPr lang="ru-RU" sz="4800" dirty="0"/>
              <a:t>) монастырь.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88583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Mistral" pitchFamily="66" charset="0"/>
              </a:rPr>
              <a:t>400 000 баллов</a:t>
            </a:r>
            <a:endParaRPr lang="ru-RU" sz="4800" dirty="0">
              <a:solidFill>
                <a:srgbClr val="002060"/>
              </a:solidFill>
              <a:latin typeface="Mistral" pitchFamily="66" charset="0"/>
            </a:endParaRPr>
          </a:p>
          <a:p>
            <a:pPr algn="ctr"/>
            <a:r>
              <a:rPr lang="ru-RU" sz="4800" dirty="0" smtClean="0"/>
              <a:t>Художественный </a:t>
            </a:r>
            <a:r>
              <a:rPr lang="ru-RU" sz="4800" dirty="0"/>
              <a:t>образ, воплощающий какую-нибудь идею:</a:t>
            </a:r>
          </a:p>
          <a:p>
            <a:r>
              <a:rPr lang="ru-RU" sz="4800" dirty="0" smtClean="0"/>
              <a:t>а</a:t>
            </a:r>
            <a:r>
              <a:rPr lang="ru-RU" sz="4800" dirty="0"/>
              <a:t>) символ </a:t>
            </a:r>
            <a:endParaRPr lang="ru-RU" sz="4800" dirty="0" smtClean="0"/>
          </a:p>
          <a:p>
            <a:r>
              <a:rPr lang="ru-RU" sz="4800" dirty="0" smtClean="0"/>
              <a:t>б</a:t>
            </a:r>
            <a:r>
              <a:rPr lang="ru-RU" sz="4800" dirty="0"/>
              <a:t>) тема </a:t>
            </a:r>
            <a:endParaRPr lang="ru-RU" sz="4800" dirty="0" smtClean="0"/>
          </a:p>
          <a:p>
            <a:r>
              <a:rPr lang="ru-RU" sz="4800" dirty="0" smtClean="0"/>
              <a:t>в</a:t>
            </a:r>
            <a:r>
              <a:rPr lang="ru-RU" sz="4800" dirty="0"/>
              <a:t>) портрет </a:t>
            </a:r>
            <a:endParaRPr lang="ru-RU" sz="4800" dirty="0" smtClean="0"/>
          </a:p>
          <a:p>
            <a:r>
              <a:rPr lang="ru-RU" sz="4800" dirty="0" smtClean="0"/>
              <a:t>г</a:t>
            </a:r>
            <a:r>
              <a:rPr lang="ru-RU" sz="4800" dirty="0"/>
              <a:t>) притча.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142984"/>
            <a:ext cx="8786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Mistral" pitchFamily="66" charset="0"/>
              </a:rPr>
              <a:t>800 000 баллов</a:t>
            </a:r>
            <a:endParaRPr lang="ru-RU" sz="4800" dirty="0">
              <a:solidFill>
                <a:srgbClr val="002060"/>
              </a:solidFill>
              <a:latin typeface="Mistral" pitchFamily="66" charset="0"/>
            </a:endParaRPr>
          </a:p>
          <a:p>
            <a:pPr algn="ctr"/>
            <a:r>
              <a:rPr lang="ru-RU" sz="4800" dirty="0" smtClean="0"/>
              <a:t>Укажите </a:t>
            </a:r>
            <a:r>
              <a:rPr lang="ru-RU" sz="4800" dirty="0"/>
              <a:t>слово из 6 звуков:</a:t>
            </a:r>
          </a:p>
          <a:p>
            <a:r>
              <a:rPr lang="ru-RU" sz="4800" dirty="0"/>
              <a:t>а) тополь </a:t>
            </a:r>
            <a:endParaRPr lang="ru-RU" sz="4800" dirty="0" smtClean="0"/>
          </a:p>
          <a:p>
            <a:r>
              <a:rPr lang="ru-RU" sz="4800" dirty="0" smtClean="0"/>
              <a:t>б</a:t>
            </a:r>
            <a:r>
              <a:rPr lang="ru-RU" sz="4800" dirty="0"/>
              <a:t>) берёза </a:t>
            </a:r>
            <a:endParaRPr lang="ru-RU" sz="4800" dirty="0" smtClean="0"/>
          </a:p>
          <a:p>
            <a:r>
              <a:rPr lang="ru-RU" sz="4800" dirty="0" smtClean="0"/>
              <a:t>в</a:t>
            </a:r>
            <a:r>
              <a:rPr lang="ru-RU" sz="4800" dirty="0"/>
              <a:t>) ясень </a:t>
            </a:r>
            <a:endParaRPr lang="ru-RU" sz="4800" dirty="0" smtClean="0"/>
          </a:p>
          <a:p>
            <a:r>
              <a:rPr lang="ru-RU" sz="4800" dirty="0" smtClean="0"/>
              <a:t>г</a:t>
            </a:r>
            <a:r>
              <a:rPr lang="ru-RU" sz="4800" dirty="0"/>
              <a:t>) подкова.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356"/>
            <a:ext cx="87154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Mistral" pitchFamily="66" charset="0"/>
              </a:rPr>
              <a:t>1 500 000 баллов</a:t>
            </a:r>
            <a:endParaRPr lang="ru-RU" sz="4800" dirty="0">
              <a:solidFill>
                <a:srgbClr val="002060"/>
              </a:solidFill>
              <a:latin typeface="Mistral" pitchFamily="66" charset="0"/>
            </a:endParaRPr>
          </a:p>
          <a:p>
            <a:pPr algn="ctr"/>
            <a:r>
              <a:rPr lang="ru-RU" sz="4800" dirty="0" smtClean="0"/>
              <a:t>Вставьте </a:t>
            </a:r>
            <a:r>
              <a:rPr lang="ru-RU" sz="4800" dirty="0"/>
              <a:t>пропущенную букву  в </a:t>
            </a:r>
            <a:r>
              <a:rPr lang="ru-RU" sz="4800" dirty="0" smtClean="0"/>
              <a:t>слово </a:t>
            </a:r>
            <a:r>
              <a:rPr lang="ru-RU" sz="4800" i="1" dirty="0" err="1"/>
              <a:t>ц...новка</a:t>
            </a:r>
            <a:r>
              <a:rPr lang="ru-RU" sz="4800" dirty="0"/>
              <a:t>: </a:t>
            </a:r>
          </a:p>
          <a:p>
            <a:r>
              <a:rPr lang="ru-RU" sz="4800" dirty="0"/>
              <a:t>а) Е </a:t>
            </a:r>
            <a:endParaRPr lang="ru-RU" sz="4800" dirty="0" smtClean="0"/>
          </a:p>
          <a:p>
            <a:r>
              <a:rPr lang="ru-RU" sz="4800" dirty="0" smtClean="0"/>
              <a:t>б</a:t>
            </a:r>
            <a:r>
              <a:rPr lang="ru-RU" sz="4800" dirty="0"/>
              <a:t>) И </a:t>
            </a:r>
            <a:endParaRPr lang="ru-RU" sz="4800" dirty="0" smtClean="0"/>
          </a:p>
          <a:p>
            <a:r>
              <a:rPr lang="ru-RU" sz="4800" dirty="0" smtClean="0"/>
              <a:t>в</a:t>
            </a:r>
            <a:r>
              <a:rPr lang="ru-RU" sz="4800" dirty="0"/>
              <a:t>) О </a:t>
            </a:r>
            <a:endParaRPr lang="ru-RU" sz="4800" dirty="0" smtClean="0"/>
          </a:p>
          <a:p>
            <a:r>
              <a:rPr lang="ru-RU" sz="4800" dirty="0" smtClean="0"/>
              <a:t>г</a:t>
            </a:r>
            <a:r>
              <a:rPr lang="ru-RU" sz="4800" dirty="0"/>
              <a:t>) Ы.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85728"/>
            <a:ext cx="88583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C00000"/>
                </a:solidFill>
                <a:latin typeface="Mistral" pitchFamily="66" charset="0"/>
              </a:rPr>
              <a:t>3</a:t>
            </a:r>
            <a:r>
              <a:rPr lang="ru-RU" sz="4800" dirty="0" smtClean="0">
                <a:solidFill>
                  <a:srgbClr val="C00000"/>
                </a:solidFill>
                <a:latin typeface="Mistral" pitchFamily="66" charset="0"/>
              </a:rPr>
              <a:t> 000 000 баллов</a:t>
            </a:r>
            <a:endParaRPr lang="ru-RU" sz="4800" dirty="0">
              <a:solidFill>
                <a:srgbClr val="C00000"/>
              </a:solidFill>
              <a:latin typeface="Mistral" pitchFamily="66" charset="0"/>
            </a:endParaRPr>
          </a:p>
          <a:p>
            <a:pPr algn="ctr"/>
            <a:r>
              <a:rPr lang="ru-RU" sz="4800" dirty="0" smtClean="0"/>
              <a:t>Какое </a:t>
            </a:r>
            <a:r>
              <a:rPr lang="ru-RU" sz="4800" dirty="0"/>
              <a:t>слово состоит из приставки, корня, одного суффикса и окончания?</a:t>
            </a:r>
          </a:p>
          <a:p>
            <a:r>
              <a:rPr lang="ru-RU" sz="4800" dirty="0"/>
              <a:t>а) раскапывал </a:t>
            </a:r>
            <a:endParaRPr lang="ru-RU" sz="4800" dirty="0" smtClean="0"/>
          </a:p>
          <a:p>
            <a:r>
              <a:rPr lang="ru-RU" sz="4800" dirty="0" smtClean="0"/>
              <a:t>б</a:t>
            </a:r>
            <a:r>
              <a:rPr lang="ru-RU" sz="4800" dirty="0"/>
              <a:t>) заглохший </a:t>
            </a:r>
            <a:endParaRPr lang="ru-RU" sz="4800" dirty="0" smtClean="0"/>
          </a:p>
          <a:p>
            <a:r>
              <a:rPr lang="ru-RU" sz="4800" dirty="0" smtClean="0"/>
              <a:t>в</a:t>
            </a:r>
            <a:r>
              <a:rPr lang="ru-RU" sz="4800" dirty="0"/>
              <a:t>) провозглашаем </a:t>
            </a:r>
            <a:endParaRPr lang="ru-RU" sz="4800" dirty="0" smtClean="0"/>
          </a:p>
          <a:p>
            <a:r>
              <a:rPr lang="ru-RU" sz="4800" dirty="0" smtClean="0"/>
              <a:t>г</a:t>
            </a:r>
            <a:r>
              <a:rPr lang="ru-RU" sz="4800" dirty="0"/>
              <a:t>) завоеванный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785926"/>
            <a:ext cx="8572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Mistral" pitchFamily="66" charset="0"/>
              </a:rPr>
              <a:t>Учитель: Красий Н. В.</a:t>
            </a:r>
          </a:p>
          <a:p>
            <a:pPr algn="ctr"/>
            <a:r>
              <a:rPr lang="ru-RU" sz="6000" dirty="0" smtClean="0">
                <a:latin typeface="Mistral" pitchFamily="66" charset="0"/>
              </a:rPr>
              <a:t>МБОУ СОШ №2 с. Новосысоевка</a:t>
            </a:r>
          </a:p>
          <a:p>
            <a:pPr algn="ctr"/>
            <a:r>
              <a:rPr lang="ru-RU" sz="6000" dirty="0" smtClean="0">
                <a:latin typeface="Mistral" pitchFamily="66" charset="0"/>
              </a:rPr>
              <a:t>Приморский край</a:t>
            </a:r>
            <a:endParaRPr lang="ru-RU" sz="6000" dirty="0">
              <a:latin typeface="Mistral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irnumar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57166"/>
            <a:ext cx="3429024" cy="369279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4357686" y="2000240"/>
            <a:ext cx="45005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solidFill>
                  <a:srgbClr val="C00000"/>
                </a:solidFill>
                <a:latin typeface="Mistral" pitchFamily="66" charset="0"/>
              </a:rPr>
              <a:t>Ура! </a:t>
            </a:r>
          </a:p>
          <a:p>
            <a:pPr algn="ctr"/>
            <a:r>
              <a:rPr lang="ru-RU" sz="8800" dirty="0" smtClean="0">
                <a:solidFill>
                  <a:srgbClr val="C00000"/>
                </a:solidFill>
                <a:latin typeface="Mistral" pitchFamily="66" charset="0"/>
              </a:rPr>
              <a:t>Вы выиграли!</a:t>
            </a:r>
            <a:endParaRPr lang="ru-RU" sz="8800" dirty="0">
              <a:solidFill>
                <a:srgbClr val="C00000"/>
              </a:solidFill>
              <a:latin typeface="Mistral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00166" y="571480"/>
          <a:ext cx="6096000" cy="5572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4952992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Mistral" pitchFamily="66" charset="0"/>
                        </a:rPr>
                        <a:t>15</a:t>
                      </a:r>
                      <a:endParaRPr lang="ru-RU" dirty="0">
                        <a:solidFill>
                          <a:srgbClr val="C0000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Mistral" pitchFamily="66" charset="0"/>
                        </a:rPr>
                        <a:t>3 000 000</a:t>
                      </a:r>
                      <a:endParaRPr lang="ru-RU" dirty="0">
                        <a:solidFill>
                          <a:srgbClr val="C0000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  <a:latin typeface="Mistral" pitchFamily="66" charset="0"/>
                        </a:rPr>
                        <a:t>14</a:t>
                      </a:r>
                      <a:endParaRPr lang="ru-RU" dirty="0">
                        <a:solidFill>
                          <a:srgbClr val="0070C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1 500 000</a:t>
                      </a:r>
                      <a:endParaRPr lang="ru-RU" dirty="0">
                        <a:solidFill>
                          <a:srgbClr val="7030A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  <a:latin typeface="Mistral" pitchFamily="66" charset="0"/>
                        </a:rPr>
                        <a:t>13</a:t>
                      </a:r>
                      <a:endParaRPr lang="ru-RU" dirty="0">
                        <a:solidFill>
                          <a:srgbClr val="0070C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800</a:t>
                      </a:r>
                      <a:r>
                        <a:rPr lang="ru-RU" baseline="0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 000</a:t>
                      </a:r>
                      <a:endParaRPr lang="ru-RU" dirty="0">
                        <a:solidFill>
                          <a:srgbClr val="7030A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  <a:latin typeface="Mistral" pitchFamily="66" charset="0"/>
                        </a:rPr>
                        <a:t>12</a:t>
                      </a:r>
                      <a:endParaRPr lang="ru-RU" dirty="0">
                        <a:solidFill>
                          <a:srgbClr val="0070C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400 000</a:t>
                      </a:r>
                      <a:endParaRPr lang="ru-RU" dirty="0">
                        <a:solidFill>
                          <a:srgbClr val="7030A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  <a:latin typeface="Mistral" pitchFamily="66" charset="0"/>
                        </a:rPr>
                        <a:t>11</a:t>
                      </a:r>
                      <a:endParaRPr lang="ru-RU" dirty="0">
                        <a:solidFill>
                          <a:srgbClr val="0070C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200</a:t>
                      </a:r>
                      <a:r>
                        <a:rPr lang="ru-RU" baseline="0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 000 </a:t>
                      </a:r>
                      <a:endParaRPr lang="ru-RU" dirty="0">
                        <a:solidFill>
                          <a:srgbClr val="7030A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  <a:latin typeface="Mistral" pitchFamily="66" charset="0"/>
                        </a:rPr>
                        <a:t>10</a:t>
                      </a:r>
                      <a:endParaRPr lang="ru-RU" dirty="0">
                        <a:solidFill>
                          <a:srgbClr val="0070C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100 000</a:t>
                      </a:r>
                      <a:endParaRPr lang="ru-RU" dirty="0">
                        <a:solidFill>
                          <a:srgbClr val="7030A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  <a:latin typeface="Mistral" pitchFamily="66" charset="0"/>
                        </a:rPr>
                        <a:t>9</a:t>
                      </a:r>
                      <a:endParaRPr lang="ru-RU" dirty="0">
                        <a:solidFill>
                          <a:srgbClr val="0070C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50</a:t>
                      </a:r>
                      <a:r>
                        <a:rPr lang="ru-RU" baseline="0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 000</a:t>
                      </a:r>
                      <a:endParaRPr lang="ru-RU" dirty="0">
                        <a:solidFill>
                          <a:srgbClr val="7030A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  <a:latin typeface="Mistral" pitchFamily="66" charset="0"/>
                        </a:rPr>
                        <a:t>8</a:t>
                      </a:r>
                      <a:endParaRPr lang="ru-RU" dirty="0">
                        <a:solidFill>
                          <a:srgbClr val="0070C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25 000</a:t>
                      </a:r>
                      <a:endParaRPr lang="ru-RU" dirty="0">
                        <a:solidFill>
                          <a:srgbClr val="7030A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  <a:latin typeface="Mistral" pitchFamily="66" charset="0"/>
                        </a:rPr>
                        <a:t>7</a:t>
                      </a:r>
                      <a:endParaRPr lang="ru-RU" dirty="0">
                        <a:solidFill>
                          <a:srgbClr val="0070C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15 000</a:t>
                      </a:r>
                      <a:endParaRPr lang="ru-RU" dirty="0">
                        <a:solidFill>
                          <a:srgbClr val="7030A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  <a:latin typeface="Mistral" pitchFamily="66" charset="0"/>
                        </a:rPr>
                        <a:t>6</a:t>
                      </a:r>
                      <a:endParaRPr lang="ru-RU" dirty="0">
                        <a:solidFill>
                          <a:srgbClr val="0070C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10</a:t>
                      </a:r>
                      <a:r>
                        <a:rPr lang="ru-RU" baseline="0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 000</a:t>
                      </a:r>
                      <a:endParaRPr lang="ru-RU" dirty="0">
                        <a:solidFill>
                          <a:srgbClr val="7030A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  <a:latin typeface="Mistral" pitchFamily="66" charset="0"/>
                        </a:rPr>
                        <a:t>5</a:t>
                      </a:r>
                      <a:endParaRPr lang="ru-RU" dirty="0">
                        <a:solidFill>
                          <a:srgbClr val="0070C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5</a:t>
                      </a:r>
                      <a:r>
                        <a:rPr lang="ru-RU" baseline="0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 000</a:t>
                      </a:r>
                      <a:endParaRPr lang="ru-RU" dirty="0">
                        <a:solidFill>
                          <a:srgbClr val="7030A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  <a:latin typeface="Mistral" pitchFamily="66" charset="0"/>
                        </a:rPr>
                        <a:t>4</a:t>
                      </a:r>
                      <a:endParaRPr lang="ru-RU" dirty="0">
                        <a:solidFill>
                          <a:srgbClr val="0070C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3 000</a:t>
                      </a:r>
                      <a:endParaRPr lang="ru-RU" dirty="0">
                        <a:solidFill>
                          <a:srgbClr val="7030A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  <a:latin typeface="Mistral" pitchFamily="66" charset="0"/>
                        </a:rPr>
                        <a:t>3</a:t>
                      </a:r>
                      <a:endParaRPr lang="ru-RU" dirty="0">
                        <a:solidFill>
                          <a:srgbClr val="0070C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2 000</a:t>
                      </a:r>
                      <a:endParaRPr lang="ru-RU" dirty="0">
                        <a:solidFill>
                          <a:srgbClr val="7030A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  <a:latin typeface="Mistral" pitchFamily="66" charset="0"/>
                        </a:rPr>
                        <a:t>2</a:t>
                      </a:r>
                      <a:endParaRPr lang="ru-RU" dirty="0">
                        <a:solidFill>
                          <a:srgbClr val="0070C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1</a:t>
                      </a:r>
                      <a:r>
                        <a:rPr lang="ru-RU" baseline="0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 000</a:t>
                      </a:r>
                      <a:endParaRPr lang="ru-RU" dirty="0">
                        <a:solidFill>
                          <a:srgbClr val="7030A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  <a:latin typeface="Mistral" pitchFamily="66" charset="0"/>
                        </a:rPr>
                        <a:t>1</a:t>
                      </a:r>
                      <a:endParaRPr lang="ru-RU" dirty="0">
                        <a:solidFill>
                          <a:srgbClr val="0070C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Mistral" pitchFamily="66" charset="0"/>
                        </a:rPr>
                        <a:t>500</a:t>
                      </a:r>
                      <a:endParaRPr lang="ru-RU" dirty="0">
                        <a:solidFill>
                          <a:srgbClr val="7030A0"/>
                        </a:solidFill>
                        <a:latin typeface="Mistral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642918"/>
            <a:ext cx="86439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7030A0"/>
                </a:solidFill>
                <a:latin typeface="Mistral" pitchFamily="66" charset="0"/>
              </a:rPr>
              <a:t>Жеребьёвка.</a:t>
            </a:r>
          </a:p>
          <a:p>
            <a:pPr algn="ctr"/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Расположите этих писателей от начала веков до наших дней:</a:t>
            </a:r>
          </a:p>
          <a:p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а) Нестор 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) Куприн 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) Лермонтов 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) Ломоносов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356"/>
            <a:ext cx="87154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Mistral" pitchFamily="66" charset="0"/>
              </a:rPr>
              <a:t>500 баллов</a:t>
            </a:r>
            <a:endParaRPr lang="ru-RU" sz="4800" dirty="0">
              <a:solidFill>
                <a:srgbClr val="7030A0"/>
              </a:solidFill>
              <a:latin typeface="Mistral" pitchFamily="66" charset="0"/>
            </a:endParaRPr>
          </a:p>
          <a:p>
            <a:pPr algn="ctr"/>
            <a:r>
              <a:rPr lang="ru-RU" sz="4800" dirty="0" smtClean="0"/>
              <a:t> </a:t>
            </a:r>
            <a:r>
              <a:rPr lang="ru-RU" sz="4800" dirty="0"/>
              <a:t>Закончите пословицу: </a:t>
            </a:r>
            <a:endParaRPr lang="ru-RU" sz="4800" dirty="0" smtClean="0"/>
          </a:p>
          <a:p>
            <a:pPr algn="ctr"/>
            <a:r>
              <a:rPr lang="ru-RU" sz="4800" dirty="0" smtClean="0"/>
              <a:t>«</a:t>
            </a:r>
            <a:r>
              <a:rPr lang="ru-RU" sz="4800" dirty="0"/>
              <a:t>Лес рубят...»</a:t>
            </a:r>
          </a:p>
          <a:p>
            <a:r>
              <a:rPr lang="ru-RU" sz="4800" dirty="0"/>
              <a:t>а) шапки летят </a:t>
            </a:r>
            <a:endParaRPr lang="ru-RU" sz="4800" dirty="0" smtClean="0"/>
          </a:p>
          <a:p>
            <a:r>
              <a:rPr lang="ru-RU" sz="4800" dirty="0" smtClean="0"/>
              <a:t>б</a:t>
            </a:r>
            <a:r>
              <a:rPr lang="ru-RU" sz="4800" dirty="0"/>
              <a:t>) щепки летят </a:t>
            </a:r>
            <a:endParaRPr lang="ru-RU" sz="4800" dirty="0" smtClean="0"/>
          </a:p>
          <a:p>
            <a:r>
              <a:rPr lang="ru-RU" sz="4800" dirty="0" smtClean="0"/>
              <a:t>в</a:t>
            </a:r>
            <a:r>
              <a:rPr lang="ru-RU" sz="4800" dirty="0"/>
              <a:t>) звери бегут </a:t>
            </a:r>
            <a:endParaRPr lang="ru-RU" sz="4800" dirty="0" smtClean="0"/>
          </a:p>
          <a:p>
            <a:r>
              <a:rPr lang="ru-RU" sz="4800" dirty="0" smtClean="0"/>
              <a:t>г</a:t>
            </a:r>
            <a:r>
              <a:rPr lang="ru-RU" sz="4800" dirty="0"/>
              <a:t>) волки воют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85794"/>
            <a:ext cx="88583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Mistral" pitchFamily="66" charset="0"/>
              </a:rPr>
              <a:t>1 000 баллов</a:t>
            </a:r>
            <a:endParaRPr lang="ru-RU" sz="4800" dirty="0">
              <a:solidFill>
                <a:srgbClr val="7030A0"/>
              </a:solidFill>
              <a:latin typeface="Mistral" pitchFamily="66" charset="0"/>
            </a:endParaRPr>
          </a:p>
          <a:p>
            <a:pPr algn="ctr"/>
            <a:r>
              <a:rPr lang="ru-RU" sz="4800" dirty="0" smtClean="0"/>
              <a:t> </a:t>
            </a:r>
            <a:r>
              <a:rPr lang="ru-RU" sz="4800" dirty="0"/>
              <a:t>В какой сказке нет медведя: </a:t>
            </a:r>
          </a:p>
          <a:p>
            <a:r>
              <a:rPr lang="ru-RU" sz="4800" dirty="0"/>
              <a:t>а) «Маша и медведь» </a:t>
            </a:r>
            <a:endParaRPr lang="ru-RU" sz="4800" dirty="0" smtClean="0"/>
          </a:p>
          <a:p>
            <a:r>
              <a:rPr lang="ru-RU" sz="4800" dirty="0" smtClean="0"/>
              <a:t>б</a:t>
            </a:r>
            <a:r>
              <a:rPr lang="ru-RU" sz="4800" dirty="0"/>
              <a:t>) «Лиса и волк» </a:t>
            </a:r>
            <a:endParaRPr lang="ru-RU" sz="4800" dirty="0" smtClean="0"/>
          </a:p>
          <a:p>
            <a:r>
              <a:rPr lang="ru-RU" sz="4800" dirty="0" smtClean="0"/>
              <a:t>в</a:t>
            </a:r>
            <a:r>
              <a:rPr lang="ru-RU" sz="4800" dirty="0"/>
              <a:t>) «Колобок» </a:t>
            </a:r>
            <a:endParaRPr lang="ru-RU" sz="4800" dirty="0" smtClean="0"/>
          </a:p>
          <a:p>
            <a:r>
              <a:rPr lang="ru-RU" sz="4800" dirty="0" smtClean="0"/>
              <a:t>г</a:t>
            </a:r>
            <a:r>
              <a:rPr lang="ru-RU" sz="4800" dirty="0"/>
              <a:t>) «Вершки и корешки».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857232"/>
            <a:ext cx="86439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Mistral" pitchFamily="66" charset="0"/>
              </a:rPr>
              <a:t>2 000 баллов</a:t>
            </a:r>
            <a:endParaRPr lang="ru-RU" sz="4800" dirty="0">
              <a:solidFill>
                <a:srgbClr val="7030A0"/>
              </a:solidFill>
              <a:latin typeface="Mistral" pitchFamily="66" charset="0"/>
            </a:endParaRPr>
          </a:p>
          <a:p>
            <a:pPr algn="ctr"/>
            <a:r>
              <a:rPr lang="ru-RU" sz="4800" dirty="0" smtClean="0"/>
              <a:t>Адрес </a:t>
            </a:r>
            <a:r>
              <a:rPr lang="ru-RU" sz="4800" dirty="0"/>
              <a:t>пиратов: </a:t>
            </a:r>
          </a:p>
          <a:p>
            <a:r>
              <a:rPr lang="ru-RU" sz="4800" dirty="0"/>
              <a:t>а) море </a:t>
            </a:r>
            <a:endParaRPr lang="ru-RU" sz="4800" dirty="0" smtClean="0"/>
          </a:p>
          <a:p>
            <a:r>
              <a:rPr lang="ru-RU" sz="4800" dirty="0" smtClean="0"/>
              <a:t>б</a:t>
            </a:r>
            <a:r>
              <a:rPr lang="ru-RU" sz="4800" dirty="0"/>
              <a:t>) горы </a:t>
            </a:r>
            <a:endParaRPr lang="ru-RU" sz="4800" dirty="0" smtClean="0"/>
          </a:p>
          <a:p>
            <a:r>
              <a:rPr lang="ru-RU" sz="4800" dirty="0" smtClean="0"/>
              <a:t>в</a:t>
            </a:r>
            <a:r>
              <a:rPr lang="ru-RU" sz="4800" dirty="0"/>
              <a:t>) пустыня </a:t>
            </a:r>
            <a:endParaRPr lang="ru-RU" sz="4800" dirty="0" smtClean="0"/>
          </a:p>
          <a:p>
            <a:r>
              <a:rPr lang="ru-RU" sz="4800" dirty="0" smtClean="0"/>
              <a:t>г</a:t>
            </a:r>
            <a:r>
              <a:rPr lang="ru-RU" sz="4800" dirty="0"/>
              <a:t>) саванна.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572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Mistral" pitchFamily="66" charset="0"/>
              </a:rPr>
              <a:t>3 000 баллов</a:t>
            </a:r>
            <a:endParaRPr lang="ru-RU" sz="4800" dirty="0">
              <a:solidFill>
                <a:srgbClr val="7030A0"/>
              </a:solidFill>
              <a:latin typeface="Mistral" pitchFamily="66" charset="0"/>
            </a:endParaRPr>
          </a:p>
          <a:p>
            <a:pPr algn="ctr"/>
            <a:r>
              <a:rPr lang="ru-RU" sz="4800" dirty="0" smtClean="0"/>
              <a:t>Сколько </a:t>
            </a:r>
            <a:r>
              <a:rPr lang="ru-RU" sz="4800" dirty="0"/>
              <a:t>лет жили старик со старухой?</a:t>
            </a:r>
          </a:p>
          <a:p>
            <a:r>
              <a:rPr lang="ru-RU" sz="4800" dirty="0" smtClean="0"/>
              <a:t>а</a:t>
            </a:r>
            <a:r>
              <a:rPr lang="ru-RU" sz="4800" dirty="0"/>
              <a:t>) 30 лет и 3 года </a:t>
            </a:r>
            <a:endParaRPr lang="ru-RU" sz="4800" dirty="0" smtClean="0"/>
          </a:p>
          <a:p>
            <a:r>
              <a:rPr lang="ru-RU" sz="4800" dirty="0" smtClean="0"/>
              <a:t>б</a:t>
            </a:r>
            <a:r>
              <a:rPr lang="ru-RU" sz="4800" dirty="0"/>
              <a:t>) 300 лет </a:t>
            </a:r>
            <a:endParaRPr lang="ru-RU" sz="4800" dirty="0" smtClean="0"/>
          </a:p>
          <a:p>
            <a:r>
              <a:rPr lang="ru-RU" sz="4800" dirty="0" smtClean="0"/>
              <a:t>в</a:t>
            </a:r>
            <a:r>
              <a:rPr lang="ru-RU" sz="4800" dirty="0"/>
              <a:t>) 300 лет и 3 года  </a:t>
            </a:r>
            <a:endParaRPr lang="ru-RU" sz="4800" dirty="0" smtClean="0"/>
          </a:p>
          <a:p>
            <a:r>
              <a:rPr lang="ru-RU" sz="4800" dirty="0" smtClean="0"/>
              <a:t>г</a:t>
            </a:r>
            <a:r>
              <a:rPr lang="ru-RU" sz="4800" dirty="0"/>
              <a:t>) 100 лет и 3 года.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857232"/>
            <a:ext cx="87154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Mistral" pitchFamily="66" charset="0"/>
              </a:rPr>
              <a:t>5 000 баллов</a:t>
            </a:r>
            <a:endParaRPr lang="ru-RU" sz="4800" dirty="0">
              <a:solidFill>
                <a:srgbClr val="7030A0"/>
              </a:solidFill>
              <a:latin typeface="Mistral" pitchFamily="66" charset="0"/>
            </a:endParaRPr>
          </a:p>
          <a:p>
            <a:pPr algn="ctr"/>
            <a:r>
              <a:rPr lang="ru-RU" sz="4800" dirty="0" smtClean="0"/>
              <a:t>К </a:t>
            </a:r>
            <a:r>
              <a:rPr lang="ru-RU" sz="4800" dirty="0"/>
              <a:t>какому роду литературы относится рассказ?</a:t>
            </a:r>
          </a:p>
          <a:p>
            <a:r>
              <a:rPr lang="ru-RU" sz="4800" dirty="0"/>
              <a:t>а) эпос </a:t>
            </a:r>
            <a:endParaRPr lang="ru-RU" sz="4800" dirty="0" smtClean="0"/>
          </a:p>
          <a:p>
            <a:r>
              <a:rPr lang="ru-RU" sz="4800" dirty="0" smtClean="0"/>
              <a:t>б</a:t>
            </a:r>
            <a:r>
              <a:rPr lang="ru-RU" sz="4800" dirty="0"/>
              <a:t>) лирика </a:t>
            </a:r>
            <a:endParaRPr lang="ru-RU" sz="4800" dirty="0" smtClean="0"/>
          </a:p>
          <a:p>
            <a:r>
              <a:rPr lang="ru-RU" sz="4800" dirty="0" smtClean="0"/>
              <a:t>в</a:t>
            </a:r>
            <a:r>
              <a:rPr lang="ru-RU" sz="4800" dirty="0"/>
              <a:t>) драма </a:t>
            </a:r>
            <a:endParaRPr lang="ru-RU" sz="4800" dirty="0" smtClean="0"/>
          </a:p>
          <a:p>
            <a:r>
              <a:rPr lang="ru-RU" sz="4800" dirty="0" smtClean="0"/>
              <a:t>г</a:t>
            </a:r>
            <a:r>
              <a:rPr lang="ru-RU" sz="4800" dirty="0"/>
              <a:t>) комедия.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172</TotalTime>
  <Words>466</Words>
  <Application>Microsoft Office PowerPoint</Application>
  <PresentationFormat>Экран (4:3)</PresentationFormat>
  <Paragraphs>132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2013-07-21T05:50:09Z</dcterms:created>
  <dcterms:modified xsi:type="dcterms:W3CDTF">2013-10-20T06:48:40Z</dcterms:modified>
</cp:coreProperties>
</file>