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6" r:id="rId2"/>
    <p:sldId id="277" r:id="rId3"/>
    <p:sldId id="278" r:id="rId4"/>
    <p:sldId id="279" r:id="rId5"/>
    <p:sldId id="256" r:id="rId6"/>
    <p:sldId id="257" r:id="rId7"/>
    <p:sldId id="258" r:id="rId8"/>
    <p:sldId id="26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59" autoAdjust="0"/>
    <p:restoredTop sz="94624" autoAdjust="0"/>
  </p:normalViewPr>
  <p:slideViewPr>
    <p:cSldViewPr>
      <p:cViewPr>
        <p:scale>
          <a:sx n="70" d="100"/>
          <a:sy n="70" d="100"/>
        </p:scale>
        <p:origin x="-115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EFA280E-D225-45E4-9BAC-AA4E9993A015}" type="datetimeFigureOut">
              <a:rPr lang="ru-RU"/>
              <a:pPr>
                <a:defRPr/>
              </a:pPr>
              <a:t>13.09.2013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ADA6970-CFAF-45FB-B54A-DF17417BB0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87B0E1-417B-4253-A6AF-0D032D58BC19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3827E7-CFF0-4FCC-B6DE-4A723E011381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B486B89-2BF9-4806-AD76-4D64DBF9C21F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F7032-5CE6-49D4-89A4-0EEB5DC62892}" type="datetimeFigureOut">
              <a:rPr lang="ru-RU"/>
              <a:pPr>
                <a:defRPr/>
              </a:pPr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9FBF8-8699-4BB2-8011-032499B9A8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4C15E-FE94-4509-AA22-866686724F55}" type="datetimeFigureOut">
              <a:rPr lang="ru-RU"/>
              <a:pPr>
                <a:defRPr/>
              </a:pPr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9A617-85D8-424C-9BAF-36F48F7338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7E70A-4088-45A4-9297-E1D3DC87AE38}" type="datetimeFigureOut">
              <a:rPr lang="ru-RU"/>
              <a:pPr>
                <a:defRPr/>
              </a:pPr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528E6-372F-4B4D-AE78-169EDD823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37B5B-8DBB-45BA-A1C0-1A9AE67E2A01}" type="datetimeFigureOut">
              <a:rPr lang="ru-RU"/>
              <a:pPr>
                <a:defRPr/>
              </a:pPr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2BCA0-2007-48DE-8200-D04B9C9FFB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06798-4251-465B-9FA8-5060E9BF44E2}" type="datetimeFigureOut">
              <a:rPr lang="ru-RU"/>
              <a:pPr>
                <a:defRPr/>
              </a:pPr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9C993-F556-4393-A6AD-3366CB7AB4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67F18-7447-47F9-929A-909C2C01B221}" type="datetimeFigureOut">
              <a:rPr lang="ru-RU"/>
              <a:pPr>
                <a:defRPr/>
              </a:pPr>
              <a:t>13.09.2013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C4625-E51B-4A9B-87D3-B9CAB354FA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40717-51AC-4453-A818-3E0B011FCB39}" type="datetimeFigureOut">
              <a:rPr lang="ru-RU"/>
              <a:pPr>
                <a:defRPr/>
              </a:pPr>
              <a:t>13.09.2013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A4DEF-E303-404B-BC1E-024ED19769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7530-9DDC-4518-A3EB-9BD74BF6F36B}" type="datetimeFigureOut">
              <a:rPr lang="ru-RU"/>
              <a:pPr>
                <a:defRPr/>
              </a:pPr>
              <a:t>13.09.2013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E8E20-0E28-4C9C-A45A-C5E616536C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2CA7F-3BFB-48BF-A8E2-FE86E71EB85C}" type="datetimeFigureOut">
              <a:rPr lang="ru-RU"/>
              <a:pPr>
                <a:defRPr/>
              </a:pPr>
              <a:t>13.09.2013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F632C-1E8A-40FB-AA0F-9A2C3620A7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E7889-5DB4-45FD-891B-F60479D0124F}" type="datetimeFigureOut">
              <a:rPr lang="ru-RU"/>
              <a:pPr>
                <a:defRPr/>
              </a:pPr>
              <a:t>13.09.2013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162D2-2044-4060-B0F0-C90E21B0A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ECE48-87C4-49F1-8E2E-C8594F1DA62B}" type="datetimeFigureOut">
              <a:rPr lang="ru-RU"/>
              <a:pPr>
                <a:defRPr/>
              </a:pPr>
              <a:t>13.09.2013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C63D6-9BC8-474A-A533-010253ADC0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4365386-5F8B-42DA-AC0B-D3AFDD262E35}" type="datetimeFigureOut">
              <a:rPr lang="ru-RU"/>
              <a:pPr>
                <a:defRPr/>
              </a:pPr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F8868B9-75F3-41B4-900B-FC7E65359E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5143500"/>
          </a:xfrm>
        </p:spPr>
        <p:txBody>
          <a:bodyPr/>
          <a:lstStyle/>
          <a:p>
            <a:r>
              <a:rPr lang="ru-RU" smtClean="0"/>
              <a:t/>
            </a:r>
            <a:br>
              <a:rPr lang="ru-RU" smtClean="0"/>
            </a:br>
            <a:r>
              <a:rPr lang="ru-RU" b="1" smtClean="0">
                <a:solidFill>
                  <a:schemeClr val="tx2"/>
                </a:solidFill>
              </a:rPr>
              <a:t>Эйдос-конспект на уроках русского языка и литературы</a:t>
            </a:r>
            <a:br>
              <a:rPr lang="ru-RU" b="1" smtClean="0">
                <a:solidFill>
                  <a:schemeClr val="tx2"/>
                </a:solidFill>
              </a:rPr>
            </a:br>
            <a:r>
              <a:rPr lang="ru-RU" smtClean="0"/>
              <a:t>Учитель: Хатькова С. А.</a:t>
            </a:r>
            <a:br>
              <a:rPr lang="ru-RU" smtClean="0"/>
            </a:br>
            <a:r>
              <a:rPr lang="ru-RU" smtClean="0"/>
              <a:t>моу сош № 1 г. Хвалынска Саратовской области</a:t>
            </a:r>
            <a:br>
              <a:rPr lang="ru-RU" smtClean="0"/>
            </a:br>
            <a:r>
              <a:rPr lang="ru-RU" smtClean="0"/>
              <a:t>2013</a:t>
            </a: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2714625"/>
            <a:ext cx="7772400" cy="1857375"/>
          </a:xfrm>
        </p:spPr>
        <p:txBody>
          <a:bodyPr/>
          <a:lstStyle/>
          <a:p>
            <a:pPr algn="ctr">
              <a:defRPr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Соединение 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бытия…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143000"/>
            <a:ext cx="7772400" cy="1143000"/>
          </a:xfrm>
        </p:spPr>
        <p:txBody>
          <a:bodyPr/>
          <a:lstStyle/>
          <a:p>
            <a:r>
              <a:rPr lang="ru-RU" sz="5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Камень преткновения…</a:t>
            </a:r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4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57250" y="500063"/>
            <a:ext cx="750093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bg1"/>
                </a:solidFill>
              </a:rPr>
              <a:t>Бьёт о берег и камни сухая волна,</a:t>
            </a:r>
          </a:p>
          <a:p>
            <a:r>
              <a:rPr lang="ru-RU" sz="3200" b="1">
                <a:solidFill>
                  <a:schemeClr val="bg1"/>
                </a:solidFill>
              </a:rPr>
              <a:t>Что тоской и печалью солёной полна. Как ей ни биться, ей не умереть!</a:t>
            </a:r>
          </a:p>
        </p:txBody>
      </p:sp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2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86125" y="5072063"/>
            <a:ext cx="5072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chemeClr val="bg1"/>
                </a:solidFill>
              </a:rPr>
              <a:t>Кто придумал слезу?</a:t>
            </a:r>
          </a:p>
        </p:txBody>
      </p:sp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3" descr="Изображение 16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8625" y="4643438"/>
            <a:ext cx="8286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</a:rPr>
              <a:t>Тот, кто не плачет, </a:t>
            </a:r>
          </a:p>
          <a:p>
            <a:pPr algn="ctr"/>
            <a:r>
              <a:rPr lang="ru-RU" sz="3600" b="1">
                <a:solidFill>
                  <a:schemeClr val="bg1"/>
                </a:solidFill>
              </a:rPr>
              <a:t>Кто себя от жестокости слёз этих прячет</a:t>
            </a:r>
          </a:p>
        </p:txBody>
      </p:sp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6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0063" y="214313"/>
            <a:ext cx="328612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C00000"/>
                </a:solidFill>
              </a:rPr>
              <a:t>Тень судьбы </a:t>
            </a:r>
            <a:r>
              <a:rPr lang="ru-RU" sz="4000" b="1">
                <a:solidFill>
                  <a:schemeClr val="bg1"/>
                </a:solidFill>
              </a:rPr>
              <a:t>одиноко</a:t>
            </a:r>
          </a:p>
          <a:p>
            <a:r>
              <a:rPr lang="ru-RU" sz="4000" b="1">
                <a:solidFill>
                  <a:schemeClr val="bg1"/>
                </a:solidFill>
              </a:rPr>
              <a:t> на землю легла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643563" y="3929063"/>
            <a:ext cx="27860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C00000"/>
                </a:solidFill>
              </a:rPr>
              <a:t>Для других </a:t>
            </a:r>
          </a:p>
          <a:p>
            <a:r>
              <a:rPr lang="ru-RU" sz="3600" b="1">
                <a:solidFill>
                  <a:srgbClr val="C00000"/>
                </a:solidFill>
              </a:rPr>
              <a:t>я живу. </a:t>
            </a:r>
          </a:p>
          <a:p>
            <a:r>
              <a:rPr lang="ru-RU" sz="3600" b="1">
                <a:solidFill>
                  <a:srgbClr val="C00000"/>
                </a:solidFill>
              </a:rPr>
              <a:t>Для себя умерла.</a:t>
            </a:r>
          </a:p>
        </p:txBody>
      </p:sp>
    </p:spTree>
  </p:cSld>
  <p:clrMapOvr>
    <a:masterClrMapping/>
  </p:clrMapOvr>
  <p:transition spd="slow" advClick="0" advTm="3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/>
          </p:nvPr>
        </p:nvSpPr>
        <p:spPr>
          <a:xfrm>
            <a:off x="571500" y="1428750"/>
            <a:ext cx="7772400" cy="1470025"/>
          </a:xfrm>
        </p:spPr>
        <p:txBody>
          <a:bodyPr/>
          <a:lstStyle/>
          <a:p>
            <a:r>
              <a:rPr lang="ru-RU" sz="9600" b="1" smtClean="0"/>
              <a:t>Соль души…</a:t>
            </a:r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Содержимое 3" descr="Изображение 37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286375" y="857250"/>
            <a:ext cx="357187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Случайный </a:t>
            </a:r>
          </a:p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в жизни человек случайно прожил чей-то век. Случайно сник… Случайна боль.</a:t>
            </a:r>
          </a:p>
        </p:txBody>
      </p:sp>
    </p:spTree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 descr="Изображение 45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285750" y="285750"/>
            <a:ext cx="8501063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 чувство, боль,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вечный зов.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Тебе придам я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плоть веков. </a:t>
            </a:r>
          </a:p>
          <a:p>
            <a:pPr>
              <a:defRPr/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Существовать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учись без лжи. </a:t>
            </a:r>
          </a:p>
          <a:p>
            <a:pPr>
              <a:defRPr/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верь словам. </a:t>
            </a:r>
          </a:p>
          <a:p>
            <a:pPr>
              <a:defRPr/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Лишь мной дыши.</a:t>
            </a:r>
          </a:p>
        </p:txBody>
      </p:sp>
    </p:spTree>
  </p:cSld>
  <p:clrMapOvr>
    <a:masterClrMapping/>
  </p:clrMapOvr>
  <p:transition spd="slow" advTm="10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 descr="Изображение 45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28625" y="214313"/>
            <a:ext cx="82153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верь абстракции из слов. 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Она лишь призрак пустоты. </a:t>
            </a:r>
          </a:p>
        </p:txBody>
      </p:sp>
    </p:spTree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 descr="Изображение 36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 flipH="1">
            <a:off x="668338" y="285750"/>
            <a:ext cx="447516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Утихнут сумраки.</a:t>
            </a:r>
          </a:p>
          <a:p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Умчатся мысли прочь.</a:t>
            </a:r>
          </a:p>
        </p:txBody>
      </p:sp>
    </p:spTree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300"/>
          </a:xfrm>
        </p:spPr>
        <p:txBody>
          <a:bodyPr/>
          <a:lstStyle/>
          <a:p>
            <a:pPr eaLnBrk="1" hangingPunct="1"/>
            <a:r>
              <a:rPr lang="ru-RU" b="1" smtClean="0"/>
              <a:t>Эйдос-конспект</a:t>
            </a:r>
            <a:br>
              <a:rPr lang="ru-RU" b="1" smtClean="0"/>
            </a:br>
            <a:r>
              <a:rPr lang="ru-RU" b="1" smtClean="0"/>
              <a:t>(</a:t>
            </a:r>
            <a:r>
              <a:rPr lang="ru-RU" sz="3100" b="1" smtClean="0"/>
              <a:t>Эйдос – вид, красота, субстанциальная идея.)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sz="half" idx="1"/>
          </p:nvPr>
        </p:nvSpPr>
        <p:spPr>
          <a:xfrm>
            <a:off x="428625" y="2071688"/>
            <a:ext cx="4038600" cy="39116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Определение: </a:t>
            </a:r>
          </a:p>
          <a:p>
            <a:pPr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dirty="0" err="1" smtClean="0"/>
              <a:t>эйдос-конспект</a:t>
            </a:r>
            <a:r>
              <a:rPr lang="ru-RU" dirty="0" smtClean="0"/>
              <a:t> –изображение и краткое рассуждение (уже данное ученику или требуемое от ученика), интерпретирующее темы, образы увиденного.</a:t>
            </a:r>
          </a:p>
        </p:txBody>
      </p:sp>
      <p:sp>
        <p:nvSpPr>
          <p:cNvPr id="3076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14563"/>
            <a:ext cx="4038600" cy="3911600"/>
          </a:xfrm>
        </p:spPr>
        <p:txBody>
          <a:bodyPr rtlCol="0">
            <a:normAutofit fontScale="925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УТ</a:t>
            </a:r>
            <a:r>
              <a:rPr lang="ru-RU" dirty="0" smtClean="0"/>
              <a:t>:  «Основные изобразительно-выразительные средства языка. Функционально-смысловые типы речи: описание, повествование, рассуждение».</a:t>
            </a:r>
          </a:p>
        </p:txBody>
      </p:sp>
    </p:spTree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6" descr="Изображение 12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Рисунок 7" descr="Изображение 12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8" descr="Изображение 37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Box 9"/>
          <p:cNvSpPr txBox="1">
            <a:spLocks noChangeArrowheads="1"/>
          </p:cNvSpPr>
          <p:nvPr/>
        </p:nvSpPr>
        <p:spPr bwMode="auto">
          <a:xfrm>
            <a:off x="285750" y="357188"/>
            <a:ext cx="5643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Восход прольется светом чувств</a:t>
            </a:r>
          </a:p>
        </p:txBody>
      </p:sp>
    </p:spTree>
  </p:cSld>
  <p:clrMapOvr>
    <a:masterClrMapping/>
  </p:clrMapOvr>
  <p:transition spd="slow" advTm="10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2714644"/>
          </a:xfrm>
          <a:ln>
            <a:solidFill>
              <a:schemeClr val="accent6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dirty="0" smtClean="0"/>
              <a:t>Материнство Земли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00438"/>
            <a:ext cx="6400800" cy="2571768"/>
          </a:xfrm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Автор : </a:t>
            </a:r>
            <a:r>
              <a:rPr lang="ru-RU" sz="28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Хатькова</a:t>
            </a:r>
            <a:r>
              <a:rPr lang="ru-RU" sz="28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С. 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Фотография: </a:t>
            </a:r>
            <a:r>
              <a:rPr lang="ru-RU" sz="28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Костюк</a:t>
            </a:r>
            <a:r>
              <a:rPr lang="ru-RU" sz="28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Е. В.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Хвалынск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Моу</a:t>
            </a:r>
            <a:r>
              <a:rPr lang="ru-RU" sz="28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0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сош</a:t>
            </a:r>
            <a:r>
              <a:rPr lang="ru-RU" sz="28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№ 1»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2013</a:t>
            </a:r>
          </a:p>
        </p:txBody>
      </p:sp>
    </p:spTree>
  </p:cSld>
  <p:clrMapOvr>
    <a:masterClrMapping/>
  </p:clrMapOvr>
  <p:transition spd="slow" advTm="7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928687"/>
          </a:xfrm>
        </p:spPr>
        <p:txBody>
          <a:bodyPr/>
          <a:lstStyle/>
          <a:p>
            <a:pPr eaLnBrk="1" hangingPunct="1"/>
            <a:r>
              <a:rPr lang="ru-RU" b="1" smtClean="0"/>
              <a:t>Эйдос-конспект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sz="half" idx="1"/>
          </p:nvPr>
        </p:nvSpPr>
        <p:spPr>
          <a:xfrm>
            <a:off x="428625" y="1285875"/>
            <a:ext cx="4281488" cy="37147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b="1" i="1" smtClean="0"/>
              <a:t>Дидактические цели: </a:t>
            </a:r>
          </a:p>
          <a:p>
            <a:pPr eaLnBrk="1" hangingPunct="1"/>
            <a:r>
              <a:rPr lang="ru-RU" smtClean="0"/>
              <a:t>активизация воображения учащихся;</a:t>
            </a:r>
          </a:p>
          <a:p>
            <a:pPr eaLnBrk="1" hangingPunct="1"/>
            <a:r>
              <a:rPr lang="ru-RU" smtClean="0"/>
              <a:t> развитие  их абстрактного  мышления, творческих способностей.</a:t>
            </a:r>
          </a:p>
          <a:p>
            <a:pPr eaLnBrk="1" hangingPunct="1"/>
            <a:endParaRPr lang="ru-RU" smtClean="0"/>
          </a:p>
        </p:txBody>
      </p:sp>
      <p:sp>
        <p:nvSpPr>
          <p:cNvPr id="4100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000125"/>
            <a:ext cx="4038600" cy="54292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b="1" i="1" smtClean="0"/>
              <a:t>Методические задачи</a:t>
            </a:r>
            <a:r>
              <a:rPr lang="ru-RU" i="1" smtClean="0"/>
              <a:t>:</a:t>
            </a:r>
          </a:p>
          <a:p>
            <a:pPr eaLnBrk="1" hangingPunct="1"/>
            <a:r>
              <a:rPr lang="ru-RU" smtClean="0"/>
              <a:t>     осмысление художественной роли изобразительно-выразительных средств языка;</a:t>
            </a:r>
          </a:p>
          <a:p>
            <a:pPr eaLnBrk="1" hangingPunct="1"/>
            <a:r>
              <a:rPr lang="ru-RU" smtClean="0"/>
              <a:t> обучение образной речи.</a:t>
            </a:r>
          </a:p>
          <a:p>
            <a:pPr eaLnBrk="1" hangingPunct="1"/>
            <a:r>
              <a:rPr lang="ru-RU" smtClean="0"/>
              <a:t>Обучение сопоставительному анализу идей произведений.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Основы предметного обучения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840288"/>
          </a:xfrm>
        </p:spPr>
        <p:txBody>
          <a:bodyPr/>
          <a:lstStyle/>
          <a:p>
            <a:pPr eaLnBrk="1" hangingPunct="1"/>
            <a:r>
              <a:rPr lang="ru-RU" smtClean="0"/>
              <a:t>Развитие критического мышления, предполагающего конструирование знания,</a:t>
            </a:r>
          </a:p>
          <a:p>
            <a:pPr eaLnBrk="1" hangingPunct="1"/>
            <a:r>
              <a:rPr lang="ru-RU" smtClean="0"/>
              <a:t> оксюмороны мысли проблемно развивающего обучения рассматривают художественный текст как способ и как форму освоения мира.</a:t>
            </a:r>
          </a:p>
          <a:p>
            <a:pPr eaLnBrk="1" hangingPunct="1"/>
            <a:r>
              <a:rPr lang="ru-RU" smtClean="0"/>
              <a:t>Учебная задача – позвать в текст, позвать в слово, а через слово позвать самого себя. </a:t>
            </a:r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Мои документы\Моя музыка\Мои рисунки\Изображение\Изображение 00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51" name="Текст 3"/>
          <p:cNvSpPr>
            <a:spLocks noGrp="1"/>
          </p:cNvSpPr>
          <p:nvPr>
            <p:ph type="body" sz="half" idx="2"/>
          </p:nvPr>
        </p:nvSpPr>
        <p:spPr>
          <a:xfrm>
            <a:off x="3021013" y="5000625"/>
            <a:ext cx="5694362" cy="1643063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Мудрый не размышляет – он постигает, не любуется – видит,</a:t>
            </a:r>
          </a:p>
          <a:p>
            <a:pPr algn="ctr" eaLnBrk="1" hangingPunct="1"/>
            <a:r>
              <a:rPr lang="ru-RU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 совершает – творит.</a:t>
            </a:r>
          </a:p>
          <a:p>
            <a:pPr eaLnBrk="1" hangingPunct="1"/>
            <a:endParaRPr lang="ru-RU" sz="28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9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Текст 3"/>
          <p:cNvSpPr>
            <a:spLocks noGrp="1"/>
          </p:cNvSpPr>
          <p:nvPr>
            <p:ph type="body" sz="half" idx="2"/>
          </p:nvPr>
        </p:nvSpPr>
        <p:spPr>
          <a:xfrm>
            <a:off x="1071563" y="5214938"/>
            <a:ext cx="2357437" cy="1214437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Поцелуй жизни</a:t>
            </a:r>
          </a:p>
        </p:txBody>
      </p:sp>
      <p:pic>
        <p:nvPicPr>
          <p:cNvPr id="3076" name="Picture 2" descr="C:\Documents and Settings\Администратор\Мои документы\Моя музыка\Мои рисунки\Изображение\Изображение 13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35" y="214290"/>
            <a:ext cx="8286808" cy="5429288"/>
          </a:xfrm>
          <a:prstGeom prst="ellipse">
            <a:avLst/>
          </a:prstGeom>
          <a:effectLst>
            <a:softEdge rad="112500"/>
          </a:effectLst>
        </p:spPr>
      </p:pic>
    </p:spTree>
  </p:cSld>
  <p:clrMapOvr>
    <a:masterClrMapping/>
  </p:clrMapOvr>
  <p:transition spd="slow" advTm="9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2" descr="C:\Documents and Settings\Администратор\Мои документы\Моя музыка\Мои рисунки\Изображение\Изображение 07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28625" y="428625"/>
            <a:ext cx="3071813" cy="3071813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Как цветок отвлекает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от плода,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так познание уводит от истины</a:t>
            </a:r>
          </a:p>
        </p:txBody>
      </p:sp>
    </p:spTree>
  </p:cSld>
  <p:clrMapOvr>
    <a:masterClrMapping/>
  </p:clrMapOvr>
  <p:transition spd="slow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Текст 3"/>
          <p:cNvSpPr>
            <a:spLocks noGrp="1"/>
          </p:cNvSpPr>
          <p:nvPr>
            <p:ph type="body" sz="half" idx="2"/>
          </p:nvPr>
        </p:nvSpPr>
        <p:spPr>
          <a:xfrm>
            <a:off x="1785938" y="5214938"/>
            <a:ext cx="5214937" cy="1143000"/>
          </a:xfrm>
        </p:spPr>
        <p:txBody>
          <a:bodyPr/>
          <a:lstStyle/>
          <a:p>
            <a:pPr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Бесплотное не имеет преград.</a:t>
            </a:r>
          </a:p>
          <a:p>
            <a:pPr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Вода подражает камню.</a:t>
            </a:r>
          </a:p>
        </p:txBody>
      </p:sp>
      <p:pic>
        <p:nvPicPr>
          <p:cNvPr id="6148" name="Picture 2" descr="C:\Documents and Settings\Администратор\Мои документы\Моя музыка\Мои рисунки\Изображение\Изображение 51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34" y="214290"/>
            <a:ext cx="8143932" cy="4857784"/>
          </a:xfrm>
          <a:effectLst>
            <a:softEdge rad="112500"/>
          </a:effectLst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6147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pPr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Понимаешь людей – умен. </a:t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Понимаешь себя – просвещен.</a:t>
            </a:r>
          </a:p>
        </p:txBody>
      </p:sp>
      <p:pic>
        <p:nvPicPr>
          <p:cNvPr id="9219" name="Picture 3" descr="C:\Documents and Settings\Администратор\Мои документы\Моя музыка\Мои рисунки\Изображение\Изображение 109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7158" y="1142984"/>
            <a:ext cx="8501123" cy="5715016"/>
          </a:xfrm>
          <a:effectLst>
            <a:softEdge rad="112500"/>
          </a:effectLst>
        </p:spPr>
      </p:pic>
    </p:spTree>
  </p:cSld>
  <p:clrMapOvr>
    <a:masterClrMapping/>
  </p:clrMapOvr>
  <p:transition spd="slow" advTm="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8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326</Words>
  <Application>Microsoft Office PowerPoint</Application>
  <PresentationFormat>Экран (4:3)</PresentationFormat>
  <Paragraphs>60</Paragraphs>
  <Slides>21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Эйдос-конспект на уроках русского языка и литературы Учитель: Хатькова С. А. моу сош № 1 г. Хвалынска Саратовской области 2013</vt:lpstr>
      <vt:lpstr>Эйдос-конспект (Эйдос – вид, красота, субстанциальная идея.)</vt:lpstr>
      <vt:lpstr>Эйдос-конспект</vt:lpstr>
      <vt:lpstr>Основы предметного обучения</vt:lpstr>
      <vt:lpstr>Слайд 5</vt:lpstr>
      <vt:lpstr>Слайд 6</vt:lpstr>
      <vt:lpstr>Слайд 7</vt:lpstr>
      <vt:lpstr>Слайд 8</vt:lpstr>
      <vt:lpstr>Понимаешь людей – умен.  Понимаешь себя – просвещен.</vt:lpstr>
      <vt:lpstr>Соединение  бытия…  </vt:lpstr>
      <vt:lpstr>Слайд 11</vt:lpstr>
      <vt:lpstr>Слайд 12</vt:lpstr>
      <vt:lpstr>Слайд 13</vt:lpstr>
      <vt:lpstr>Слайд 14</vt:lpstr>
      <vt:lpstr>Соль души…</vt:lpstr>
      <vt:lpstr>Слайд 16</vt:lpstr>
      <vt:lpstr>Слайд 17</vt:lpstr>
      <vt:lpstr>Слайд 18</vt:lpstr>
      <vt:lpstr>Слайд 19</vt:lpstr>
      <vt:lpstr>Слайд 20</vt:lpstr>
      <vt:lpstr>Материнство Земли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1</cp:lastModifiedBy>
  <cp:revision>66</cp:revision>
  <dcterms:created xsi:type="dcterms:W3CDTF">2009-01-28T11:44:10Z</dcterms:created>
  <dcterms:modified xsi:type="dcterms:W3CDTF">2013-09-13T18:46:03Z</dcterms:modified>
</cp:coreProperties>
</file>