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4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34" autoAdjust="0"/>
    <p:restoredTop sz="94660"/>
  </p:normalViewPr>
  <p:slideViewPr>
    <p:cSldViewPr>
      <p:cViewPr varScale="1">
        <p:scale>
          <a:sx n="69" d="100"/>
          <a:sy n="69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9AE1-AD06-4CBC-BC5D-F02190822B83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F1C-790F-4483-BEA1-416006AC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9AE1-AD06-4CBC-BC5D-F02190822B83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F1C-790F-4483-BEA1-416006AC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9AE1-AD06-4CBC-BC5D-F02190822B83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F1C-790F-4483-BEA1-416006AC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9AE1-AD06-4CBC-BC5D-F02190822B83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F1C-790F-4483-BEA1-416006AC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9AE1-AD06-4CBC-BC5D-F02190822B83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F1C-790F-4483-BEA1-416006AC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9AE1-AD06-4CBC-BC5D-F02190822B83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F1C-790F-4483-BEA1-416006AC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9AE1-AD06-4CBC-BC5D-F02190822B83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F1C-790F-4483-BEA1-416006AC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9AE1-AD06-4CBC-BC5D-F02190822B83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F1C-790F-4483-BEA1-416006AC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9AE1-AD06-4CBC-BC5D-F02190822B83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F1C-790F-4483-BEA1-416006AC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9AE1-AD06-4CBC-BC5D-F02190822B83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F1C-790F-4483-BEA1-416006AC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9AE1-AD06-4CBC-BC5D-F02190822B83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F1C-790F-4483-BEA1-416006AC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09AE1-AD06-4CBC-BC5D-F02190822B83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DF1C-790F-4483-BEA1-416006AC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atria.ru/downontour/russia/piter/sights/piter_sight_6.jpg"/>
          <p:cNvPicPr>
            <a:picLocks noChangeAspect="1" noChangeArrowheads="1"/>
          </p:cNvPicPr>
          <p:nvPr/>
        </p:nvPicPr>
        <p:blipFill>
          <a:blip r:embed="rId2" cstate="print"/>
          <a:srcRect t="416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poésie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Dieu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16" y="4572008"/>
            <a:ext cx="8429684" cy="17526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Saint-</a:t>
            </a:r>
            <a:r>
              <a:rPr lang="en-US" sz="6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Pétersbourg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Vivaldi" pitchFamily="66" charset="0"/>
              </a:rPr>
              <a:t>Les chef-</a:t>
            </a:r>
            <a:r>
              <a:rPr lang="en-US" sz="6000" dirty="0" err="1" smtClean="0">
                <a:latin typeface="Vivaldi" pitchFamily="66" charset="0"/>
              </a:rPr>
              <a:t>d’œvres</a:t>
            </a:r>
            <a:r>
              <a:rPr lang="en-US" sz="6000" dirty="0" smtClean="0">
                <a:latin typeface="Vivaldi" pitchFamily="66" charset="0"/>
              </a:rPr>
              <a:t> de </a:t>
            </a:r>
            <a:r>
              <a:rPr lang="en-US" sz="6000" dirty="0" err="1" smtClean="0">
                <a:latin typeface="Vivaldi" pitchFamily="66" charset="0"/>
              </a:rPr>
              <a:t>Pouchkine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slavika.com/catalog/images/fobi091_pouchkine_poesies.jpg"/>
          <p:cNvPicPr>
            <a:picLocks noChangeAspect="1" noChangeArrowheads="1"/>
          </p:cNvPicPr>
          <p:nvPr/>
        </p:nvPicPr>
        <p:blipFill>
          <a:blip r:embed="rId2" cstate="print"/>
          <a:srcRect l="27344" r="24479" b="3804"/>
          <a:stretch>
            <a:fillRect/>
          </a:stretch>
        </p:blipFill>
        <p:spPr bwMode="auto">
          <a:xfrm>
            <a:off x="1571604" y="1643050"/>
            <a:ext cx="2786082" cy="4442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encrypted-tbn2.gstatic.com/images?q=tbn:ANd9GcS5HmYMuJDh6MjZY6mMjnqLZMiiUrFbbNhOHsS8G0Ba9rU6LscC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14488"/>
            <a:ext cx="2714644" cy="4371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C’est</a:t>
            </a:r>
            <a:r>
              <a:rPr lang="en-US" dirty="0" smtClean="0"/>
              <a:t> Dumas qui a </a:t>
            </a:r>
            <a:r>
              <a:rPr lang="en-US" dirty="0" err="1" smtClean="0"/>
              <a:t>donné</a:t>
            </a:r>
            <a:r>
              <a:rPr lang="en-US" dirty="0" smtClean="0"/>
              <a:t> la première </a:t>
            </a:r>
            <a:r>
              <a:rPr lang="en-US" dirty="0" err="1" smtClean="0"/>
              <a:t>traduction</a:t>
            </a:r>
            <a:r>
              <a:rPr lang="en-US" dirty="0" smtClean="0"/>
              <a:t> de </a:t>
            </a:r>
            <a:r>
              <a:rPr lang="ru-RU" dirty="0" smtClean="0"/>
              <a:t>«</a:t>
            </a:r>
            <a:r>
              <a:rPr lang="en-US" dirty="0" smtClean="0"/>
              <a:t>Cavalier de</a:t>
            </a:r>
            <a:r>
              <a:rPr lang="ru-RU" dirty="0" smtClean="0"/>
              <a:t> </a:t>
            </a:r>
            <a:r>
              <a:rPr lang="en-US" dirty="0" smtClean="0"/>
              <a:t>bronze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8" name="Picture 4" descr="http://www.editeurs-reunis.fr/shop/img/p/522-587-large.jpg"/>
          <p:cNvPicPr>
            <a:picLocks noChangeAspect="1" noChangeArrowheads="1"/>
          </p:cNvPicPr>
          <p:nvPr/>
        </p:nvPicPr>
        <p:blipFill>
          <a:blip r:embed="rId2" cstate="print"/>
          <a:srcRect l="20000" r="19999"/>
          <a:stretch>
            <a:fillRect/>
          </a:stretch>
        </p:blipFill>
        <p:spPr bwMode="auto">
          <a:xfrm>
            <a:off x="500034" y="1857364"/>
            <a:ext cx="2643206" cy="4405313"/>
          </a:xfrm>
          <a:prstGeom prst="rect">
            <a:avLst/>
          </a:prstGeom>
          <a:noFill/>
        </p:spPr>
      </p:pic>
      <p:pic>
        <p:nvPicPr>
          <p:cNvPr id="21510" name="Picture 6" descr="http://2.bp.blogspot.com/-GQgQuSnaWTA/TxMOPsv6ysI/AAAAAAAABY0/r3MCuLAzIqk/s1600/duma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643050"/>
            <a:ext cx="2076450" cy="2295526"/>
          </a:xfrm>
          <a:prstGeom prst="rect">
            <a:avLst/>
          </a:prstGeom>
          <a:noFill/>
        </p:spPr>
      </p:pic>
      <p:pic>
        <p:nvPicPr>
          <p:cNvPr id="21512" name="Picture 8" descr="http://img.over-blog.com/450x599/1/35/79/37/SAINT-PETERSBOURG/Saint-petersbourg-cavalier-de-bronz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598" y="1643050"/>
            <a:ext cx="3649402" cy="48577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b="1" dirty="0" smtClean="0">
                <a:latin typeface="Vivaldi" pitchFamily="66" charset="0"/>
              </a:rPr>
              <a:t>Place des </a:t>
            </a:r>
            <a:r>
              <a:rPr lang="en-US" sz="7200" b="1" dirty="0" err="1" smtClean="0">
                <a:latin typeface="Vivaldi" pitchFamily="66" charset="0"/>
              </a:rPr>
              <a:t>Décembristes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idata.over-blog.com/2/82/06/14/falconet/falconet-ST-PETERSBO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0619"/>
            <a:ext cx="9144000" cy="552738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Musée</a:t>
            </a:r>
            <a:r>
              <a:rPr lang="en-US" dirty="0" smtClean="0"/>
              <a:t> de </a:t>
            </a:r>
            <a:r>
              <a:rPr lang="en-US" dirty="0" err="1" smtClean="0"/>
              <a:t>l’Ermitage</a:t>
            </a:r>
            <a:r>
              <a:rPr lang="en-US" dirty="0" smtClean="0"/>
              <a:t> à Saint-</a:t>
            </a:r>
            <a:r>
              <a:rPr lang="en-US" dirty="0" err="1" smtClean="0"/>
              <a:t>Pétersbourg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upload.wikimedia.org/wikipedia/commons/thumb/f/ff/Hermitage_night.jpg/650px-Hermitage_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3323506"/>
          </a:xfrm>
          <a:prstGeom prst="rect">
            <a:avLst/>
          </a:prstGeom>
          <a:noFill/>
        </p:spPr>
      </p:pic>
      <p:pic>
        <p:nvPicPr>
          <p:cNvPr id="23556" name="Picture 4" descr="http://www.globe2share.org/beta/Users/73/salon_ermi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8462"/>
            <a:ext cx="2786050" cy="2089538"/>
          </a:xfrm>
          <a:prstGeom prst="rect">
            <a:avLst/>
          </a:prstGeom>
          <a:noFill/>
        </p:spPr>
      </p:pic>
      <p:pic>
        <p:nvPicPr>
          <p:cNvPr id="23558" name="Picture 6" descr="http://t3.gstatic.com/images?q=tbn:ANd9GcS7dKLMwHQBmXDD9W2rAyEQBCbSB09KOMAunU4OGS3xGPsAm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725849"/>
            <a:ext cx="2857520" cy="2132151"/>
          </a:xfrm>
          <a:prstGeom prst="rect">
            <a:avLst/>
          </a:prstGeom>
          <a:noFill/>
        </p:spPr>
      </p:pic>
      <p:pic>
        <p:nvPicPr>
          <p:cNvPr id="23560" name="Picture 8" descr="http://t2.gstatic.com/images?q=tbn:ANd9GcSRCviBRuG-1TQj7M2Er-OqDv9KW-oHeExpdNXL_8pMaHvfPXwo"/>
          <p:cNvPicPr>
            <a:picLocks noChangeAspect="1" noChangeArrowheads="1"/>
          </p:cNvPicPr>
          <p:nvPr/>
        </p:nvPicPr>
        <p:blipFill>
          <a:blip r:embed="rId5" cstate="print"/>
          <a:srcRect l="4082" t="4248" r="4081" b="6603"/>
          <a:stretch>
            <a:fillRect/>
          </a:stretch>
        </p:blipFill>
        <p:spPr bwMode="auto">
          <a:xfrm>
            <a:off x="5643570" y="4714883"/>
            <a:ext cx="3500430" cy="214799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Pétrodvorets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torage.canalblog.com/98/59/709671/65956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Pratique</a:t>
            </a:r>
            <a:r>
              <a:rPr lang="en-US" dirty="0" smtClean="0"/>
              <a:t> en audition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Oui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, je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t’aime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cité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,________ de Pierre,</a:t>
            </a:r>
          </a:p>
          <a:p>
            <a:pPr algn="ctr"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J’aime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le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morne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aspect de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ta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vaste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_______,</a:t>
            </a:r>
          </a:p>
          <a:p>
            <a:pPr algn="ctr"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J’aime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tes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________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où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l’oiseau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fait son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nid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,</a:t>
            </a:r>
          </a:p>
          <a:p>
            <a:pPr algn="ctr"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Et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tes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grilles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d’airain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et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tes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quais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_____,</a:t>
            </a:r>
          </a:p>
          <a:p>
            <a:pPr algn="ctr"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Mais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ce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qu’avant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tout _____, ô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cité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d’esperence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, </a:t>
            </a:r>
          </a:p>
          <a:p>
            <a:pPr algn="ctr"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C’est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de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tes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________ la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douce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transparence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5643578"/>
            <a:ext cx="78581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Pour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t’aider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blances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nuits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granit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création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dômes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d’or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rivière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j’aime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Le questionnaire final :</a:t>
            </a:r>
            <a:br>
              <a:rPr lang="en-US" dirty="0" smtClean="0"/>
            </a:br>
            <a:r>
              <a:rPr lang="en-US" dirty="0" smtClean="0"/>
              <a:t>“Les </a:t>
            </a:r>
            <a:r>
              <a:rPr lang="en-US" dirty="0" err="1" smtClean="0"/>
              <a:t>curiosités</a:t>
            </a:r>
            <a:r>
              <a:rPr lang="en-US" dirty="0" smtClean="0"/>
              <a:t> de Saint-</a:t>
            </a:r>
            <a:r>
              <a:rPr lang="en-US" dirty="0" err="1" smtClean="0"/>
              <a:t>Pétersbourg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Qui a </a:t>
            </a:r>
            <a:r>
              <a:rPr lang="en-US" dirty="0" err="1" smtClean="0"/>
              <a:t>donné</a:t>
            </a:r>
            <a:r>
              <a:rPr lang="en-US" dirty="0" smtClean="0"/>
              <a:t> la première </a:t>
            </a:r>
            <a:r>
              <a:rPr lang="en-US" dirty="0" err="1" smtClean="0"/>
              <a:t>traduction</a:t>
            </a:r>
            <a:r>
              <a:rPr lang="en-US" dirty="0" smtClean="0"/>
              <a:t> du “Cavalier de bronze” de </a:t>
            </a:r>
            <a:r>
              <a:rPr lang="en-US" dirty="0" err="1" smtClean="0"/>
              <a:t>russe</a:t>
            </a:r>
            <a:r>
              <a:rPr lang="en-US" dirty="0" smtClean="0"/>
              <a:t> en </a:t>
            </a:r>
            <a:r>
              <a:rPr lang="en-US" dirty="0" err="1" smtClean="0"/>
              <a:t>français</a:t>
            </a:r>
            <a:r>
              <a:rPr lang="en-US" dirty="0" smtClean="0"/>
              <a:t>? </a:t>
            </a:r>
          </a:p>
          <a:p>
            <a:pPr marL="514350" indent="-514350">
              <a:buNone/>
            </a:pPr>
            <a:r>
              <a:rPr lang="en-US" dirty="0" smtClean="0">
                <a:latin typeface="Vivaldi" pitchFamily="66" charset="0"/>
              </a:rPr>
              <a:t>	</a:t>
            </a:r>
            <a:r>
              <a:rPr lang="en-US" dirty="0" err="1" smtClean="0">
                <a:latin typeface="Vivaldi" pitchFamily="66" charset="0"/>
              </a:rPr>
              <a:t>A.Dumas</a:t>
            </a:r>
            <a:endParaRPr lang="en-US" dirty="0" smtClean="0">
              <a:latin typeface="Vivaldi" pitchFamily="66" charset="0"/>
            </a:endParaRPr>
          </a:p>
          <a:p>
            <a:pPr marL="514350" indent="-514350">
              <a:buNone/>
            </a:pPr>
            <a:r>
              <a:rPr lang="en-US" dirty="0" smtClean="0"/>
              <a:t>2. Le “Cavalier de bronze”. Qui </a:t>
            </a:r>
            <a:r>
              <a:rPr lang="en-US" dirty="0" err="1" smtClean="0"/>
              <a:t>est-ce</a:t>
            </a:r>
            <a:r>
              <a:rPr lang="en-US" dirty="0" smtClean="0"/>
              <a:t> qui? </a:t>
            </a:r>
            <a:r>
              <a:rPr lang="en-US" dirty="0" err="1" smtClean="0"/>
              <a:t>Où</a:t>
            </a:r>
            <a:r>
              <a:rPr lang="en-US" dirty="0" smtClean="0"/>
              <a:t> se </a:t>
            </a:r>
            <a:r>
              <a:rPr lang="en-US" dirty="0" err="1" smtClean="0"/>
              <a:t>trouve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monument? </a:t>
            </a:r>
          </a:p>
          <a:p>
            <a:pPr marL="514350" indent="-514350">
              <a:buNone/>
            </a:pPr>
            <a:r>
              <a:rPr lang="en-US" dirty="0" smtClean="0">
                <a:latin typeface="Vivaldi" pitchFamily="66" charset="0"/>
              </a:rPr>
              <a:t> Pierre le Grand. Place des </a:t>
            </a:r>
            <a:r>
              <a:rPr lang="en-US" dirty="0" err="1" smtClean="0">
                <a:latin typeface="Vivaldi" pitchFamily="66" charset="0"/>
              </a:rPr>
              <a:t>Décembristes</a:t>
            </a:r>
            <a:endParaRPr lang="en-US" dirty="0" smtClean="0">
              <a:latin typeface="Vivaldi" pitchFamily="66" charset="0"/>
            </a:endParaRPr>
          </a:p>
          <a:p>
            <a:pPr marL="514350" indent="-514350">
              <a:buAutoNum type="arabicPeriod" startAt="3"/>
            </a:pPr>
            <a:r>
              <a:rPr lang="en-US" dirty="0" smtClean="0"/>
              <a:t>Comment </a:t>
            </a:r>
            <a:r>
              <a:rPr lang="en-US" dirty="0" err="1" smtClean="0"/>
              <a:t>s’appelle</a:t>
            </a:r>
            <a:r>
              <a:rPr lang="en-US" dirty="0" smtClean="0"/>
              <a:t> la plus </a:t>
            </a:r>
            <a:r>
              <a:rPr lang="en-US" dirty="0" err="1" smtClean="0"/>
              <a:t>grande</a:t>
            </a:r>
            <a:r>
              <a:rPr lang="en-US" dirty="0" smtClean="0"/>
              <a:t> avenue à Saint-</a:t>
            </a:r>
            <a:r>
              <a:rPr lang="en-US" dirty="0" err="1" smtClean="0"/>
              <a:t>Pétersbourg</a:t>
            </a:r>
            <a:r>
              <a:rPr lang="en-US" dirty="0" smtClean="0"/>
              <a:t>?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Vivaldi" pitchFamily="66" charset="0"/>
              </a:rPr>
              <a:t>Névskiy</a:t>
            </a:r>
            <a:endParaRPr lang="en-US" dirty="0" smtClean="0">
              <a:latin typeface="Vivaldi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 startAt="4"/>
            </a:pPr>
            <a:r>
              <a:rPr lang="en-US" dirty="0" err="1" smtClean="0"/>
              <a:t>Où</a:t>
            </a:r>
            <a:r>
              <a:rPr lang="en-US" dirty="0" smtClean="0"/>
              <a:t> se </a:t>
            </a:r>
            <a:r>
              <a:rPr lang="en-US" dirty="0" err="1" smtClean="0"/>
              <a:t>trouvent</a:t>
            </a:r>
            <a:r>
              <a:rPr lang="en-US" dirty="0" smtClean="0"/>
              <a:t> les </a:t>
            </a:r>
            <a:r>
              <a:rPr lang="en-US" dirty="0" err="1" smtClean="0"/>
              <a:t>tombeaux</a:t>
            </a:r>
            <a:r>
              <a:rPr lang="en-US" dirty="0" smtClean="0"/>
              <a:t> des tsars </a:t>
            </a:r>
            <a:r>
              <a:rPr lang="en-US" dirty="0" err="1" smtClean="0"/>
              <a:t>russes</a:t>
            </a:r>
            <a:r>
              <a:rPr lang="en-US" dirty="0" smtClean="0"/>
              <a:t>?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Vivaldi" pitchFamily="66" charset="0"/>
              </a:rPr>
              <a:t>Dans</a:t>
            </a:r>
            <a:r>
              <a:rPr lang="en-US" dirty="0" smtClean="0">
                <a:latin typeface="Vivaldi" pitchFamily="66" charset="0"/>
              </a:rPr>
              <a:t> la </a:t>
            </a:r>
            <a:r>
              <a:rPr lang="en-US" dirty="0" err="1" smtClean="0">
                <a:latin typeface="Vivaldi" pitchFamily="66" charset="0"/>
              </a:rPr>
              <a:t>cathédrale</a:t>
            </a:r>
            <a:r>
              <a:rPr lang="en-US" dirty="0" smtClean="0">
                <a:latin typeface="Vivaldi" pitchFamily="66" charset="0"/>
              </a:rPr>
              <a:t> de Saint-Pierre-et-Saint-Paul</a:t>
            </a:r>
          </a:p>
          <a:p>
            <a:pPr marL="514350" indent="-514350">
              <a:buAutoNum type="arabicPeriod" startAt="5"/>
            </a:pP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cathédrale</a:t>
            </a:r>
            <a:r>
              <a:rPr lang="en-US" dirty="0" smtClean="0"/>
              <a:t> a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construite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style </a:t>
            </a:r>
            <a:r>
              <a:rPr lang="en-US" dirty="0" err="1" smtClean="0"/>
              <a:t>impérial</a:t>
            </a:r>
            <a:r>
              <a:rPr lang="en-US" dirty="0" smtClean="0"/>
              <a:t> </a:t>
            </a:r>
            <a:r>
              <a:rPr lang="en-US" dirty="0" err="1" smtClean="0"/>
              <a:t>russe</a:t>
            </a:r>
            <a:r>
              <a:rPr lang="en-US" dirty="0" smtClean="0"/>
              <a:t>?</a:t>
            </a:r>
          </a:p>
          <a:p>
            <a:pPr marL="514350" indent="-514350">
              <a:buNone/>
            </a:pPr>
            <a:r>
              <a:rPr lang="en-US" dirty="0" smtClean="0">
                <a:latin typeface="Vivaldi" pitchFamily="66" charset="0"/>
              </a:rPr>
              <a:t>	La </a:t>
            </a:r>
            <a:r>
              <a:rPr lang="en-US" dirty="0" err="1" smtClean="0">
                <a:latin typeface="Vivaldi" pitchFamily="66" charset="0"/>
              </a:rPr>
              <a:t>cathédrale</a:t>
            </a:r>
            <a:r>
              <a:rPr lang="en-US" dirty="0" smtClean="0">
                <a:latin typeface="Vivaldi" pitchFamily="66" charset="0"/>
              </a:rPr>
              <a:t> Saint-</a:t>
            </a:r>
            <a:r>
              <a:rPr lang="en-US" dirty="0" err="1" smtClean="0">
                <a:latin typeface="Vivaldi" pitchFamily="66" charset="0"/>
              </a:rPr>
              <a:t>Isaak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Le questionnaire final :</a:t>
            </a:r>
            <a:br>
              <a:rPr lang="en-US" dirty="0" smtClean="0"/>
            </a:br>
            <a:r>
              <a:rPr lang="en-US" dirty="0" smtClean="0"/>
              <a:t>“Les </a:t>
            </a:r>
            <a:r>
              <a:rPr lang="en-US" dirty="0" err="1" smtClean="0"/>
              <a:t>curiosités</a:t>
            </a:r>
            <a:r>
              <a:rPr lang="en-US" dirty="0" smtClean="0"/>
              <a:t> de Saint-</a:t>
            </a:r>
            <a:r>
              <a:rPr lang="en-US" dirty="0" err="1" smtClean="0"/>
              <a:t>Pétersbourg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Où</a:t>
            </a:r>
            <a:r>
              <a:rPr lang="en-US" dirty="0" smtClean="0"/>
              <a:t> se </a:t>
            </a:r>
            <a:r>
              <a:rPr lang="en-US" dirty="0" err="1" smtClean="0"/>
              <a:t>trouve</a:t>
            </a:r>
            <a:r>
              <a:rPr lang="en-US" dirty="0" smtClean="0"/>
              <a:t> le </a:t>
            </a:r>
            <a:r>
              <a:rPr lang="en-US" dirty="0" err="1" smtClean="0"/>
              <a:t>musée</a:t>
            </a:r>
            <a:r>
              <a:rPr lang="en-US" dirty="0" smtClean="0"/>
              <a:t> de </a:t>
            </a:r>
            <a:r>
              <a:rPr lang="en-US" dirty="0" err="1" smtClean="0"/>
              <a:t>l’Ermitage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Vivaldi" pitchFamily="66" charset="0"/>
              </a:rPr>
              <a:t>Dans</a:t>
            </a:r>
            <a:r>
              <a:rPr lang="en-US" dirty="0" smtClean="0">
                <a:latin typeface="Vivaldi" pitchFamily="66" charset="0"/>
              </a:rPr>
              <a:t> le </a:t>
            </a:r>
            <a:r>
              <a:rPr lang="en-US" dirty="0" err="1" smtClean="0">
                <a:latin typeface="Vivaldi" pitchFamily="66" charset="0"/>
              </a:rPr>
              <a:t>palais</a:t>
            </a:r>
            <a:r>
              <a:rPr lang="en-US" dirty="0" smtClean="0">
                <a:latin typeface="Vivaldi" pitchFamily="66" charset="0"/>
              </a:rPr>
              <a:t> </a:t>
            </a:r>
            <a:r>
              <a:rPr lang="en-US" dirty="0" err="1" smtClean="0">
                <a:latin typeface="Vivaldi" pitchFamily="66" charset="0"/>
              </a:rPr>
              <a:t>d’Hiver</a:t>
            </a:r>
            <a:endParaRPr lang="en-US" dirty="0" smtClean="0">
              <a:latin typeface="Vivaldi" pitchFamily="66" charset="0"/>
            </a:endParaRPr>
          </a:p>
          <a:p>
            <a:pPr>
              <a:buNone/>
            </a:pPr>
            <a:r>
              <a:rPr lang="en-US" dirty="0" smtClean="0"/>
              <a:t>7. Comment Pierre le Grand </a:t>
            </a:r>
            <a:r>
              <a:rPr lang="en-US" dirty="0" err="1" smtClean="0"/>
              <a:t>nommait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, Saint-</a:t>
            </a:r>
            <a:r>
              <a:rPr lang="en-US" dirty="0" err="1" smtClean="0"/>
              <a:t>Pétersbourg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Vivaldi" pitchFamily="66" charset="0"/>
              </a:rPr>
              <a:t>“</a:t>
            </a:r>
            <a:r>
              <a:rPr lang="en-US" dirty="0" err="1" smtClean="0">
                <a:latin typeface="Vivaldi" pitchFamily="66" charset="0"/>
              </a:rPr>
              <a:t>Paradis</a:t>
            </a:r>
            <a:r>
              <a:rPr lang="en-US" dirty="0" smtClean="0">
                <a:latin typeface="Vivaldi" pitchFamily="66" charset="0"/>
              </a:rPr>
              <a:t>”, “</a:t>
            </a:r>
            <a:r>
              <a:rPr lang="en-US" dirty="0" err="1" smtClean="0">
                <a:latin typeface="Vivaldi" pitchFamily="66" charset="0"/>
              </a:rPr>
              <a:t>fenêtre</a:t>
            </a:r>
            <a:r>
              <a:rPr lang="en-US" dirty="0" smtClean="0">
                <a:latin typeface="Vivaldi" pitchFamily="66" charset="0"/>
              </a:rPr>
              <a:t> </a:t>
            </a:r>
            <a:r>
              <a:rPr lang="en-US" dirty="0" err="1" smtClean="0">
                <a:latin typeface="Vivaldi" pitchFamily="66" charset="0"/>
              </a:rPr>
              <a:t>sur</a:t>
            </a:r>
            <a:r>
              <a:rPr lang="en-US" dirty="0" smtClean="0">
                <a:latin typeface="Vivaldi" pitchFamily="66" charset="0"/>
              </a:rPr>
              <a:t> </a:t>
            </a:r>
            <a:r>
              <a:rPr lang="en-US" dirty="0" err="1" smtClean="0">
                <a:latin typeface="Vivaldi" pitchFamily="66" charset="0"/>
              </a:rPr>
              <a:t>l’Europe</a:t>
            </a:r>
            <a:r>
              <a:rPr lang="en-US" dirty="0" smtClean="0">
                <a:latin typeface="Vivaldi" pitchFamily="66" charset="0"/>
              </a:rPr>
              <a:t>”.</a:t>
            </a:r>
          </a:p>
          <a:p>
            <a:pPr>
              <a:buNone/>
            </a:pPr>
            <a:r>
              <a:rPr lang="en-US" dirty="0" smtClean="0"/>
              <a:t>8. </a:t>
            </a:r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err="1" smtClean="0"/>
              <a:t>œvres</a:t>
            </a:r>
            <a:r>
              <a:rPr lang="en-US" dirty="0" smtClean="0"/>
              <a:t> nous </a:t>
            </a:r>
            <a:r>
              <a:rPr lang="en-US" dirty="0" err="1" smtClean="0"/>
              <a:t>pouvons</a:t>
            </a:r>
            <a:r>
              <a:rPr lang="en-US" dirty="0" smtClean="0"/>
              <a:t> </a:t>
            </a:r>
            <a:r>
              <a:rPr lang="en-US" dirty="0" err="1" smtClean="0"/>
              <a:t>voir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l’Ermitage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Vivaldi" pitchFamily="66" charset="0"/>
              </a:rPr>
              <a:t>La </a:t>
            </a:r>
            <a:r>
              <a:rPr lang="en-US" dirty="0" err="1" smtClean="0">
                <a:latin typeface="Vivaldi" pitchFamily="66" charset="0"/>
              </a:rPr>
              <a:t>peinture</a:t>
            </a:r>
            <a:r>
              <a:rPr lang="en-US" dirty="0" smtClean="0">
                <a:latin typeface="Vivaldi" pitchFamily="66" charset="0"/>
              </a:rPr>
              <a:t> </a:t>
            </a:r>
            <a:r>
              <a:rPr lang="en-US" dirty="0" err="1" smtClean="0">
                <a:latin typeface="Vivaldi" pitchFamily="66" charset="0"/>
              </a:rPr>
              <a:t>russe</a:t>
            </a:r>
            <a:r>
              <a:rPr lang="en-US" dirty="0" smtClean="0">
                <a:latin typeface="Vivaldi" pitchFamily="66" charset="0"/>
              </a:rPr>
              <a:t>, </a:t>
            </a:r>
            <a:r>
              <a:rPr lang="en-US" dirty="0" err="1" smtClean="0">
                <a:latin typeface="Vivaldi" pitchFamily="66" charset="0"/>
              </a:rPr>
              <a:t>européenne</a:t>
            </a:r>
            <a:r>
              <a:rPr lang="en-US" dirty="0" smtClean="0">
                <a:latin typeface="Vivaldi" pitchFamily="66" charset="0"/>
              </a:rPr>
              <a:t> </a:t>
            </a:r>
            <a:r>
              <a:rPr lang="en-US" dirty="0" err="1" smtClean="0">
                <a:latin typeface="Vivaldi" pitchFamily="66" charset="0"/>
              </a:rPr>
              <a:t>rémontant</a:t>
            </a:r>
            <a:r>
              <a:rPr lang="en-US" dirty="0" smtClean="0">
                <a:latin typeface="Vivaldi" pitchFamily="66" charset="0"/>
              </a:rPr>
              <a:t> au </a:t>
            </a:r>
            <a:r>
              <a:rPr lang="en-US" dirty="0" err="1" smtClean="0">
                <a:latin typeface="Vivaldi" pitchFamily="66" charset="0"/>
              </a:rPr>
              <a:t>Moyen</a:t>
            </a:r>
            <a:r>
              <a:rPr lang="en-US" dirty="0" smtClean="0">
                <a:latin typeface="Vivaldi" pitchFamily="66" charset="0"/>
              </a:rPr>
              <a:t> Age, </a:t>
            </a:r>
            <a:r>
              <a:rPr lang="en-US" dirty="0" err="1" smtClean="0">
                <a:latin typeface="Vivaldi" pitchFamily="66" charset="0"/>
              </a:rPr>
              <a:t>une</a:t>
            </a:r>
            <a:r>
              <a:rPr lang="en-US" dirty="0" smtClean="0">
                <a:latin typeface="Vivaldi" pitchFamily="66" charset="0"/>
              </a:rPr>
              <a:t> </a:t>
            </a:r>
            <a:r>
              <a:rPr lang="en-US" dirty="0" err="1" smtClean="0">
                <a:latin typeface="Vivaldi" pitchFamily="66" charset="0"/>
              </a:rPr>
              <a:t>vaste</a:t>
            </a:r>
            <a:r>
              <a:rPr lang="en-US" dirty="0" smtClean="0">
                <a:latin typeface="Vivaldi" pitchFamily="66" charset="0"/>
              </a:rPr>
              <a:t> collection </a:t>
            </a:r>
            <a:r>
              <a:rPr lang="en-US" dirty="0" err="1" smtClean="0">
                <a:latin typeface="Vivaldi" pitchFamily="66" charset="0"/>
              </a:rPr>
              <a:t>d’Art</a:t>
            </a:r>
            <a:r>
              <a:rPr lang="en-US" dirty="0" smtClean="0">
                <a:latin typeface="Vivaldi" pitchFamily="66" charset="0"/>
              </a:rPr>
              <a:t> </a:t>
            </a:r>
            <a:r>
              <a:rPr lang="en-US" dirty="0" err="1" smtClean="0">
                <a:latin typeface="Vivaldi" pitchFamily="66" charset="0"/>
              </a:rPr>
              <a:t>asiatique</a:t>
            </a:r>
            <a:r>
              <a:rPr lang="en-US" dirty="0" smtClean="0">
                <a:latin typeface="Vivaldi" pitchFamily="66" charset="0"/>
              </a:rPr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 questionnaire final :</a:t>
            </a:r>
            <a:br>
              <a:rPr lang="en-US" dirty="0" smtClean="0"/>
            </a:br>
            <a:r>
              <a:rPr lang="en-US" dirty="0" smtClean="0"/>
              <a:t>“Les </a:t>
            </a:r>
            <a:r>
              <a:rPr lang="en-US" dirty="0" err="1" smtClean="0"/>
              <a:t>curiosités</a:t>
            </a:r>
            <a:r>
              <a:rPr lang="en-US" dirty="0" smtClean="0"/>
              <a:t> de Saint-</a:t>
            </a:r>
            <a:r>
              <a:rPr lang="en-US" dirty="0" err="1" smtClean="0"/>
              <a:t>Pétersbourg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Réflechissez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Pourquoi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est-ce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Pierre le Grand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malgré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simplicité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gouts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personnels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construit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vraie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bord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du golf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Finlande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Pétrodvorets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pages.globetrotter.net/raym03/images/petrov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857628"/>
            <a:ext cx="3548602" cy="237172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6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promenade </a:t>
            </a:r>
            <a:r>
              <a:rPr lang="en-US" dirty="0" err="1" smtClean="0"/>
              <a:t>virtuelle</a:t>
            </a:r>
            <a:r>
              <a:rPr lang="en-US" dirty="0" smtClean="0"/>
              <a:t> à </a:t>
            </a:r>
            <a:r>
              <a:rPr lang="en-US" dirty="0" err="1" smtClean="0"/>
              <a:t>travers</a:t>
            </a:r>
            <a:r>
              <a:rPr lang="en-US" dirty="0" smtClean="0"/>
              <a:t> Saint-</a:t>
            </a:r>
            <a:r>
              <a:rPr lang="en-US" dirty="0" err="1" smtClean="0"/>
              <a:t>Pétersbourg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img-fotki.yandex.ru/get/4911/oleg4618.3e/0_68d24_fce8a5e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7707"/>
            <a:ext cx="9144000" cy="536029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 carte de Saint-</a:t>
            </a:r>
            <a:r>
              <a:rPr lang="en-US" dirty="0" err="1" smtClean="0"/>
              <a:t>Pétersbourg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voyages.ideoz.fr/wp-content/uploads/2009/11/Saint-Petersbourg-car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upload.wikimedia.org/wikipedia/commons/2/24/Bianki_3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002" cy="6858000"/>
          </a:xfrm>
          <a:prstGeom prst="rect">
            <a:avLst/>
          </a:prstGeom>
          <a:noFill/>
        </p:spPr>
      </p:pic>
      <p:pic>
        <p:nvPicPr>
          <p:cNvPr id="16388" name="Picture 4" descr="http://www.beyondthemap.ca/images/p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00" y="3524250"/>
            <a:ext cx="2552700" cy="3333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5143512"/>
            <a:ext cx="464347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Vivaldi" pitchFamily="66" charset="0"/>
              </a:rPr>
              <a:t>C’est Pierre le Grand qui a fondé la nouvelle capitale de Saint-Pétersbourg sur les rives du fleuve Neva, en 1703</a:t>
            </a:r>
            <a:r>
              <a:rPr lang="fr-FR" dirty="0" smtClean="0">
                <a:solidFill>
                  <a:schemeClr val="bg1"/>
                </a:solidFill>
                <a:latin typeface="Vivaldi" pitchFamily="66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svali.ru/pic/pictures/73/r_p_f255ea96cb6444a876ea71581649f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6991"/>
            <a:ext cx="3714712" cy="24110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Vivaldi" pitchFamily="66" charset="0"/>
              </a:rPr>
              <a:t>Les </a:t>
            </a:r>
            <a:r>
              <a:rPr lang="en-US" dirty="0" err="1" smtClean="0">
                <a:latin typeface="Vivaldi" pitchFamily="66" charset="0"/>
              </a:rPr>
              <a:t>curiosités</a:t>
            </a:r>
            <a:r>
              <a:rPr lang="en-US" dirty="0" smtClean="0">
                <a:latin typeface="Vivaldi" pitchFamily="66" charset="0"/>
              </a:rPr>
              <a:t> de la </a:t>
            </a:r>
            <a:r>
              <a:rPr lang="en-US" dirty="0" err="1" smtClean="0">
                <a:latin typeface="Vivaldi" pitchFamily="66" charset="0"/>
              </a:rPr>
              <a:t>Venise</a:t>
            </a:r>
            <a:r>
              <a:rPr lang="en-US" dirty="0" smtClean="0">
                <a:latin typeface="Vivaldi" pitchFamily="66" charset="0"/>
              </a:rPr>
              <a:t> du Nord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 descr="http://upload.wikimedia.org/wikipedia/commons/1/16/L%27ermitage_-_Edifici_Estat_Major_des_de_pla%C3%A7a_interi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86058"/>
            <a:ext cx="5429256" cy="4071942"/>
          </a:xfrm>
          <a:prstGeom prst="rect">
            <a:avLst/>
          </a:prstGeom>
          <a:noFill/>
        </p:spPr>
      </p:pic>
      <p:pic>
        <p:nvPicPr>
          <p:cNvPr id="17410" name="Picture 2" descr="http://www.souvenirplus.com/images/content/map_sp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4648200" cy="3371851"/>
          </a:xfrm>
          <a:prstGeom prst="rect">
            <a:avLst/>
          </a:prstGeom>
          <a:noFill/>
        </p:spPr>
      </p:pic>
      <p:pic>
        <p:nvPicPr>
          <p:cNvPr id="17416" name="Picture 8" descr="http://www.stranatur.ru/cms_files/Image/%D0%BF%D0%B5%D1%82%D1%80%D0%BE%D0%BF%D0%B0%D0%B2%D0%BB%D0%BE%D0%B2%D1%81%D0%BA%D0%B0%D1%8F%20%D0%BA%D1%80%D0%B5%D0%BF%D0%BE%D1%81%D1%82%D1%8C%20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28736"/>
            <a:ext cx="2690808" cy="21987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pays-monde.fr/photo/russie-saint-petersbourg-cathedrale-isa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48000"/>
            <a:ext cx="5715000" cy="3810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Vivaldi" pitchFamily="66" charset="0"/>
              </a:rPr>
              <a:t>Les </a:t>
            </a:r>
            <a:r>
              <a:rPr lang="en-US" sz="5400" dirty="0" err="1" smtClean="0">
                <a:latin typeface="Vivaldi" pitchFamily="66" charset="0"/>
              </a:rPr>
              <a:t>curiosités</a:t>
            </a:r>
            <a:r>
              <a:rPr lang="en-US" sz="5400" dirty="0" smtClean="0">
                <a:latin typeface="Vivaldi" pitchFamily="66" charset="0"/>
              </a:rPr>
              <a:t> de la </a:t>
            </a:r>
            <a:r>
              <a:rPr lang="en-US" sz="5400" dirty="0" err="1" smtClean="0">
                <a:latin typeface="Vivaldi" pitchFamily="66" charset="0"/>
              </a:rPr>
              <a:t>Venise</a:t>
            </a:r>
            <a:r>
              <a:rPr lang="en-US" sz="5400" dirty="0" smtClean="0">
                <a:latin typeface="Vivaldi" pitchFamily="66" charset="0"/>
              </a:rPr>
              <a:t> du Nord</a:t>
            </a:r>
            <a:endParaRPr lang="ru-RU" sz="5400" dirty="0"/>
          </a:p>
        </p:txBody>
      </p:sp>
      <p:pic>
        <p:nvPicPr>
          <p:cNvPr id="5" name="Picture 2" descr="http://www.souvenirplus.com/images/content/map_spb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85860"/>
            <a:ext cx="4648200" cy="3371850"/>
          </a:xfrm>
          <a:prstGeom prst="rect">
            <a:avLst/>
          </a:prstGeom>
          <a:noFill/>
        </p:spPr>
      </p:pic>
      <p:pic>
        <p:nvPicPr>
          <p:cNvPr id="18434" name="Picture 2" descr="http://www.albert-videt.eu/photographie/carnet-de-route/saint-petersbourg_04-2006/images/saint-pierre-saint-paul_cathedrale_0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2714625" cy="40671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800" dirty="0" smtClean="0">
                <a:latin typeface="Vivaldi" pitchFamily="66" charset="0"/>
              </a:rPr>
              <a:t>La </a:t>
            </a:r>
            <a:r>
              <a:rPr lang="en-US" sz="8800" dirty="0" err="1" smtClean="0">
                <a:latin typeface="Vivaldi" pitchFamily="66" charset="0"/>
              </a:rPr>
              <a:t>ville</a:t>
            </a:r>
            <a:r>
              <a:rPr lang="en-US" sz="8800" dirty="0" smtClean="0">
                <a:latin typeface="Vivaldi" pitchFamily="66" charset="0"/>
              </a:rPr>
              <a:t> des canals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://www.pays-monde.fr/photo/russie-saint-petersbourg-ca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7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“En </a:t>
            </a:r>
            <a:r>
              <a:rPr lang="en-US" dirty="0" err="1" smtClean="0"/>
              <a:t>Russie</a:t>
            </a:r>
            <a:r>
              <a:rPr lang="en-US" dirty="0" smtClean="0"/>
              <a:t> - Impressions de voyage”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Vivaldi" pitchFamily="66" charset="0"/>
              </a:rPr>
              <a:t>“</a:t>
            </a:r>
            <a:r>
              <a:rPr lang="en-US" sz="3600" dirty="0" err="1" smtClean="0">
                <a:latin typeface="Vivaldi" pitchFamily="66" charset="0"/>
              </a:rPr>
              <a:t>Rien</a:t>
            </a:r>
            <a:r>
              <a:rPr lang="en-US" sz="3600" dirty="0" smtClean="0">
                <a:latin typeface="Vivaldi" pitchFamily="66" charset="0"/>
              </a:rPr>
              <a:t> ne </a:t>
            </a:r>
            <a:r>
              <a:rPr lang="en-US" sz="3600" dirty="0" err="1" smtClean="0">
                <a:latin typeface="Vivaldi" pitchFamily="66" charset="0"/>
              </a:rPr>
              <a:t>vous</a:t>
            </a:r>
            <a:r>
              <a:rPr lang="en-US" sz="3600" dirty="0" smtClean="0">
                <a:latin typeface="Vivaldi" pitchFamily="66" charset="0"/>
              </a:rPr>
              <a:t> </a:t>
            </a:r>
            <a:r>
              <a:rPr lang="en-US" sz="3600" dirty="0" err="1" smtClean="0">
                <a:latin typeface="Vivaldi" pitchFamily="66" charset="0"/>
              </a:rPr>
              <a:t>donnera</a:t>
            </a:r>
            <a:r>
              <a:rPr lang="en-US" sz="3600" dirty="0" smtClean="0">
                <a:latin typeface="Vivaldi" pitchFamily="66" charset="0"/>
              </a:rPr>
              <a:t>, </a:t>
            </a:r>
            <a:r>
              <a:rPr lang="en-US" sz="3600" dirty="0" err="1" smtClean="0">
                <a:latin typeface="Vivaldi" pitchFamily="66" charset="0"/>
              </a:rPr>
              <a:t>chers</a:t>
            </a:r>
            <a:r>
              <a:rPr lang="en-US" sz="3600" dirty="0" smtClean="0">
                <a:latin typeface="Vivaldi" pitchFamily="66" charset="0"/>
              </a:rPr>
              <a:t> </a:t>
            </a:r>
            <a:r>
              <a:rPr lang="en-US" sz="3600" dirty="0" err="1" smtClean="0">
                <a:latin typeface="Vivaldi" pitchFamily="66" charset="0"/>
              </a:rPr>
              <a:t>lecteurs</a:t>
            </a:r>
            <a:r>
              <a:rPr lang="en-US" sz="3600" dirty="0" smtClean="0">
                <a:latin typeface="Vivaldi" pitchFamily="66" charset="0"/>
              </a:rPr>
              <a:t>, </a:t>
            </a:r>
            <a:r>
              <a:rPr lang="en-US" sz="3600" dirty="0" err="1" smtClean="0">
                <a:latin typeface="Vivaldi" pitchFamily="66" charset="0"/>
              </a:rPr>
              <a:t>l’idée</a:t>
            </a:r>
            <a:r>
              <a:rPr lang="en-US" sz="3600" dirty="0" smtClean="0">
                <a:latin typeface="Vivaldi" pitchFamily="66" charset="0"/>
              </a:rPr>
              <a:t> </a:t>
            </a:r>
            <a:r>
              <a:rPr lang="en-US" sz="3600" dirty="0" err="1" smtClean="0">
                <a:latin typeface="Vivaldi" pitchFamily="66" charset="0"/>
              </a:rPr>
              <a:t>d’une</a:t>
            </a:r>
            <a:r>
              <a:rPr lang="en-US" sz="3600" dirty="0" smtClean="0">
                <a:latin typeface="Vivaldi" pitchFamily="66" charset="0"/>
              </a:rPr>
              <a:t> </a:t>
            </a:r>
            <a:r>
              <a:rPr lang="en-US" sz="3600" dirty="0" err="1" smtClean="0">
                <a:latin typeface="Vivaldi" pitchFamily="66" charset="0"/>
              </a:rPr>
              <a:t>nuit</a:t>
            </a:r>
            <a:r>
              <a:rPr lang="en-US" sz="3600" dirty="0" smtClean="0">
                <a:latin typeface="Vivaldi" pitchFamily="66" charset="0"/>
              </a:rPr>
              <a:t> de </a:t>
            </a:r>
            <a:r>
              <a:rPr lang="en-US" sz="3600" dirty="0" err="1" smtClean="0">
                <a:latin typeface="Vivaldi" pitchFamily="66" charset="0"/>
              </a:rPr>
              <a:t>juin</a:t>
            </a:r>
            <a:r>
              <a:rPr lang="en-US" sz="3600" dirty="0" smtClean="0">
                <a:latin typeface="Vivaldi" pitchFamily="66" charset="0"/>
              </a:rPr>
              <a:t> a Saint-</a:t>
            </a:r>
            <a:r>
              <a:rPr lang="en-US" sz="3600" dirty="0" err="1" smtClean="0">
                <a:latin typeface="Vivaldi" pitchFamily="66" charset="0"/>
              </a:rPr>
              <a:t>Pétersbourg</a:t>
            </a:r>
            <a:r>
              <a:rPr lang="en-US" sz="3600" dirty="0" smtClean="0">
                <a:latin typeface="Vivaldi" pitchFamily="66" charset="0"/>
              </a:rPr>
              <a:t> : </a:t>
            </a:r>
            <a:r>
              <a:rPr lang="en-US" sz="3600" dirty="0" err="1" smtClean="0">
                <a:latin typeface="Vivaldi" pitchFamily="66" charset="0"/>
              </a:rPr>
              <a:t>ni</a:t>
            </a:r>
            <a:r>
              <a:rPr lang="en-US" sz="3600" dirty="0" smtClean="0">
                <a:latin typeface="Vivaldi" pitchFamily="66" charset="0"/>
              </a:rPr>
              <a:t> la plume, </a:t>
            </a:r>
            <a:r>
              <a:rPr lang="en-US" sz="3600" dirty="0" err="1" smtClean="0">
                <a:latin typeface="Vivaldi" pitchFamily="66" charset="0"/>
              </a:rPr>
              <a:t>ni</a:t>
            </a:r>
            <a:r>
              <a:rPr lang="en-US" sz="3600" dirty="0" smtClean="0">
                <a:latin typeface="Vivaldi" pitchFamily="66" charset="0"/>
              </a:rPr>
              <a:t> le </a:t>
            </a:r>
            <a:r>
              <a:rPr lang="en-US" sz="3600" dirty="0" err="1" smtClean="0">
                <a:latin typeface="Vivaldi" pitchFamily="66" charset="0"/>
              </a:rPr>
              <a:t>pinceau</a:t>
            </a:r>
            <a:r>
              <a:rPr lang="en-US" sz="3600" dirty="0" smtClean="0">
                <a:latin typeface="Vivaldi" pitchFamily="66" charset="0"/>
              </a:rPr>
              <a:t>. </a:t>
            </a:r>
            <a:r>
              <a:rPr lang="en-US" sz="3600" dirty="0" err="1" smtClean="0">
                <a:latin typeface="Vivaldi" pitchFamily="66" charset="0"/>
              </a:rPr>
              <a:t>C’est</a:t>
            </a:r>
            <a:r>
              <a:rPr lang="en-US" sz="3600" dirty="0" smtClean="0">
                <a:latin typeface="Vivaldi" pitchFamily="66" charset="0"/>
              </a:rPr>
              <a:t> </a:t>
            </a:r>
            <a:r>
              <a:rPr lang="en-US" sz="3600" dirty="0" err="1" smtClean="0">
                <a:latin typeface="Vivaldi" pitchFamily="66" charset="0"/>
              </a:rPr>
              <a:t>quelque</a:t>
            </a:r>
            <a:r>
              <a:rPr lang="en-US" sz="3600" dirty="0" smtClean="0">
                <a:latin typeface="Vivaldi" pitchFamily="66" charset="0"/>
              </a:rPr>
              <a:t> chose de </a:t>
            </a:r>
            <a:r>
              <a:rPr lang="en-US" sz="3600" dirty="0" err="1" smtClean="0">
                <a:latin typeface="Vivaldi" pitchFamily="66" charset="0"/>
              </a:rPr>
              <a:t>magnifique</a:t>
            </a:r>
            <a:r>
              <a:rPr lang="en-US" sz="3600" dirty="0" smtClean="0">
                <a:latin typeface="Vivaldi" pitchFamily="66" charset="0"/>
              </a:rPr>
              <a:t> … Un </a:t>
            </a:r>
            <a:r>
              <a:rPr lang="en-US" sz="3600" dirty="0" err="1" smtClean="0">
                <a:latin typeface="Vivaldi" pitchFamily="66" charset="0"/>
              </a:rPr>
              <a:t>calme</a:t>
            </a:r>
            <a:r>
              <a:rPr lang="en-US" sz="3600" dirty="0" smtClean="0">
                <a:latin typeface="Vivaldi" pitchFamily="66" charset="0"/>
              </a:rPr>
              <a:t> qui </a:t>
            </a:r>
            <a:r>
              <a:rPr lang="en-US" sz="3600" dirty="0" err="1" smtClean="0">
                <a:latin typeface="Vivaldi" pitchFamily="66" charset="0"/>
              </a:rPr>
              <a:t>vous</a:t>
            </a:r>
            <a:r>
              <a:rPr lang="en-US" sz="3600" dirty="0" smtClean="0">
                <a:latin typeface="Vivaldi" pitchFamily="66" charset="0"/>
              </a:rPr>
              <a:t> </a:t>
            </a:r>
            <a:r>
              <a:rPr lang="en-US" sz="3600" dirty="0" err="1" smtClean="0">
                <a:latin typeface="Vivaldi" pitchFamily="66" charset="0"/>
              </a:rPr>
              <a:t>rafraîchit</a:t>
            </a:r>
            <a:r>
              <a:rPr lang="en-US" sz="3600" dirty="0" smtClean="0">
                <a:latin typeface="Vivaldi" pitchFamily="66" charset="0"/>
              </a:rPr>
              <a:t>, </a:t>
            </a:r>
            <a:r>
              <a:rPr lang="en-US" sz="3600" dirty="0" err="1" smtClean="0">
                <a:latin typeface="Vivaldi" pitchFamily="66" charset="0"/>
              </a:rPr>
              <a:t>l’âme</a:t>
            </a:r>
            <a:r>
              <a:rPr lang="en-US" sz="3600" dirty="0" smtClean="0">
                <a:latin typeface="Vivaldi" pitchFamily="66" charset="0"/>
              </a:rPr>
              <a:t>, </a:t>
            </a:r>
            <a:r>
              <a:rPr lang="en-US" sz="3600" dirty="0" err="1" smtClean="0">
                <a:latin typeface="Vivaldi" pitchFamily="66" charset="0"/>
              </a:rPr>
              <a:t>une</a:t>
            </a:r>
            <a:r>
              <a:rPr lang="en-US" sz="3600" dirty="0" smtClean="0">
                <a:latin typeface="Vivaldi" pitchFamily="66" charset="0"/>
              </a:rPr>
              <a:t> </a:t>
            </a:r>
            <a:r>
              <a:rPr lang="en-US" sz="3600" dirty="0" err="1" smtClean="0">
                <a:latin typeface="Vivaldi" pitchFamily="66" charset="0"/>
              </a:rPr>
              <a:t>quiétude</a:t>
            </a:r>
            <a:r>
              <a:rPr lang="en-US" sz="3600" dirty="0" smtClean="0">
                <a:latin typeface="Vivaldi" pitchFamily="66" charset="0"/>
              </a:rPr>
              <a:t> qui </a:t>
            </a:r>
            <a:r>
              <a:rPr lang="en-US" sz="3600" dirty="0" err="1" smtClean="0">
                <a:latin typeface="Vivaldi" pitchFamily="66" charset="0"/>
              </a:rPr>
              <a:t>vous</a:t>
            </a:r>
            <a:r>
              <a:rPr lang="en-US" sz="3600" dirty="0" smtClean="0">
                <a:latin typeface="Vivaldi" pitchFamily="66" charset="0"/>
              </a:rPr>
              <a:t> dilate le </a:t>
            </a:r>
            <a:r>
              <a:rPr lang="en-US" sz="3600" dirty="0" err="1" smtClean="0">
                <a:latin typeface="Vivaldi" pitchFamily="66" charset="0"/>
              </a:rPr>
              <a:t>cœur</a:t>
            </a:r>
            <a:r>
              <a:rPr lang="en-US" sz="3600" dirty="0" smtClean="0">
                <a:latin typeface="Vivaldi" pitchFamily="66" charset="0"/>
              </a:rPr>
              <a:t>, un silence pendant </a:t>
            </a:r>
            <a:r>
              <a:rPr lang="en-US" sz="3600" dirty="0" err="1" smtClean="0">
                <a:latin typeface="Vivaldi" pitchFamily="66" charset="0"/>
              </a:rPr>
              <a:t>lequel</a:t>
            </a:r>
            <a:r>
              <a:rPr lang="en-US" sz="3600" dirty="0" smtClean="0">
                <a:latin typeface="Vivaldi" pitchFamily="66" charset="0"/>
              </a:rPr>
              <a:t> on </a:t>
            </a:r>
            <a:r>
              <a:rPr lang="en-US" sz="3600" dirty="0" err="1" smtClean="0">
                <a:latin typeface="Vivaldi" pitchFamily="66" charset="0"/>
              </a:rPr>
              <a:t>écoute</a:t>
            </a:r>
            <a:r>
              <a:rPr lang="en-US" sz="3600" dirty="0" smtClean="0">
                <a:latin typeface="Vivaldi" pitchFamily="66" charset="0"/>
              </a:rPr>
              <a:t> </a:t>
            </a:r>
            <a:r>
              <a:rPr lang="en-US" sz="3600" dirty="0" err="1" smtClean="0">
                <a:latin typeface="Vivaldi" pitchFamily="66" charset="0"/>
              </a:rPr>
              <a:t>toujours</a:t>
            </a:r>
            <a:r>
              <a:rPr lang="en-US" sz="3600" dirty="0" smtClean="0">
                <a:latin typeface="Vivaldi" pitchFamily="66" charset="0"/>
              </a:rPr>
              <a:t> </a:t>
            </a:r>
            <a:r>
              <a:rPr lang="en-US" sz="3600" dirty="0" err="1" smtClean="0">
                <a:latin typeface="Vivaldi" pitchFamily="66" charset="0"/>
              </a:rPr>
              <a:t>si</a:t>
            </a:r>
            <a:r>
              <a:rPr lang="en-US" sz="3600" dirty="0" smtClean="0">
                <a:latin typeface="Vivaldi" pitchFamily="66" charset="0"/>
              </a:rPr>
              <a:t> </a:t>
            </a:r>
            <a:r>
              <a:rPr lang="en-US" sz="3600" dirty="0" err="1" smtClean="0">
                <a:latin typeface="Vivaldi" pitchFamily="66" charset="0"/>
              </a:rPr>
              <a:t>l’on</a:t>
            </a:r>
            <a:r>
              <a:rPr lang="en-US" sz="3600" dirty="0" smtClean="0">
                <a:latin typeface="Vivaldi" pitchFamily="66" charset="0"/>
              </a:rPr>
              <a:t> </a:t>
            </a:r>
            <a:r>
              <a:rPr lang="en-US" sz="3600" dirty="0" err="1" smtClean="0">
                <a:latin typeface="Vivaldi" pitchFamily="66" charset="0"/>
              </a:rPr>
              <a:t>n’entend</a:t>
            </a:r>
            <a:r>
              <a:rPr lang="en-US" sz="3600" dirty="0" smtClean="0">
                <a:latin typeface="Vivaldi" pitchFamily="66" charset="0"/>
              </a:rPr>
              <a:t> pas tout à coup le chant des </a:t>
            </a:r>
            <a:r>
              <a:rPr lang="en-US" sz="3600" dirty="0" err="1" smtClean="0">
                <a:latin typeface="Vivaldi" pitchFamily="66" charset="0"/>
              </a:rPr>
              <a:t>anges</a:t>
            </a:r>
            <a:r>
              <a:rPr lang="en-US" sz="3600" dirty="0" smtClean="0">
                <a:latin typeface="Vivaldi" pitchFamily="66" charset="0"/>
              </a:rPr>
              <a:t> </a:t>
            </a:r>
            <a:r>
              <a:rPr lang="en-US" sz="3600" dirty="0" err="1" smtClean="0">
                <a:latin typeface="Vivaldi" pitchFamily="66" charset="0"/>
              </a:rPr>
              <a:t>ou</a:t>
            </a:r>
            <a:r>
              <a:rPr lang="en-US" sz="3600" dirty="0" smtClean="0">
                <a:latin typeface="Vivaldi" pitchFamily="66" charset="0"/>
              </a:rPr>
              <a:t> la </a:t>
            </a:r>
            <a:r>
              <a:rPr lang="en-US" sz="3600" dirty="0" err="1" smtClean="0">
                <a:latin typeface="Vivaldi" pitchFamily="66" charset="0"/>
              </a:rPr>
              <a:t>voix</a:t>
            </a:r>
            <a:r>
              <a:rPr lang="en-US" sz="3600" dirty="0" smtClean="0">
                <a:latin typeface="Vivaldi" pitchFamily="66" charset="0"/>
              </a:rPr>
              <a:t> de </a:t>
            </a:r>
            <a:r>
              <a:rPr lang="en-US" sz="3600" dirty="0" err="1" smtClean="0">
                <a:latin typeface="Vivaldi" pitchFamily="66" charset="0"/>
              </a:rPr>
              <a:t>Dieu</a:t>
            </a:r>
            <a:r>
              <a:rPr lang="en-US" sz="3600" dirty="0" smtClean="0">
                <a:latin typeface="Vivaldi" pitchFamily="66" charset="0"/>
              </a:rPr>
              <a:t>!” </a:t>
            </a:r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Vivaldi" pitchFamily="66" charset="0"/>
              </a:rPr>
              <a:t>“Les </a:t>
            </a:r>
            <a:r>
              <a:rPr lang="en-US" sz="4800" dirty="0" err="1" smtClean="0">
                <a:latin typeface="Vivaldi" pitchFamily="66" charset="0"/>
              </a:rPr>
              <a:t>vers</a:t>
            </a:r>
            <a:r>
              <a:rPr lang="en-US" sz="4800" dirty="0" smtClean="0">
                <a:latin typeface="Vivaldi" pitchFamily="66" charset="0"/>
              </a:rPr>
              <a:t> de </a:t>
            </a:r>
            <a:r>
              <a:rPr lang="en-US" sz="4800" dirty="0" err="1" smtClean="0">
                <a:latin typeface="Vivaldi" pitchFamily="66" charset="0"/>
              </a:rPr>
              <a:t>Pouchkine</a:t>
            </a:r>
            <a:r>
              <a:rPr lang="en-US" sz="4800" dirty="0" smtClean="0">
                <a:latin typeface="Vivaldi" pitchFamily="66" charset="0"/>
              </a:rPr>
              <a:t> </a:t>
            </a:r>
            <a:r>
              <a:rPr lang="en-US" sz="4800" dirty="0" err="1" smtClean="0">
                <a:latin typeface="Vivaldi" pitchFamily="66" charset="0"/>
              </a:rPr>
              <a:t>sont</a:t>
            </a:r>
            <a:r>
              <a:rPr lang="en-US" sz="4800" dirty="0" smtClean="0">
                <a:latin typeface="Vivaldi" pitchFamily="66" charset="0"/>
              </a:rPr>
              <a:t> beaux, </a:t>
            </a:r>
            <a:r>
              <a:rPr lang="en-US" sz="4800" dirty="0" err="1" smtClean="0">
                <a:latin typeface="Vivaldi" pitchFamily="66" charset="0"/>
              </a:rPr>
              <a:t>mais</a:t>
            </a:r>
            <a:r>
              <a:rPr lang="en-US" sz="4800" dirty="0" smtClean="0">
                <a:latin typeface="Vivaldi" pitchFamily="66" charset="0"/>
              </a:rPr>
              <a:t> les </a:t>
            </a:r>
            <a:r>
              <a:rPr lang="en-US" sz="4800" dirty="0" err="1" smtClean="0">
                <a:latin typeface="Vivaldi" pitchFamily="66" charset="0"/>
              </a:rPr>
              <a:t>nuits</a:t>
            </a:r>
            <a:r>
              <a:rPr lang="en-US" sz="4800" dirty="0" smtClean="0">
                <a:latin typeface="Vivaldi" pitchFamily="66" charset="0"/>
              </a:rPr>
              <a:t> de Saint-</a:t>
            </a:r>
            <a:r>
              <a:rPr lang="en-US" sz="4800" dirty="0" err="1" smtClean="0">
                <a:latin typeface="Vivaldi" pitchFamily="66" charset="0"/>
              </a:rPr>
              <a:t>Pétersbourg</a:t>
            </a:r>
            <a:r>
              <a:rPr lang="en-US" sz="4800" dirty="0" smtClean="0">
                <a:latin typeface="Vivaldi" pitchFamily="66" charset="0"/>
              </a:rPr>
              <a:t>… Les </a:t>
            </a:r>
            <a:r>
              <a:rPr lang="en-US" sz="4800" dirty="0" err="1" smtClean="0">
                <a:latin typeface="Vivaldi" pitchFamily="66" charset="0"/>
              </a:rPr>
              <a:t>vers</a:t>
            </a:r>
            <a:r>
              <a:rPr lang="en-US" sz="4800" dirty="0" smtClean="0">
                <a:latin typeface="Vivaldi" pitchFamily="66" charset="0"/>
              </a:rPr>
              <a:t> de </a:t>
            </a:r>
            <a:r>
              <a:rPr lang="en-US" sz="4800" dirty="0" err="1" smtClean="0">
                <a:latin typeface="Vivaldi" pitchFamily="66" charset="0"/>
              </a:rPr>
              <a:t>Pouchkine</a:t>
            </a:r>
            <a:r>
              <a:rPr lang="en-US" sz="4800" dirty="0" smtClean="0">
                <a:latin typeface="Vivaldi" pitchFamily="66" charset="0"/>
              </a:rPr>
              <a:t> ne </a:t>
            </a:r>
            <a:r>
              <a:rPr lang="en-US" sz="4800" dirty="0" err="1" smtClean="0">
                <a:latin typeface="Vivaldi" pitchFamily="66" charset="0"/>
              </a:rPr>
              <a:t>sont</a:t>
            </a:r>
            <a:r>
              <a:rPr lang="en-US" sz="4800" dirty="0" smtClean="0">
                <a:latin typeface="Vivaldi" pitchFamily="66" charset="0"/>
              </a:rPr>
              <a:t> </a:t>
            </a:r>
            <a:r>
              <a:rPr lang="en-US" sz="4800" dirty="0" err="1" smtClean="0">
                <a:latin typeface="Vivaldi" pitchFamily="66" charset="0"/>
              </a:rPr>
              <a:t>que</a:t>
            </a:r>
            <a:r>
              <a:rPr lang="en-US" sz="4800" dirty="0" smtClean="0">
                <a:latin typeface="Vivaldi" pitchFamily="66" charset="0"/>
              </a:rPr>
              <a:t> la </a:t>
            </a:r>
            <a:r>
              <a:rPr lang="en-US" sz="4800" dirty="0" err="1" smtClean="0">
                <a:latin typeface="Vivaldi" pitchFamily="66" charset="0"/>
              </a:rPr>
              <a:t>poésie</a:t>
            </a:r>
            <a:r>
              <a:rPr lang="en-US" sz="4800" dirty="0" smtClean="0">
                <a:latin typeface="Vivaldi" pitchFamily="66" charset="0"/>
              </a:rPr>
              <a:t> de </a:t>
            </a:r>
            <a:r>
              <a:rPr lang="en-US" sz="4800" dirty="0" err="1" smtClean="0">
                <a:latin typeface="Vivaldi" pitchFamily="66" charset="0"/>
              </a:rPr>
              <a:t>l’homme</a:t>
            </a:r>
            <a:r>
              <a:rPr lang="en-US" sz="4800" dirty="0" smtClean="0">
                <a:latin typeface="Vivaldi" pitchFamily="66" charset="0"/>
              </a:rPr>
              <a:t>, les </a:t>
            </a:r>
            <a:r>
              <a:rPr lang="en-US" sz="4800" dirty="0" err="1" smtClean="0">
                <a:latin typeface="Vivaldi" pitchFamily="66" charset="0"/>
              </a:rPr>
              <a:t>nuits</a:t>
            </a:r>
            <a:r>
              <a:rPr lang="en-US" sz="4800" dirty="0" smtClean="0">
                <a:latin typeface="Vivaldi" pitchFamily="66" charset="0"/>
              </a:rPr>
              <a:t> de Saint-</a:t>
            </a:r>
            <a:r>
              <a:rPr lang="en-US" sz="4800" dirty="0" err="1" smtClean="0">
                <a:latin typeface="Vivaldi" pitchFamily="66" charset="0"/>
              </a:rPr>
              <a:t>Pétersbourg</a:t>
            </a:r>
            <a:r>
              <a:rPr lang="en-US" sz="4800" dirty="0" smtClean="0">
                <a:latin typeface="Vivaldi" pitchFamily="66" charset="0"/>
              </a:rPr>
              <a:t> </a:t>
            </a:r>
            <a:r>
              <a:rPr lang="en-US" sz="4800" dirty="0" err="1" smtClean="0">
                <a:latin typeface="Vivaldi" pitchFamily="66" charset="0"/>
              </a:rPr>
              <a:t>sont</a:t>
            </a:r>
            <a:r>
              <a:rPr lang="en-US" sz="4800" dirty="0" smtClean="0">
                <a:latin typeface="Vivaldi" pitchFamily="66" charset="0"/>
              </a:rPr>
              <a:t> la </a:t>
            </a:r>
            <a:r>
              <a:rPr lang="en-US" sz="4800" dirty="0" err="1" smtClean="0">
                <a:latin typeface="Vivaldi" pitchFamily="66" charset="0"/>
              </a:rPr>
              <a:t>poésie</a:t>
            </a:r>
            <a:r>
              <a:rPr lang="en-US" sz="4800" dirty="0" smtClean="0">
                <a:latin typeface="Vivaldi" pitchFamily="66" charset="0"/>
              </a:rPr>
              <a:t> de </a:t>
            </a:r>
            <a:r>
              <a:rPr lang="en-US" sz="4800" dirty="0" err="1" smtClean="0">
                <a:latin typeface="Vivaldi" pitchFamily="66" charset="0"/>
              </a:rPr>
              <a:t>Dieu</a:t>
            </a:r>
            <a:r>
              <a:rPr lang="en-US" sz="4800" dirty="0" smtClean="0">
                <a:latin typeface="Vivaldi" pitchFamily="66" charset="0"/>
              </a:rPr>
              <a:t>!”</a:t>
            </a:r>
            <a:endParaRPr lang="ru-RU" sz="4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“En </a:t>
            </a:r>
            <a:r>
              <a:rPr lang="en-US" dirty="0" err="1" smtClean="0"/>
              <a:t>Russie</a:t>
            </a:r>
            <a:r>
              <a:rPr lang="en-US" dirty="0" smtClean="0"/>
              <a:t> - Impressions de voyage”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303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La poésie de Dieu</vt:lpstr>
      <vt:lpstr>Une promenade virtuelle à travers Saint-Pétersbourg</vt:lpstr>
      <vt:lpstr>La carte de Saint-Pétersbourg</vt:lpstr>
      <vt:lpstr>Слайд 4</vt:lpstr>
      <vt:lpstr>Les curiosités de la Venise du Nord</vt:lpstr>
      <vt:lpstr>Les curiosités de la Venise du Nord</vt:lpstr>
      <vt:lpstr>La ville des canals</vt:lpstr>
      <vt:lpstr>“En Russie - Impressions de voyage”</vt:lpstr>
      <vt:lpstr>“En Russie - Impressions de voyage”</vt:lpstr>
      <vt:lpstr>Les chef-d’œvres de Pouchkine</vt:lpstr>
      <vt:lpstr>C’est Dumas qui a donné la première traduction de «Cavalier de bronze»</vt:lpstr>
      <vt:lpstr>Place des Décembristes</vt:lpstr>
      <vt:lpstr>Musée de l’Ermitage à Saint-Pétersbourg</vt:lpstr>
      <vt:lpstr>Pétrodvorets</vt:lpstr>
      <vt:lpstr>Pratique en audition</vt:lpstr>
      <vt:lpstr>Le questionnaire final : “Les curiosités de Saint-Pétersbourg”</vt:lpstr>
      <vt:lpstr>Le questionnaire final : “Les curiosités de Saint-Pétersbourg”</vt:lpstr>
      <vt:lpstr>Le questionnaire final : “Les curiosités de Saint-Pétersbourg”</vt:lpstr>
      <vt:lpstr>Réflechissez!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poésie de Dieu</dc:title>
  <dc:creator>Алексей</dc:creator>
  <cp:lastModifiedBy>Administrator</cp:lastModifiedBy>
  <cp:revision>33</cp:revision>
  <dcterms:created xsi:type="dcterms:W3CDTF">2012-09-23T17:28:27Z</dcterms:created>
  <dcterms:modified xsi:type="dcterms:W3CDTF">2012-11-09T13:10:14Z</dcterms:modified>
</cp:coreProperties>
</file>