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3"/>
  </p:notesMasterIdLst>
  <p:sldIdLst>
    <p:sldId id="257" r:id="rId2"/>
    <p:sldId id="271" r:id="rId3"/>
    <p:sldId id="273" r:id="rId4"/>
    <p:sldId id="269" r:id="rId5"/>
    <p:sldId id="272" r:id="rId6"/>
    <p:sldId id="275" r:id="rId7"/>
    <p:sldId id="276" r:id="rId8"/>
    <p:sldId id="270" r:id="rId9"/>
    <p:sldId id="274" r:id="rId10"/>
    <p:sldId id="277" r:id="rId11"/>
    <p:sldId id="278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8009"/>
    <a:srgbClr val="F45F0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2B8CCCF-32A8-4396-A196-EA9E01052B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19D4AE-7A5F-4C18-9726-5897DC2396A8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1741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17412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DF6124-9000-4366-A676-CCA06E131F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BC8F7-CE28-4C18-9435-54CAD7E888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E31C5-4CA3-4D2E-A0C4-E748FE576D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7D995-4420-472F-AF38-7B5E8CB5A4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838DE60-6DF9-49ED-BC56-D5FBFB4550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1E864-5B62-42B7-9B1F-2ACD44B064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D6D51-F227-4391-84FA-856ADB37CC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A5A2F-44DD-4639-847C-EB2CECBE2E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B7726-0A4E-4068-8523-CF3DA6B067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61C065-D399-4B0D-88CE-664122C4C7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655BF-A25A-4CBB-A38B-180485B3FD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BDCC2F74-1F30-43FE-B537-715A7498CF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5" r:id="rId2"/>
    <p:sldLayoutId id="2147483714" r:id="rId3"/>
    <p:sldLayoutId id="2147483706" r:id="rId4"/>
    <p:sldLayoutId id="2147483707" r:id="rId5"/>
    <p:sldLayoutId id="2147483708" r:id="rId6"/>
    <p:sldLayoutId id="2147483709" r:id="rId7"/>
    <p:sldLayoutId id="2147483715" r:id="rId8"/>
    <p:sldLayoutId id="2147483710" r:id="rId9"/>
    <p:sldLayoutId id="2147483711" r:id="rId10"/>
    <p:sldLayoutId id="214748371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0525"/>
            <a:ext cx="8231188" cy="911225"/>
          </a:xfrm>
        </p:spPr>
        <p:txBody>
          <a:bodyPr lIns="90000" tIns="46800" rIns="90000" bIns="46800" anchorCtr="1"/>
          <a:lstStyle/>
          <a:p>
            <a:pPr defTabSz="449263" eaLnBrk="1" fontAlgn="auto" hangingPunct="1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>
                <a:solidFill>
                  <a:schemeClr val="accent1">
                    <a:tint val="88000"/>
                    <a:satMod val="150000"/>
                  </a:schemeClr>
                </a:solidFill>
              </a:rPr>
              <a:t>Ломоносову посвящается</a:t>
            </a:r>
          </a:p>
        </p:txBody>
      </p:sp>
      <p:pic>
        <p:nvPicPr>
          <p:cNvPr id="5123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38400" y="1447800"/>
            <a:ext cx="421005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11620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err="1">
                <a:solidFill>
                  <a:srgbClr val="F78009"/>
                </a:solidFill>
              </a:rPr>
              <a:t>Рюриково</a:t>
            </a:r>
            <a:r>
              <a:rPr lang="ru-RU" sz="2400" dirty="0">
                <a:solidFill>
                  <a:srgbClr val="F78009"/>
                </a:solidFill>
              </a:rPr>
              <a:t> </a:t>
            </a:r>
            <a:br>
              <a:rPr lang="ru-RU" sz="2400" dirty="0">
                <a:solidFill>
                  <a:srgbClr val="F78009"/>
                </a:solidFill>
              </a:rPr>
            </a:br>
            <a:r>
              <a:rPr lang="ru-RU" sz="2400" dirty="0">
                <a:solidFill>
                  <a:srgbClr val="F78009"/>
                </a:solidFill>
              </a:rPr>
              <a:t>Городище (Городище) —</a:t>
            </a:r>
          </a:p>
        </p:txBody>
      </p:sp>
      <p:sp>
        <p:nvSpPr>
          <p:cNvPr id="14339" name="Текст 5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3008313" cy="4691063"/>
          </a:xfrm>
        </p:spPr>
        <p:txBody>
          <a:bodyPr/>
          <a:lstStyle/>
          <a:p>
            <a:pPr marL="17463" marR="0" eaLnBrk="1" hangingPunct="1">
              <a:spcBef>
                <a:spcPct val="0"/>
              </a:spcBef>
            </a:pPr>
            <a:r>
              <a:rPr lang="ru-RU" sz="2400" smtClean="0"/>
              <a:t>находится в 2 км к югу от центра современного Великого Новгорода (напротив Юрьева монастыря), резиденция новгородских князей</a:t>
            </a:r>
          </a:p>
          <a:p>
            <a:pPr marL="17463" marR="0" eaLnBrk="1" hangingPunct="1">
              <a:spcBef>
                <a:spcPct val="0"/>
              </a:spcBef>
            </a:pPr>
            <a:endParaRPr lang="ru-RU" smtClean="0"/>
          </a:p>
        </p:txBody>
      </p:sp>
      <p:pic>
        <p:nvPicPr>
          <p:cNvPr id="14340" name="Рисунок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29000" y="609600"/>
            <a:ext cx="5562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008313" cy="1162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Памятник «Тысячелетие России»</a:t>
            </a:r>
            <a:endParaRPr lang="ru-RU" dirty="0"/>
          </a:p>
        </p:txBody>
      </p:sp>
      <p:sp>
        <p:nvSpPr>
          <p:cNvPr id="15363" name="Текст 3"/>
          <p:cNvSpPr>
            <a:spLocks noGrp="1"/>
          </p:cNvSpPr>
          <p:nvPr>
            <p:ph type="body" idx="2"/>
          </p:nvPr>
        </p:nvSpPr>
        <p:spPr>
          <a:xfrm>
            <a:off x="457200" y="1905000"/>
            <a:ext cx="3008313" cy="4691063"/>
          </a:xfrm>
        </p:spPr>
        <p:txBody>
          <a:bodyPr/>
          <a:lstStyle/>
          <a:p>
            <a:pPr marL="17463" marR="0" eaLnBrk="1" hangingPunct="1">
              <a:spcBef>
                <a:spcPct val="0"/>
              </a:spcBef>
            </a:pPr>
            <a:r>
              <a:rPr lang="ru-RU" sz="2000" smtClean="0"/>
              <a:t>воздвигнутый в Великом Новгороде в 1862 году в честь тысячелетнего юбилея легендарного призвания варягов на Русь.</a:t>
            </a:r>
          </a:p>
          <a:p>
            <a:pPr marL="17463" marR="0" eaLnBrk="1" hangingPunct="1">
              <a:spcBef>
                <a:spcPct val="0"/>
              </a:spcBef>
            </a:pPr>
            <a:r>
              <a:rPr lang="ru-RU" sz="2000" smtClean="0"/>
              <a:t>Авторы - скульпторы Михаил Микешин, Иван Шредер и архитектор Виктор Гартман.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57600" y="685800"/>
            <a:ext cx="47625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83563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Проблема урока</a:t>
            </a: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762000" y="4038600"/>
            <a:ext cx="3200400" cy="2209800"/>
          </a:xfrm>
          <a:prstGeom prst="horizontalScroll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</a:rPr>
              <a:t>Варяги - норманны</a:t>
            </a: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5105400" y="3276600"/>
            <a:ext cx="3200400" cy="2209800"/>
          </a:xfrm>
          <a:prstGeom prst="horizontalScroll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</a:rPr>
              <a:t>Варяги - </a:t>
            </a:r>
            <a:r>
              <a:rPr lang="ru-RU" sz="3200" dirty="0" err="1">
                <a:solidFill>
                  <a:schemeClr val="tx1"/>
                </a:solidFill>
              </a:rPr>
              <a:t>русичи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8" name="Лента лицом вниз 7"/>
          <p:cNvSpPr/>
          <p:nvPr/>
        </p:nvSpPr>
        <p:spPr>
          <a:xfrm>
            <a:off x="381000" y="1295400"/>
            <a:ext cx="8229600" cy="1295400"/>
          </a:xfrm>
          <a:prstGeom prst="ribbon">
            <a:avLst>
              <a:gd name="adj1" fmla="val 14346"/>
              <a:gd name="adj2" fmla="val 70095"/>
            </a:avLst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 cap="rnd">
            <a:bevel/>
          </a:ln>
          <a:effectLst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</a:rPr>
              <a:t>Откуда есть пошла русская земля</a:t>
            </a:r>
          </a:p>
        </p:txBody>
      </p:sp>
      <p:sp>
        <p:nvSpPr>
          <p:cNvPr id="12" name="Двойная стрелка влево/вверх 11"/>
          <p:cNvSpPr/>
          <p:nvPr/>
        </p:nvSpPr>
        <p:spPr>
          <a:xfrm rot="12432738">
            <a:off x="2720493" y="2964846"/>
            <a:ext cx="2102813" cy="1076191"/>
          </a:xfrm>
          <a:prstGeom prst="leftUpArrow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 prstMaterial="matte">
            <a:bevelT prst="slope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Управляющая кнопка: возврат 8">
            <a:hlinkClick r:id="" action="ppaction://hlinkshowjump?jump=lastslideviewed" highlightClick="1"/>
          </p:cNvPr>
          <p:cNvSpPr/>
          <p:nvPr/>
        </p:nvSpPr>
        <p:spPr>
          <a:xfrm>
            <a:off x="8001000" y="6019800"/>
            <a:ext cx="609600" cy="3810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183563" cy="10509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Когда возникло Древнерусское государство?</a:t>
            </a: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304800" y="1600200"/>
            <a:ext cx="2895600" cy="2362200"/>
          </a:xfrm>
          <a:prstGeom prst="rect">
            <a:avLst/>
          </a:prstGeom>
          <a:blipFill dpi="0" rotWithShape="1">
            <a:blip r:embed="rId2" cstate="email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/>
              <a:t>6370 год</a:t>
            </a:r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5715000" y="1447800"/>
            <a:ext cx="2895600" cy="2362200"/>
          </a:xfrm>
          <a:prstGeom prst="rect">
            <a:avLst/>
          </a:prstGeom>
          <a:blipFill dpi="0" rotWithShape="1">
            <a:blip r:embed="rId2" cstate="email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/>
              <a:t>862 год</a:t>
            </a: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381000" y="1828800"/>
            <a:ext cx="3048000" cy="1981200"/>
          </a:xfrm>
          <a:prstGeom prst="rect">
            <a:avLst/>
          </a:prstGeom>
          <a:blipFill dpi="0" rotWithShape="1">
            <a:blip r:embed="rId3" cstate="email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>
                <a:solidFill>
                  <a:srgbClr val="FFFF00"/>
                </a:solidFill>
              </a:rPr>
              <a:t>6380</a:t>
            </a: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5486400" y="1752600"/>
            <a:ext cx="2895600" cy="1981200"/>
          </a:xfrm>
          <a:prstGeom prst="rect">
            <a:avLst/>
          </a:prstGeom>
          <a:blipFill dpi="0" rotWithShape="1">
            <a:blip r:embed="rId3" cstate="email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>
                <a:solidFill>
                  <a:srgbClr val="FFFF00"/>
                </a:solidFill>
              </a:rPr>
              <a:t>862</a:t>
            </a:r>
          </a:p>
        </p:txBody>
      </p:sp>
      <p:sp>
        <p:nvSpPr>
          <p:cNvPr id="7175" name="Rectangle 9"/>
          <p:cNvSpPr>
            <a:spLocks noChangeArrowheads="1"/>
          </p:cNvSpPr>
          <p:nvPr/>
        </p:nvSpPr>
        <p:spPr bwMode="auto">
          <a:xfrm>
            <a:off x="838200" y="4419600"/>
            <a:ext cx="2895600" cy="2209800"/>
          </a:xfrm>
          <a:prstGeom prst="rect">
            <a:avLst/>
          </a:prstGeom>
          <a:blipFill dpi="0" rotWithShape="1">
            <a:blip r:embed="rId2" cstate="email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7176" name="Rectangle 10"/>
          <p:cNvSpPr>
            <a:spLocks noChangeArrowheads="1"/>
          </p:cNvSpPr>
          <p:nvPr/>
        </p:nvSpPr>
        <p:spPr bwMode="auto">
          <a:xfrm>
            <a:off x="5334000" y="4343400"/>
            <a:ext cx="2895600" cy="2209800"/>
          </a:xfrm>
          <a:prstGeom prst="rect">
            <a:avLst/>
          </a:prstGeom>
          <a:blipFill dpi="0" rotWithShape="1">
            <a:blip r:embed="rId2" cstate="email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1219200" y="4572000"/>
            <a:ext cx="2743200" cy="1905000"/>
          </a:xfrm>
          <a:prstGeom prst="rect">
            <a:avLst/>
          </a:prstGeom>
          <a:blipFill dpi="0" rotWithShape="1">
            <a:blip r:embed="rId3" cstate="email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>
                <a:solidFill>
                  <a:srgbClr val="FFFF00"/>
                </a:solidFill>
              </a:rPr>
              <a:t>1147</a:t>
            </a: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5029200" y="4572000"/>
            <a:ext cx="2895600" cy="1905000"/>
          </a:xfrm>
          <a:prstGeom prst="rect">
            <a:avLst/>
          </a:prstGeom>
          <a:blipFill dpi="0" rotWithShape="1">
            <a:blip r:embed="rId3" cstate="email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>
                <a:solidFill>
                  <a:srgbClr val="FFFF00"/>
                </a:solidFill>
              </a:rPr>
              <a:t>988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3" grpId="0" animBg="1"/>
      <p:bldP spid="34824" grpId="0" animBg="1"/>
      <p:bldP spid="34827" grpId="0" animBg="1"/>
      <p:bldP spid="348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9" name="Багетная рамка 8"/>
          <p:cNvSpPr/>
          <p:nvPr/>
        </p:nvSpPr>
        <p:spPr>
          <a:xfrm>
            <a:off x="1447800" y="228600"/>
            <a:ext cx="6324600" cy="1828800"/>
          </a:xfrm>
          <a:prstGeom prst="bevel">
            <a:avLst>
              <a:gd name="adj" fmla="val 6117"/>
            </a:avLst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</a:rPr>
              <a:t>Теории возникновения Древнерусского государства</a:t>
            </a:r>
          </a:p>
        </p:txBody>
      </p:sp>
      <p:sp>
        <p:nvSpPr>
          <p:cNvPr id="11" name="Прямоугольная выноска 10">
            <a:hlinkClick r:id="rId2" action="ppaction://hlinksldjump"/>
          </p:cNvPr>
          <p:cNvSpPr/>
          <p:nvPr/>
        </p:nvSpPr>
        <p:spPr>
          <a:xfrm>
            <a:off x="457200" y="2819400"/>
            <a:ext cx="3048000" cy="1752600"/>
          </a:xfrm>
          <a:prstGeom prst="wedgeRectCallout">
            <a:avLst>
              <a:gd name="adj1" fmla="val 29593"/>
              <a:gd name="adj2" fmla="val -85141"/>
            </a:avLst>
          </a:prstGeom>
          <a:gradFill flip="none"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</a:rPr>
              <a:t>Норманнская </a:t>
            </a:r>
          </a:p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</a:rPr>
              <a:t>Миллер</a:t>
            </a: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3276600" y="4800600"/>
            <a:ext cx="3200400" cy="1752600"/>
          </a:xfrm>
          <a:prstGeom prst="wedgeRectCallout">
            <a:avLst>
              <a:gd name="adj1" fmla="val -10062"/>
              <a:gd name="adj2" fmla="val -195594"/>
            </a:avLst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</a:rPr>
              <a:t>Центристская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" name="Прямоугольная выноска 12">
            <a:hlinkClick r:id="rId2" action="ppaction://hlinksldjump"/>
          </p:cNvPr>
          <p:cNvSpPr/>
          <p:nvPr/>
        </p:nvSpPr>
        <p:spPr>
          <a:xfrm>
            <a:off x="4953000" y="2895600"/>
            <a:ext cx="3657600" cy="1752600"/>
          </a:xfrm>
          <a:prstGeom prst="wedgeRectCallout">
            <a:avLst>
              <a:gd name="adj1" fmla="val -26950"/>
              <a:gd name="adj2" fmla="val -90136"/>
            </a:avLst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</a:rPr>
              <a:t>Славянская</a:t>
            </a:r>
          </a:p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</a:rPr>
              <a:t>Ломоносов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4983163"/>
            <a:ext cx="8183562" cy="10525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Фраза</a:t>
            </a:r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1295400" y="990600"/>
            <a:ext cx="58674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/>
              <a:t>ДРЕВНЯЯ</a:t>
            </a:r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1295400" y="2209800"/>
            <a:ext cx="58674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/>
              <a:t>РОССИЙСКАЯ</a:t>
            </a:r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1371600" y="3657600"/>
            <a:ext cx="57912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/>
              <a:t>ИСТОРИЯ …</a:t>
            </a: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1295400" y="990600"/>
            <a:ext cx="5867400" cy="762000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1295400" y="2209800"/>
            <a:ext cx="5867400" cy="762000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1371600" y="3657600"/>
            <a:ext cx="5791200" cy="762000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 animBg="1"/>
      <p:bldP spid="17418" grpId="0" animBg="1"/>
      <p:bldP spid="174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667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000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000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000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  <a:br>
              <a:rPr lang="ru-RU" sz="4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Норманнская (варяжская) теория</a:t>
            </a:r>
            <a:endParaRPr lang="ru-RU" sz="40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5233988"/>
          </a:xfrm>
        </p:spPr>
        <p:txBody>
          <a:bodyPr>
            <a:normAutofit lnSpcReduction="10000"/>
          </a:bodyPr>
          <a:lstStyle/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i="1" dirty="0"/>
              <a:t>   </a:t>
            </a:r>
            <a:r>
              <a:rPr lang="ru-RU" sz="3600" i="1" dirty="0"/>
              <a:t>«И сказали себе [</a:t>
            </a:r>
            <a:r>
              <a:rPr lang="ru-RU" sz="3600" i="1" dirty="0" err="1"/>
              <a:t>словене</a:t>
            </a:r>
            <a:r>
              <a:rPr lang="ru-RU" sz="3600" i="1" dirty="0"/>
              <a:t>]: „Поищем себе князя, который бы владел нами и судил по праву“. И пошли за море к варягами, к </a:t>
            </a:r>
            <a:r>
              <a:rPr lang="ru-RU" sz="3600" i="1" dirty="0" err="1"/>
              <a:t>руси</a:t>
            </a:r>
            <a:r>
              <a:rPr lang="ru-RU" sz="3600" i="1" dirty="0"/>
              <a:t>. Те варяги назывались </a:t>
            </a:r>
            <a:r>
              <a:rPr lang="ru-RU" sz="3600" i="1" dirty="0" err="1"/>
              <a:t>русью</a:t>
            </a:r>
            <a:r>
              <a:rPr lang="ru-RU" sz="3600" i="1" dirty="0"/>
              <a:t>, как другие называются шведы, а иные норманны и англы, а ещё иные </a:t>
            </a:r>
            <a:r>
              <a:rPr lang="ru-RU" sz="3600" i="1" dirty="0" err="1"/>
              <a:t>готландцы</a:t>
            </a:r>
            <a:r>
              <a:rPr lang="ru-RU" sz="3600" i="1" dirty="0"/>
              <a:t>, — вот так и эти.»</a:t>
            </a:r>
            <a:r>
              <a:rPr lang="ru-RU" sz="3600" dirty="0"/>
              <a:t> </a:t>
            </a:r>
          </a:p>
          <a:p>
            <a:pPr marL="265176" indent="-265176" algn="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dirty="0"/>
              <a:t>«Повести временных лет»</a:t>
            </a:r>
          </a:p>
          <a:p>
            <a:pPr marL="265176" indent="-265176" algn="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dirty="0"/>
              <a:t>«Призвание варягов»</a:t>
            </a: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533400" y="6172200"/>
            <a:ext cx="1066800" cy="5334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382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000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000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000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Славянская (автохтонная) теория</a:t>
            </a:r>
            <a:endParaRPr lang="ru-RU" sz="40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183563" cy="45688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i="1" smtClean="0"/>
              <a:t>    </a:t>
            </a:r>
            <a:r>
              <a:rPr lang="ru-RU" sz="3600" i="1" smtClean="0"/>
              <a:t>… из тех же славян — и мы, русь… А славянский народ и русский един, от варягов ведь прозвались русью, а прежде были славяне; хоть и полянами назывались, но речь была славянской.</a:t>
            </a:r>
            <a:r>
              <a:rPr lang="ru-RU" smtClean="0"/>
              <a:t> </a:t>
            </a:r>
          </a:p>
          <a:p>
            <a:pPr algn="r" eaLnBrk="1" hangingPunct="1">
              <a:buFontTx/>
              <a:buNone/>
            </a:pPr>
            <a:r>
              <a:rPr lang="ru-RU" smtClean="0"/>
              <a:t>«Повести временных лет»</a:t>
            </a: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381000" y="6019800"/>
            <a:ext cx="990600" cy="5334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5" descr="Рюрик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29200" y="457200"/>
            <a:ext cx="28194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" y="3581400"/>
            <a:ext cx="347821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Рисунок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90600" y="228600"/>
            <a:ext cx="22098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91000" y="3581400"/>
            <a:ext cx="471011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перфолента 5"/>
          <p:cNvSpPr/>
          <p:nvPr/>
        </p:nvSpPr>
        <p:spPr>
          <a:xfrm>
            <a:off x="685800" y="762000"/>
            <a:ext cx="7543800" cy="3886200"/>
          </a:xfrm>
          <a:prstGeom prst="flowChartPunchedTap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dirty="0">
                <a:solidFill>
                  <a:schemeClr val="tx1"/>
                </a:solidFill>
              </a:rPr>
              <a:t>ЛОМОНОСОВ</a:t>
            </a:r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685800" y="762000"/>
            <a:ext cx="7543800" cy="3886200"/>
          </a:xfrm>
          <a:prstGeom prst="flowChartPunchedTap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533400" y="6019800"/>
            <a:ext cx="838200" cy="4572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245</TotalTime>
  <Words>155</Words>
  <Application>Microsoft Office PowerPoint</Application>
  <PresentationFormat>Экран (4:3)</PresentationFormat>
  <Paragraphs>37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Verdana</vt:lpstr>
      <vt:lpstr>Wingdings 2</vt:lpstr>
      <vt:lpstr>Аспект</vt:lpstr>
      <vt:lpstr>Ломоносову посвящается</vt:lpstr>
      <vt:lpstr>Проблема урока</vt:lpstr>
      <vt:lpstr>Когда возникло Древнерусское государство?</vt:lpstr>
      <vt:lpstr>Слайд 4</vt:lpstr>
      <vt:lpstr>Фраза</vt:lpstr>
      <vt:lpstr>          Норманнская (варяжская) теория</vt:lpstr>
      <vt:lpstr>   Славянская (автохтонная) теория</vt:lpstr>
      <vt:lpstr>Слайд 8</vt:lpstr>
      <vt:lpstr>Слайд 9</vt:lpstr>
      <vt:lpstr>Рюриково  Городище (Городище) —</vt:lpstr>
      <vt:lpstr>Памятник «Тысячелетие России»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revaz</cp:lastModifiedBy>
  <cp:revision>21</cp:revision>
  <cp:lastPrinted>1601-01-01T00:00:00Z</cp:lastPrinted>
  <dcterms:created xsi:type="dcterms:W3CDTF">1601-01-01T00:00:00Z</dcterms:created>
  <dcterms:modified xsi:type="dcterms:W3CDTF">2013-04-18T12:43:59Z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